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sldIdLst>
    <p:sldId id="269" r:id="rId2"/>
    <p:sldId id="263" r:id="rId3"/>
    <p:sldId id="256" r:id="rId4"/>
    <p:sldId id="257" r:id="rId5"/>
    <p:sldId id="258" r:id="rId6"/>
    <p:sldId id="259" r:id="rId7"/>
    <p:sldId id="270" r:id="rId8"/>
    <p:sldId id="271" r:id="rId9"/>
    <p:sldId id="260" r:id="rId10"/>
    <p:sldId id="267" r:id="rId11"/>
    <p:sldId id="268" r:id="rId12"/>
    <p:sldId id="262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9" autoAdjust="0"/>
    <p:restoredTop sz="94660"/>
  </p:normalViewPr>
  <p:slideViewPr>
    <p:cSldViewPr snapToGrid="0">
      <p:cViewPr varScale="1">
        <p:scale>
          <a:sx n="92" d="100"/>
          <a:sy n="92" d="100"/>
        </p:scale>
        <p:origin x="3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96111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2225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97443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78694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27176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37529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343591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909911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32888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34829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7024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665954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8401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160898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797715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365355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88262-84D8-4199-B330-E34258D4D27D}" type="datetimeFigureOut">
              <a:rPr lang="kk-KZ" smtClean="0"/>
              <a:t>11.01.2016</a:t>
            </a:fld>
            <a:endParaRPr lang="kk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k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F5FCD50-3470-496A-AF9E-A0BB0397EA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98805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2971" y="2424545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Биоақпараттану</a:t>
            </a:r>
            <a:r>
              <a:rPr lang="kk-K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kk-KZ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Синергетика</a:t>
            </a:r>
            <a:r>
              <a:rPr lang="kk-K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endParaRPr lang="kk-KZ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860" y="3847419"/>
            <a:ext cx="3204440" cy="2440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24713"/>
            <a:ext cx="2545080" cy="20137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750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1168" y="2265622"/>
            <a:ext cx="8911687" cy="2427563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Биоақпараттану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kk-KZ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Синергетика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технологиясы-сәтілікке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табысқа және </a:t>
            </a:r>
            <a:r>
              <a:rPr lang="kk-KZ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кемелдікке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жетудың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жолы.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kk-KZ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Вассерман</a:t>
            </a: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Федор Яковлевич</a:t>
            </a:r>
            <a:endParaRPr lang="kk-KZ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099" y="624109"/>
            <a:ext cx="2873899" cy="39919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785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14" y="474164"/>
            <a:ext cx="3810000" cy="3171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290" y="558311"/>
            <a:ext cx="2385611" cy="2482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014" y="3925427"/>
            <a:ext cx="1772224" cy="23234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290" y="3645989"/>
            <a:ext cx="2211117" cy="23341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937" y="2541281"/>
            <a:ext cx="1743345" cy="19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0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449" y="859314"/>
            <a:ext cx="5045725" cy="531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5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34" y="1035814"/>
            <a:ext cx="2014440" cy="26438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903" y="1035814"/>
            <a:ext cx="2297534" cy="27141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671" y="3356264"/>
            <a:ext cx="1768720" cy="287803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515" y="4145973"/>
            <a:ext cx="2391891" cy="188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1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66092" y="1997839"/>
            <a:ext cx="96067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4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БжС</a:t>
            </a:r>
            <a:r>
              <a:rPr lang="kk-KZ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технологиясы  бойынша өткізілген  сабақтардың  дәстүрлі сабақтардан айырмашылықтары: </a:t>
            </a:r>
            <a:br>
              <a:rPr lang="kk-KZ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Әр сабақ сергіту жаттығуларымен басталады.</a:t>
            </a:r>
            <a:b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–Жаңа сабақ оқу әрекетінің жалпыланған әдісі (ОӘЖӘ) арқылы түсіндіріледі.</a:t>
            </a:r>
            <a:b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–Тапсырма </a:t>
            </a:r>
            <a:r>
              <a:rPr lang="kk-KZ" sz="24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деңгейлеп</a:t>
            </a:r>
            <a: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беріледі.</a:t>
            </a:r>
            <a:b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–Тапсырманы орындауға уақытты шектеп көрсетеді. </a:t>
            </a: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Оқушылар толықтай </a:t>
            </a: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сабақта </a:t>
            </a: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жауап береді.</a:t>
            </a:r>
          </a:p>
          <a:p>
            <a: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78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4000" b="1" dirty="0" smtClean="0">
                <a:solidFill>
                  <a:srgbClr val="FF0000"/>
                </a:solidFill>
              </a:rPr>
              <a:t>63</a:t>
            </a:r>
            <a:r>
              <a:rPr lang="en-US" sz="4000" b="1" dirty="0" smtClean="0">
                <a:solidFill>
                  <a:srgbClr val="FF0000"/>
                </a:solidFill>
              </a:rPr>
              <a:t>%</a:t>
            </a:r>
            <a:br>
              <a:rPr lang="en-US" sz="4000" b="1" dirty="0" smtClean="0">
                <a:solidFill>
                  <a:srgbClr val="FF0000"/>
                </a:solidFill>
              </a:rPr>
            </a:br>
            <a:endParaRPr lang="kk-KZ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537459"/>
              </p:ext>
            </p:extLst>
          </p:nvPr>
        </p:nvGraphicFramePr>
        <p:xfrm>
          <a:off x="1955368" y="2123209"/>
          <a:ext cx="8915400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Сыныптағы оқушы</a:t>
                      </a:r>
                      <a:r>
                        <a:rPr lang="kk-KZ" baseline="0" dirty="0" smtClean="0"/>
                        <a:t> саны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63 норма бойынша сыныптағы 4-5 алуға тиісті оқушылар саны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30 оқушы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19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29-28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18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27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17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26-25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16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24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15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23-22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14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21-20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13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19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12</a:t>
                      </a:r>
                      <a:endParaRPr lang="kk-K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17-18</a:t>
                      </a:r>
                      <a:endParaRPr lang="kk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11</a:t>
                      </a:r>
                      <a:endParaRPr lang="kk-K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264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052810"/>
              </p:ext>
            </p:extLst>
          </p:nvPr>
        </p:nvGraphicFramePr>
        <p:xfrm>
          <a:off x="1517074" y="624111"/>
          <a:ext cx="9987537" cy="5361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6791"/>
                <a:gridCol w="1426791"/>
                <a:gridCol w="1426791"/>
                <a:gridCol w="1426791"/>
                <a:gridCol w="1426791"/>
                <a:gridCol w="1426791"/>
                <a:gridCol w="1426791"/>
              </a:tblGrid>
              <a:tr h="107221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B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D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F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107221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2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-</a:t>
                      </a:r>
                      <a:r>
                        <a:rPr lang="en-US" sz="2400" b="1" baseline="0" dirty="0" smtClean="0">
                          <a:solidFill>
                            <a:srgbClr val="FFFF00"/>
                          </a:solidFill>
                        </a:rPr>
                        <a:t>         -          +           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      </a:t>
                      </a:r>
                      <a:r>
                        <a:rPr lang="en-US" sz="2400" b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-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-         -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107221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3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-            -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107221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4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+</a:t>
                      </a:r>
                      <a:r>
                        <a:rPr lang="en-US" sz="2400" b="1" baseline="0" dirty="0" smtClean="0">
                          <a:solidFill>
                            <a:srgbClr val="FFFF00"/>
                          </a:solidFill>
                        </a:rPr>
                        <a:t>              +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107221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5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+         +</a:t>
                      </a:r>
                    </a:p>
                    <a:p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+         +</a:t>
                      </a:r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kk-KZ" sz="2400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335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399" y="1264555"/>
            <a:ext cx="1045801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оқу материалын меңгеру деңгейі бойынша өлшеу, бақылау және мазмұнды даралау механизмі үш өлшем бірлігінен тұрады:</a:t>
            </a:r>
          </a:p>
          <a:p>
            <a:pPr lvl="0"/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Қиындықтың төменгі деңгейі. (ТҚШ) Бұл баланың негізгі даму деңгейіне сәйкес келеді. (</a:t>
            </a:r>
            <a:r>
              <a:rPr lang="kk-KZ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Выготский</a:t>
            </a:r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) Төмендегі көрсетілген кері байланысты </a:t>
            </a:r>
            <a:r>
              <a:rPr lang="kk-KZ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синергетикалық</a:t>
            </a:r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өлшемдерге байланысты ең аз мөлшердегі оқу элементтерін беруді жоспарлайды.</a:t>
            </a:r>
          </a:p>
          <a:p>
            <a:pPr lvl="0"/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Қиындықтың орташа деңгейі. (АҚШ)Жоғарыдағы оқу элементтерін аралық мөлшерде меңгеруді жоспарлайды.</a:t>
            </a:r>
          </a:p>
          <a:p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Қиындықтың жоғарғы деңгейі.(ЖҚШ) Баланың жақын арадағы даму деңгейіне сәйкес келеді. (</a:t>
            </a:r>
            <a:r>
              <a:rPr lang="kk-KZ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Выготский</a:t>
            </a:r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бойынша). Бұл қиындықтың орташа деңгейіне қатысты оқу материалындағы оқу элементтерінің мазмұнынан 2 есе, қиындықтың төменгі деңгейіндегі оқу элементтерімен салыстырғанда 3 есе күрделі</a:t>
            </a:r>
          </a:p>
        </p:txBody>
      </p:sp>
    </p:spTree>
    <p:extLst>
      <p:ext uri="{BB962C8B-B14F-4D97-AF65-F5344CB8AC3E}">
        <p14:creationId xmlns:p14="http://schemas.microsoft.com/office/powerpoint/2010/main" val="137418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2076" y="824346"/>
            <a:ext cx="8915400" cy="3777622"/>
          </a:xfrm>
        </p:spPr>
        <p:txBody>
          <a:bodyPr>
            <a:no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kk-KZ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БжС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» технологиясындағы технологиялық карталардың мақсаттары: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1. 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«Алгоритм»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 картасы – білім түрлерін беруді мақсат етеді.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2. 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kk-KZ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Биоинтернет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kk-KZ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картасы-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 біліктілік пен дағдыны тіл арқылы қалыптастыруды мақсат етіп, «Алгоритм» картасынан кейін міндетті түрде қолданады.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3. 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«Жаттықтырғыш»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 картасы – тақырыпты аяқтап, білім, білік дағдыны қалыптастыруды мақсат етеді және «</a:t>
            </a:r>
            <a:r>
              <a:rPr lang="kk-KZ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Биоинтернет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» картасынан кейін міндетті түрде қолданылады.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4. 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«Қисын » 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– шығармашылық ойлауды және логиканы қалыптастыруға қолданылады. Сөйлем дағдысы және білім, білік дағдылары қалыптасқан жағдайда ғана жақсы жұмыс жасайды. Осы карта бойынша жоғары күрделілік деңгейдегі тапсырмаларды орындауға мүмкіндік туады.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5. 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«Көшбасшы»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kk-KZ" dirty="0" err="1">
                <a:latin typeface="Times New Roman" panose="02020603050405020304" pitchFamily="18" charset="0"/>
                <a:ea typeface="Calibri" panose="020F0502020204030204" pitchFamily="34" charset="0"/>
              </a:rPr>
              <a:t>-аралас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 оқытуда көлемді материалды меңгеру үшін қолданылады.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6. 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«Ауызша сабақ»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 – 1,2,3, және 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«Әмбебап»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 картасы – гуманитарлық пәндер саласында оқу материалдарын меңгеруге арналған. Бұл технология бойынша ойлаудың барлық типін дамыту принципі берілген.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7. «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КТС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» ( Күншуақ,түймедақ,</a:t>
            </a:r>
            <a:r>
              <a:rPr lang="kk-KZ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самалшық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) картасы – күрделі,жоғары деңгей картасы. Оқу үрдісінде бала дамуының жоғары көрсеткішін көрсетеді.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8. «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БАЖ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» ( белгілі,арнайы,жаңа) картасы – әртүрлі ақпараттар ағымымен жұмыс жүргізу біліктілігін қалыптастырып,сын тұрғысынан ойлау қабілетін дамытады. </a:t>
            </a:r>
            <a:b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297528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773228"/>
              </p:ext>
            </p:extLst>
          </p:nvPr>
        </p:nvGraphicFramePr>
        <p:xfrm>
          <a:off x="1735284" y="1288475"/>
          <a:ext cx="9632372" cy="4894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078"/>
                <a:gridCol w="1813799"/>
                <a:gridCol w="1044309"/>
                <a:gridCol w="1044309"/>
                <a:gridCol w="1167976"/>
                <a:gridCol w="1044309"/>
                <a:gridCol w="783231"/>
                <a:gridCol w="1305385"/>
                <a:gridCol w="1167976"/>
              </a:tblGrid>
              <a:tr h="1087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/>
                      </a:r>
                      <a:br>
                        <a:rPr lang="kk-KZ" sz="1200" dirty="0">
                          <a:effectLst/>
                        </a:rPr>
                      </a:br>
                      <a:r>
                        <a:rPr lang="kk-KZ" sz="1200" dirty="0" err="1">
                          <a:effectLst/>
                        </a:rPr>
                        <a:t>рс</a:t>
                      </a:r>
                      <a:endParaRPr lang="kk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Технологиялық карта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Кіріспе:</a:t>
                      </a:r>
                      <a:br>
                        <a:rPr lang="kk-KZ" sz="1200">
                          <a:effectLst/>
                        </a:rPr>
                      </a:br>
                      <a:r>
                        <a:rPr lang="kk-KZ" sz="1200">
                          <a:effectLst/>
                        </a:rPr>
                        <a:t>білім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Бекіту:</a:t>
                      </a:r>
                      <a:br>
                        <a:rPr lang="kk-KZ" sz="1200">
                          <a:effectLst/>
                        </a:rPr>
                      </a:br>
                      <a:r>
                        <a:rPr lang="kk-KZ" sz="1200">
                          <a:effectLst/>
                        </a:rPr>
                        <a:t>түсіну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Қолдану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Анализ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Син</a:t>
                      </a:r>
                      <a:br>
                        <a:rPr lang="kk-KZ" sz="1200">
                          <a:effectLst/>
                        </a:rPr>
                      </a:br>
                      <a:r>
                        <a:rPr lang="kk-KZ" sz="1200">
                          <a:effectLst/>
                        </a:rPr>
                        <a:t>тез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Жалпылау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Бағалау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43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Алгоритм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+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43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Биоинтернет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+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1087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Жаттықтыр</a:t>
                      </a:r>
                      <a:br>
                        <a:rPr lang="kk-KZ" sz="1200">
                          <a:effectLst/>
                        </a:rPr>
                      </a:br>
                      <a:r>
                        <a:rPr lang="kk-KZ" sz="1200">
                          <a:effectLst/>
                        </a:rPr>
                        <a:t>ғыш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+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43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4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Көшбасшы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+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43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Қисын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+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+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+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43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Ауызша сабақ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 </a:t>
                      </a:r>
                      <a:endParaRPr lang="kk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+</a:t>
                      </a:r>
                      <a:endParaRPr lang="kk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+</a:t>
                      </a:r>
                      <a:endParaRPr lang="kk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842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17" y="811474"/>
            <a:ext cx="5333959" cy="3576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708" y="3294043"/>
            <a:ext cx="5116243" cy="3327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447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541" y="4198165"/>
            <a:ext cx="8911687" cy="128089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№31 ЖОББ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БжС</a:t>
            </a:r>
            <a:r>
              <a:rPr lang="kk-KZ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br>
              <a:rPr lang="kk-KZ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</a:t>
            </a:r>
            <a:r>
              <a:rPr lang="kk-KZ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</a:t>
            </a:r>
            <a:r>
              <a:rPr lang="kk-KZ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өтті.</a:t>
            </a:r>
            <a:r>
              <a:rPr lang="kk-KZ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 smtClean="0"/>
              <a:t/>
            </a:r>
            <a:br>
              <a:rPr lang="kk-KZ" sz="2000" dirty="0" smtClean="0"/>
            </a:br>
            <a:endParaRPr lang="kk-KZ" sz="2000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36541" y="949721"/>
            <a:ext cx="75355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Tw Cen MT" panose="020B0602020104020603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9\Downloads\Shareit\Photo\20151027_09503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40" y="526990"/>
            <a:ext cx="5541002" cy="3333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Объект 9" descr="C:\Users\9\Downloads\Shareit\Photo\20151027_105930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155" y="3055530"/>
            <a:ext cx="5939444" cy="3566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6991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4" name="Рисунок 3" descr="C:\Users\9\Downloads\Shareit\Photo\20160106_13381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7" y="571817"/>
            <a:ext cx="3562350" cy="3328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Объект 4" descr="C:\Users\9\Downloads\Shareit\Photo\20160106_135458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36" y="2509433"/>
            <a:ext cx="2373284" cy="3379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C:\Users\9\Downloads\Shareit\Photo\20160106_14034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05" y="624110"/>
            <a:ext cx="3933825" cy="3275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8794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“Kazakhstan is My Motherland” </a:t>
            </a:r>
            <a:r>
              <a:rPr lang="kk-K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атты ашық сабағында  </a:t>
            </a:r>
            <a:r>
              <a:rPr lang="kk-KZ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БжС</a:t>
            </a:r>
            <a:r>
              <a:rPr lang="kk-K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технологиясын </a:t>
            </a:r>
            <a:r>
              <a:rPr lang="kk-KZ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қолданудамын</a:t>
            </a:r>
            <a:endParaRPr lang="kk-KZ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C:\Users\9\Downloads\Shareit\Photo\IMG-20151125-WA000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68" y="1393918"/>
            <a:ext cx="3888954" cy="3166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9\Downloads\Shareit\Photo\IMG-20151125-WA00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507" y="3610250"/>
            <a:ext cx="4127366" cy="33157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9\Downloads\Shareit\Photo\IMG-20151125-WA00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540" y="1629583"/>
            <a:ext cx="3746172" cy="3205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510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136</TotalTime>
  <Words>157</Words>
  <Application>Microsoft Office PowerPoint</Application>
  <PresentationFormat>Широкоэкранный</PresentationFormat>
  <Paragraphs>114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Tw Cen MT</vt:lpstr>
      <vt:lpstr>Wingdings 3</vt:lpstr>
      <vt:lpstr>Легкий дым</vt:lpstr>
      <vt:lpstr>Презентация PowerPoint</vt:lpstr>
      <vt:lpstr>«Биоақпараттану және Синергетика» технологиясы-сәтілікке , табысқа және кемелдікке  жетудың жолы.                                  Вассерман Федор Яковлевич</vt:lpstr>
      <vt:lpstr>Презентация PowerPoint</vt:lpstr>
      <vt:lpstr>Презентация PowerPoint</vt:lpstr>
      <vt:lpstr>Презентация PowerPoint</vt:lpstr>
      <vt:lpstr>Презентация PowerPoint</vt:lpstr>
      <vt:lpstr>63%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№31 ЖОББ мектепте БжС технологиясы  бойынша семинар өтті.  </vt:lpstr>
      <vt:lpstr>Презентация PowerPoint</vt:lpstr>
      <vt:lpstr>“Kazakhstan is My Motherland” атты ашық сабағында  БжС технологиясын қолданудамын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9</dc:creator>
  <cp:lastModifiedBy>9</cp:lastModifiedBy>
  <cp:revision>15</cp:revision>
  <dcterms:created xsi:type="dcterms:W3CDTF">2016-01-09T06:52:49Z</dcterms:created>
  <dcterms:modified xsi:type="dcterms:W3CDTF">2016-01-11T08:47:22Z</dcterms:modified>
</cp:coreProperties>
</file>