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2"/>
  </p:notesMasterIdLst>
  <p:sldIdLst>
    <p:sldId id="256" r:id="rId2"/>
    <p:sldId id="257" r:id="rId3"/>
    <p:sldId id="260" r:id="rId4"/>
    <p:sldId id="259" r:id="rId5"/>
    <p:sldId id="262" r:id="rId6"/>
    <p:sldId id="274" r:id="rId7"/>
    <p:sldId id="278" r:id="rId8"/>
    <p:sldId id="279" r:id="rId9"/>
    <p:sldId id="280" r:id="rId10"/>
    <p:sldId id="281" r:id="rId11"/>
    <p:sldId id="258" r:id="rId12"/>
    <p:sldId id="282" r:id="rId13"/>
    <p:sldId id="275" r:id="rId14"/>
    <p:sldId id="283" r:id="rId15"/>
    <p:sldId id="276" r:id="rId16"/>
    <p:sldId id="284" r:id="rId17"/>
    <p:sldId id="285" r:id="rId18"/>
    <p:sldId id="277" r:id="rId19"/>
    <p:sldId id="286" r:id="rId20"/>
    <p:sldId id="273"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2C12"/>
    <a:srgbClr val="39471D"/>
    <a:srgbClr val="3E1716"/>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13" autoAdjust="0"/>
    <p:restoredTop sz="92135" autoAdjust="0"/>
  </p:normalViewPr>
  <p:slideViewPr>
    <p:cSldViewPr>
      <p:cViewPr varScale="1">
        <p:scale>
          <a:sx n="67" d="100"/>
          <a:sy n="67" d="100"/>
        </p:scale>
        <p:origin x="-1722" y="-102"/>
      </p:cViewPr>
      <p:guideLst>
        <p:guide orient="horz" pos="4319"/>
        <p:guide pos="2880"/>
      </p:guideLst>
    </p:cSldViewPr>
  </p:slideViewPr>
  <p:outlineViewPr>
    <p:cViewPr>
      <p:scale>
        <a:sx n="33" d="100"/>
        <a:sy n="33" d="100"/>
      </p:scale>
      <p:origin x="246" y="300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AD361A6B-D0ED-4737-96A1-83AAFFA0010C}" type="datetimeFigureOut">
              <a:rPr lang="ru-RU"/>
              <a:pPr>
                <a:defRPr/>
              </a:pPr>
              <a:t>14.04.2016</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Click to edit Master text styles</a:t>
            </a:r>
          </a:p>
          <a:p>
            <a:pPr lvl="1"/>
            <a:r>
              <a:rPr lang="ru-RU" noProof="0" smtClean="0"/>
              <a:t>Second level</a:t>
            </a:r>
          </a:p>
          <a:p>
            <a:pPr lvl="2"/>
            <a:r>
              <a:rPr lang="ru-RU" noProof="0" smtClean="0"/>
              <a:t>Third level</a:t>
            </a:r>
          </a:p>
          <a:p>
            <a:pPr lvl="3"/>
            <a:r>
              <a:rPr lang="ru-RU" noProof="0" smtClean="0"/>
              <a:t>Fourth level</a:t>
            </a:r>
          </a:p>
          <a:p>
            <a:pPr lvl="4"/>
            <a:r>
              <a:rPr lang="ru-RU" noProof="0" smtClean="0"/>
              <a:t>Fifth level</a:t>
            </a:r>
            <a:endParaRPr lang="ru-RU"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ABA07E1-BD71-43D4-BBD3-EA380D8B0754}"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dirty="0" smtClean="0"/>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B9910C-52FE-4ADA-8EDD-E75A859ACB42}" type="slidenum">
              <a:rPr lang="ru-RU"/>
              <a:pPr fontAlgn="base">
                <a:spcBef>
                  <a:spcPct val="0"/>
                </a:spcBef>
                <a:spcAft>
                  <a:spcPct val="0"/>
                </a:spcAft>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EABA07E1-BD71-43D4-BBD3-EA380D8B0754}" type="slidenum">
              <a:rPr lang="ru-RU" smtClean="0"/>
              <a:pPr>
                <a:defRPr/>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57356" y="1428736"/>
            <a:ext cx="5429288" cy="1470025"/>
          </a:xfrm>
        </p:spPr>
        <p:txBody>
          <a:bodyPr/>
          <a:lstStyle>
            <a:lvl1pPr>
              <a:defRPr>
                <a:solidFill>
                  <a:srgbClr val="232C12"/>
                </a:solidFill>
                <a:effectLst>
                  <a:outerShdw dist="63500" dir="2700000" algn="tl" rotWithShape="0">
                    <a:schemeClr val="bg1">
                      <a:alpha val="59000"/>
                    </a:schemeClr>
                  </a:outerShdw>
                </a:effectLst>
                <a:latin typeface="Calibri (Headings)"/>
              </a:defRPr>
            </a:lvl1pPr>
          </a:lstStyle>
          <a:p>
            <a:r>
              <a:rPr lang="ru-RU" smtClean="0"/>
              <a:t>Образец заголовка</a:t>
            </a:r>
            <a:endParaRPr lang="ru-RU" dirty="0"/>
          </a:p>
        </p:txBody>
      </p:sp>
      <p:sp>
        <p:nvSpPr>
          <p:cNvPr id="3" name="Subtitle 2"/>
          <p:cNvSpPr>
            <a:spLocks noGrp="1"/>
          </p:cNvSpPr>
          <p:nvPr>
            <p:ph type="subTitle" idx="1"/>
          </p:nvPr>
        </p:nvSpPr>
        <p:spPr>
          <a:xfrm>
            <a:off x="1571604" y="2928934"/>
            <a:ext cx="6000792" cy="714380"/>
          </a:xfrm>
        </p:spPr>
        <p:txBody>
          <a:bodyPr/>
          <a:lstStyle>
            <a:lvl1pPr marL="0" indent="0" algn="ctr">
              <a:buNone/>
              <a:defRPr b="0" cap="none" spc="0">
                <a:ln>
                  <a:solidFill>
                    <a:schemeClr val="accent2">
                      <a:lumMod val="50000"/>
                    </a:schemeClr>
                  </a:solidFill>
                </a:ln>
                <a:solidFill>
                  <a:schemeClr val="accent2">
                    <a:lumMod val="50000"/>
                  </a:schemeClr>
                </a:solidFill>
                <a:effectLst>
                  <a:outerShdw blurRad="50800" dist="38100" dir="5400000" algn="t" rotWithShape="0">
                    <a:schemeClr val="bg1"/>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
        <p:nvSpPr>
          <p:cNvPr id="4" name="Date Placeholder 3"/>
          <p:cNvSpPr>
            <a:spLocks noGrp="1"/>
          </p:cNvSpPr>
          <p:nvPr>
            <p:ph type="dt" sz="half" idx="10"/>
          </p:nvPr>
        </p:nvSpPr>
        <p:spPr/>
        <p:txBody>
          <a:bodyPr/>
          <a:lstStyle>
            <a:lvl1pPr>
              <a:defRPr/>
            </a:lvl1pPr>
          </a:lstStyle>
          <a:p>
            <a:pPr>
              <a:defRPr/>
            </a:pPr>
            <a:fld id="{5216A761-8F72-4EC6-83CC-FF6B951694D5}" type="datetimeFigureOut">
              <a:rPr lang="ru-RU"/>
              <a:pPr>
                <a:defRPr/>
              </a:pPr>
              <a:t>14.04.2016</a:t>
            </a:fld>
            <a:endParaRPr lang="ru-RU" dirty="0"/>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6CE9DA6A-BAA3-436A-AAEF-63C0515FD1B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dirty="0"/>
          </a:p>
        </p:txBody>
      </p:sp>
      <p:sp>
        <p:nvSpPr>
          <p:cNvPr id="3" name="Content Placeholder 2"/>
          <p:cNvSpPr>
            <a:spLocks noGrp="1"/>
          </p:cNvSpPr>
          <p:nvPr>
            <p:ph idx="1"/>
          </p:nvPr>
        </p:nvSpPr>
        <p:spPr/>
        <p:txBody>
          <a:bodyPr/>
          <a:lstStyle>
            <a:lvl5pPr>
              <a:defRPr/>
            </a:lvl5pPr>
            <a:lvl6pPr>
              <a:buFontTx/>
              <a:buBlip>
                <a:blip r:embed="rId2"/>
              </a:buBlip>
              <a:defRPr/>
            </a:lvl6pPr>
            <a:lvl7pPr>
              <a:buFontTx/>
              <a:buBlip>
                <a:blip r:embed="rId3"/>
              </a:buBlip>
              <a:defRPr/>
            </a:lvl7pPr>
            <a:lvl8pPr>
              <a:buFontTx/>
              <a:buBlip>
                <a:blip r:embed="rId4"/>
              </a:buBlip>
              <a:defRPr/>
            </a:lvl8pPr>
            <a:lvl9pPr>
              <a:buFontTx/>
              <a:buBlip>
                <a:blip r:embed="rId5"/>
              </a:buBlip>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smtClean="0"/>
          </a:p>
        </p:txBody>
      </p:sp>
      <p:sp>
        <p:nvSpPr>
          <p:cNvPr id="4" name="Date Placeholder 3"/>
          <p:cNvSpPr>
            <a:spLocks noGrp="1"/>
          </p:cNvSpPr>
          <p:nvPr>
            <p:ph type="dt" sz="half" idx="10"/>
          </p:nvPr>
        </p:nvSpPr>
        <p:spPr/>
        <p:txBody>
          <a:bodyPr/>
          <a:lstStyle>
            <a:lvl1pPr>
              <a:defRPr/>
            </a:lvl1pPr>
          </a:lstStyle>
          <a:p>
            <a:pPr>
              <a:defRPr/>
            </a:pPr>
            <a:fld id="{003FE3EA-EB46-46F4-897C-DCC531A6139C}" type="datetimeFigureOut">
              <a:rPr lang="ru-RU"/>
              <a:pPr>
                <a:defRPr/>
              </a:pPr>
              <a:t>14.04.2016</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0358BBC6-CE29-4699-A824-6DAA14035C51}"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5">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5A7743CE-014A-4E83-918E-9CC2955B9491}" type="datetimeFigureOut">
              <a:rPr lang="ru-RU"/>
              <a:pPr>
                <a:defRPr/>
              </a:pPr>
              <a:t>14.04.2016</a:t>
            </a:fld>
            <a:endParaRPr lang="ru-RU" dirty="0"/>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5FFD1C01-B8D1-43A1-B9C6-EC469D73168F}"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Date Placeholder 4"/>
          <p:cNvSpPr>
            <a:spLocks noGrp="1"/>
          </p:cNvSpPr>
          <p:nvPr>
            <p:ph type="dt" sz="half" idx="10"/>
          </p:nvPr>
        </p:nvSpPr>
        <p:spPr/>
        <p:txBody>
          <a:bodyPr/>
          <a:lstStyle>
            <a:lvl1pPr>
              <a:defRPr/>
            </a:lvl1pPr>
          </a:lstStyle>
          <a:p>
            <a:pPr>
              <a:defRPr/>
            </a:pPr>
            <a:fld id="{5796E0F5-B5F1-4C0C-9FF7-C62947302DC9}" type="datetimeFigureOut">
              <a:rPr lang="ru-RU"/>
              <a:pPr>
                <a:defRPr/>
              </a:pPr>
              <a:t>14.04.2016</a:t>
            </a:fld>
            <a:endParaRPr lang="ru-RU"/>
          </a:p>
        </p:txBody>
      </p:sp>
      <p:sp>
        <p:nvSpPr>
          <p:cNvPr id="6" name="Footer Placeholder 5"/>
          <p:cNvSpPr>
            <a:spLocks noGrp="1"/>
          </p:cNvSpPr>
          <p:nvPr>
            <p:ph type="ftr" sz="quarter" idx="11"/>
          </p:nvPr>
        </p:nvSpPr>
        <p:spPr/>
        <p:txBody>
          <a:bodyPr/>
          <a:lstStyle>
            <a:lvl1pPr>
              <a:defRPr/>
            </a:lvl1pPr>
          </a:lstStyle>
          <a:p>
            <a:pPr>
              <a:defRPr/>
            </a:pPr>
            <a:endParaRPr lang="ru-RU"/>
          </a:p>
        </p:txBody>
      </p:sp>
      <p:sp>
        <p:nvSpPr>
          <p:cNvPr id="7" name="Slide Number Placeholder 6"/>
          <p:cNvSpPr>
            <a:spLocks noGrp="1"/>
          </p:cNvSpPr>
          <p:nvPr>
            <p:ph type="sldNum" sz="quarter" idx="12"/>
          </p:nvPr>
        </p:nvSpPr>
        <p:spPr/>
        <p:txBody>
          <a:bodyPr/>
          <a:lstStyle>
            <a:lvl1pPr>
              <a:defRPr/>
            </a:lvl1pPr>
          </a:lstStyle>
          <a:p>
            <a:pPr>
              <a:defRPr/>
            </a:pPr>
            <a:fld id="{599F5A6D-2AA5-4F90-9CF9-54990DC53D6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Date Placeholder 6"/>
          <p:cNvSpPr>
            <a:spLocks noGrp="1"/>
          </p:cNvSpPr>
          <p:nvPr>
            <p:ph type="dt" sz="half" idx="10"/>
          </p:nvPr>
        </p:nvSpPr>
        <p:spPr/>
        <p:txBody>
          <a:bodyPr/>
          <a:lstStyle>
            <a:lvl1pPr>
              <a:defRPr/>
            </a:lvl1pPr>
          </a:lstStyle>
          <a:p>
            <a:pPr>
              <a:defRPr/>
            </a:pPr>
            <a:fld id="{B6CDDEDB-676F-40F3-99D7-6DE0483F2121}" type="datetimeFigureOut">
              <a:rPr lang="ru-RU"/>
              <a:pPr>
                <a:defRPr/>
              </a:pPr>
              <a:t>14.04.2016</a:t>
            </a:fld>
            <a:endParaRPr lang="ru-RU"/>
          </a:p>
        </p:txBody>
      </p:sp>
      <p:sp>
        <p:nvSpPr>
          <p:cNvPr id="8" name="Footer Placeholder 7"/>
          <p:cNvSpPr>
            <a:spLocks noGrp="1"/>
          </p:cNvSpPr>
          <p:nvPr>
            <p:ph type="ftr" sz="quarter" idx="11"/>
          </p:nvPr>
        </p:nvSpPr>
        <p:spPr/>
        <p:txBody>
          <a:bodyPr/>
          <a:lstStyle>
            <a:lvl1pPr>
              <a:defRPr/>
            </a:lvl1pPr>
          </a:lstStyle>
          <a:p>
            <a:pPr>
              <a:defRPr/>
            </a:pPr>
            <a:endParaRPr lang="ru-RU"/>
          </a:p>
        </p:txBody>
      </p:sp>
      <p:sp>
        <p:nvSpPr>
          <p:cNvPr id="9" name="Slide Number Placeholder 8"/>
          <p:cNvSpPr>
            <a:spLocks noGrp="1"/>
          </p:cNvSpPr>
          <p:nvPr>
            <p:ph type="sldNum" sz="quarter" idx="12"/>
          </p:nvPr>
        </p:nvSpPr>
        <p:spPr/>
        <p:txBody>
          <a:bodyPr/>
          <a:lstStyle>
            <a:lvl1pPr>
              <a:defRPr/>
            </a:lvl1pPr>
          </a:lstStyle>
          <a:p>
            <a:pPr>
              <a:defRPr/>
            </a:pPr>
            <a:fld id="{2BF9FCDF-BAD7-4B63-889E-6EECBE804977}"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a:p>
        </p:txBody>
      </p:sp>
      <p:sp>
        <p:nvSpPr>
          <p:cNvPr id="3" name="Date Placeholder 2"/>
          <p:cNvSpPr>
            <a:spLocks noGrp="1"/>
          </p:cNvSpPr>
          <p:nvPr>
            <p:ph type="dt" sz="half" idx="10"/>
          </p:nvPr>
        </p:nvSpPr>
        <p:spPr/>
        <p:txBody>
          <a:bodyPr/>
          <a:lstStyle>
            <a:lvl1pPr>
              <a:defRPr/>
            </a:lvl1pPr>
          </a:lstStyle>
          <a:p>
            <a:pPr>
              <a:defRPr/>
            </a:pPr>
            <a:fld id="{876F970D-F3C4-402C-8702-507A78C49BA9}" type="datetimeFigureOut">
              <a:rPr lang="ru-RU"/>
              <a:pPr>
                <a:defRPr/>
              </a:pPr>
              <a:t>14.04.2016</a:t>
            </a:fld>
            <a:endParaRPr lang="ru-RU"/>
          </a:p>
        </p:txBody>
      </p:sp>
      <p:sp>
        <p:nvSpPr>
          <p:cNvPr id="4" name="Footer Placeholder 3"/>
          <p:cNvSpPr>
            <a:spLocks noGrp="1"/>
          </p:cNvSpPr>
          <p:nvPr>
            <p:ph type="ftr" sz="quarter" idx="11"/>
          </p:nvPr>
        </p:nvSpPr>
        <p:spPr/>
        <p:txBody>
          <a:bodyPr/>
          <a:lstStyle>
            <a:lvl1pPr>
              <a:defRPr/>
            </a:lvl1pPr>
          </a:lstStyle>
          <a:p>
            <a:pPr>
              <a:defRPr/>
            </a:pPr>
            <a:endParaRPr lang="ru-RU"/>
          </a:p>
        </p:txBody>
      </p:sp>
      <p:sp>
        <p:nvSpPr>
          <p:cNvPr id="5" name="Slide Number Placeholder 4"/>
          <p:cNvSpPr>
            <a:spLocks noGrp="1"/>
          </p:cNvSpPr>
          <p:nvPr>
            <p:ph type="sldNum" sz="quarter" idx="12"/>
          </p:nvPr>
        </p:nvSpPr>
        <p:spPr/>
        <p:txBody>
          <a:bodyPr/>
          <a:lstStyle>
            <a:lvl1pPr>
              <a:defRPr/>
            </a:lvl1pPr>
          </a:lstStyle>
          <a:p>
            <a:pPr>
              <a:defRPr/>
            </a:pPr>
            <a:fld id="{EDA0ED9C-1286-4036-A21A-1D08F71AA9EF}"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869CC06C-CB74-4363-9F09-7F75C1E05DCE}" type="datetimeFigureOut">
              <a:rPr lang="ru-RU"/>
              <a:pPr>
                <a:defRPr/>
              </a:pPr>
              <a:t>14.04.2016</a:t>
            </a:fld>
            <a:endParaRPr lang="ru-RU"/>
          </a:p>
        </p:txBody>
      </p:sp>
      <p:sp>
        <p:nvSpPr>
          <p:cNvPr id="3" name="Footer Placeholder 2"/>
          <p:cNvSpPr>
            <a:spLocks noGrp="1"/>
          </p:cNvSpPr>
          <p:nvPr>
            <p:ph type="ftr" sz="quarter" idx="11"/>
          </p:nvPr>
        </p:nvSpPr>
        <p:spPr/>
        <p:txBody>
          <a:bodyPr/>
          <a:lstStyle>
            <a:lvl1pPr>
              <a:defRPr/>
            </a:lvl1pPr>
          </a:lstStyle>
          <a:p>
            <a:pPr>
              <a:defRPr/>
            </a:pPr>
            <a:endParaRPr lang="ru-RU"/>
          </a:p>
        </p:txBody>
      </p:sp>
      <p:sp>
        <p:nvSpPr>
          <p:cNvPr id="4" name="Slide Number Placeholder 3"/>
          <p:cNvSpPr>
            <a:spLocks noGrp="1"/>
          </p:cNvSpPr>
          <p:nvPr>
            <p:ph type="sldNum" sz="quarter" idx="12"/>
          </p:nvPr>
        </p:nvSpPr>
        <p:spPr/>
        <p:txBody>
          <a:bodyPr/>
          <a:lstStyle>
            <a:lvl1pPr>
              <a:defRPr/>
            </a:lvl1pPr>
          </a:lstStyle>
          <a:p>
            <a:pPr>
              <a:defRPr/>
            </a:pPr>
            <a:fld id="{4E53E023-4591-41DB-8F29-FA6F916A8AC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lvl1pPr>
          </a:lstStyle>
          <a:p>
            <a:pPr>
              <a:defRPr/>
            </a:pPr>
            <a:fld id="{3092456C-21EB-42F4-9DFD-E31A31D839E9}" type="datetimeFigureOut">
              <a:rPr lang="ru-RU"/>
              <a:pPr>
                <a:defRPr/>
              </a:pPr>
              <a:t>14.04.2016</a:t>
            </a:fld>
            <a:endParaRPr lang="ru-RU"/>
          </a:p>
        </p:txBody>
      </p:sp>
      <p:sp>
        <p:nvSpPr>
          <p:cNvPr id="6" name="Footer Placeholder 5"/>
          <p:cNvSpPr>
            <a:spLocks noGrp="1"/>
          </p:cNvSpPr>
          <p:nvPr>
            <p:ph type="ftr" sz="quarter" idx="11"/>
          </p:nvPr>
        </p:nvSpPr>
        <p:spPr/>
        <p:txBody>
          <a:bodyPr/>
          <a:lstStyle>
            <a:lvl1pPr>
              <a:defRPr/>
            </a:lvl1pPr>
          </a:lstStyle>
          <a:p>
            <a:pPr>
              <a:defRPr/>
            </a:pPr>
            <a:endParaRPr lang="ru-RU"/>
          </a:p>
        </p:txBody>
      </p:sp>
      <p:sp>
        <p:nvSpPr>
          <p:cNvPr id="7" name="Slide Number Placeholder 6"/>
          <p:cNvSpPr>
            <a:spLocks noGrp="1"/>
          </p:cNvSpPr>
          <p:nvPr>
            <p:ph type="sldNum" sz="quarter" idx="12"/>
          </p:nvPr>
        </p:nvSpPr>
        <p:spPr/>
        <p:txBody>
          <a:bodyPr/>
          <a:lstStyle>
            <a:lvl1pPr>
              <a:defRPr/>
            </a:lvl1pPr>
          </a:lstStyle>
          <a:p>
            <a:pPr>
              <a:defRPr/>
            </a:pPr>
            <a:fld id="{AB905BFC-298E-4EE1-AEF2-5BD3AA61EAE7}"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lvl1pPr>
          </a:lstStyle>
          <a:p>
            <a:pPr>
              <a:defRPr/>
            </a:pPr>
            <a:fld id="{E86423D1-F60B-494B-9B63-CFA4DD8F7048}" type="datetimeFigureOut">
              <a:rPr lang="ru-RU"/>
              <a:pPr>
                <a:defRPr/>
              </a:pPr>
              <a:t>14.04.2016</a:t>
            </a:fld>
            <a:endParaRPr lang="ru-RU"/>
          </a:p>
        </p:txBody>
      </p:sp>
      <p:sp>
        <p:nvSpPr>
          <p:cNvPr id="6" name="Footer Placeholder 5"/>
          <p:cNvSpPr>
            <a:spLocks noGrp="1"/>
          </p:cNvSpPr>
          <p:nvPr>
            <p:ph type="ftr" sz="quarter" idx="11"/>
          </p:nvPr>
        </p:nvSpPr>
        <p:spPr/>
        <p:txBody>
          <a:bodyPr/>
          <a:lstStyle>
            <a:lvl1pPr>
              <a:defRPr/>
            </a:lvl1pPr>
          </a:lstStyle>
          <a:p>
            <a:pPr>
              <a:defRPr/>
            </a:pPr>
            <a:endParaRPr lang="ru-RU"/>
          </a:p>
        </p:txBody>
      </p:sp>
      <p:sp>
        <p:nvSpPr>
          <p:cNvPr id="7" name="Slide Number Placeholder 6"/>
          <p:cNvSpPr>
            <a:spLocks noGrp="1"/>
          </p:cNvSpPr>
          <p:nvPr>
            <p:ph type="sldNum" sz="quarter" idx="12"/>
          </p:nvPr>
        </p:nvSpPr>
        <p:spPr/>
        <p:txBody>
          <a:bodyPr/>
          <a:lstStyle>
            <a:lvl1pPr>
              <a:defRPr/>
            </a:lvl1pPr>
          </a:lstStyle>
          <a:p>
            <a:pPr>
              <a:defRPr/>
            </a:pPr>
            <a:fld id="{3E768991-42DA-4F59-B37B-2D8664299BF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ru-RU"/>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Date Placeholder 3"/>
          <p:cNvSpPr>
            <a:spLocks noGrp="1"/>
          </p:cNvSpPr>
          <p:nvPr>
            <p:ph type="dt" sz="half" idx="10"/>
          </p:nvPr>
        </p:nvSpPr>
        <p:spPr/>
        <p:txBody>
          <a:bodyPr/>
          <a:lstStyle>
            <a:lvl1pPr>
              <a:defRPr/>
            </a:lvl1pPr>
          </a:lstStyle>
          <a:p>
            <a:pPr>
              <a:defRPr/>
            </a:pPr>
            <a:fld id="{62C9790D-15CA-4AD3-8D19-426286067052}" type="datetimeFigureOut">
              <a:rPr lang="ru-RU"/>
              <a:pPr>
                <a:defRPr/>
              </a:pPr>
              <a:t>14.04.2016</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7286B2BF-9B6A-4BCB-A984-3E95168A617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lvl5pP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Date Placeholder 3"/>
          <p:cNvSpPr>
            <a:spLocks noGrp="1"/>
          </p:cNvSpPr>
          <p:nvPr>
            <p:ph type="dt" sz="half" idx="10"/>
          </p:nvPr>
        </p:nvSpPr>
        <p:spPr/>
        <p:txBody>
          <a:bodyPr/>
          <a:lstStyle>
            <a:lvl1pPr>
              <a:defRPr/>
            </a:lvl1pPr>
          </a:lstStyle>
          <a:p>
            <a:pPr>
              <a:defRPr/>
            </a:pPr>
            <a:fld id="{3D18D33C-B2E5-4CE5-95D5-9AA0C93382A5}" type="datetimeFigureOut">
              <a:rPr lang="ru-RU"/>
              <a:pPr>
                <a:defRPr/>
              </a:pPr>
              <a:t>14.04.2016</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503A7EEB-6F94-4BCB-898D-EFB7E5AF60A4}"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scene3d>
              <a:camera prst="orthographicFront"/>
              <a:lightRig rig="threePt" dir="t"/>
            </a:scene3d>
            <a:sp3d extrusionH="44450"/>
          </a:bodyPr>
          <a:lstStyle/>
          <a:p>
            <a:r>
              <a:rPr lang="ru-RU" smtClean="0"/>
              <a:t>Образец заголовка</a:t>
            </a:r>
            <a:endParaRPr lang="ru-RU"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rgbClr val="232C12"/>
                </a:solidFill>
                <a:latin typeface="+mn-lt"/>
                <a:ea typeface="Verdana" pitchFamily="34" charset="0"/>
                <a:cs typeface="Arial" pitchFamily="34" charset="0"/>
              </a:defRPr>
            </a:lvl1pPr>
          </a:lstStyle>
          <a:p>
            <a:pPr>
              <a:defRPr/>
            </a:pPr>
            <a:fld id="{E8612304-00E7-418F-B41F-72080833F551}" type="datetimeFigureOut">
              <a:rPr lang="ru-RU"/>
              <a:pPr>
                <a:defRPr/>
              </a:pPr>
              <a:t>14.04.2016</a:t>
            </a:fld>
            <a:endParaRPr lang="ru-R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t"/>
          <a:lstStyle>
            <a:lvl1pPr algn="ctr" fontAlgn="auto">
              <a:spcBef>
                <a:spcPts val="0"/>
              </a:spcBef>
              <a:spcAft>
                <a:spcPts val="0"/>
              </a:spcAft>
              <a:defRPr sz="1200" dirty="0">
                <a:solidFill>
                  <a:srgbClr val="232C12"/>
                </a:solidFill>
                <a:latin typeface="+mn-lt"/>
                <a:ea typeface="Verdana" pitchFamily="34" charset="0"/>
                <a:cs typeface="Arial" pitchFamily="34" charset="0"/>
              </a:defRPr>
            </a:lvl1pPr>
          </a:lstStyle>
          <a:p>
            <a:pPr>
              <a:defRPr/>
            </a:pPr>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232C12"/>
                </a:solidFill>
                <a:latin typeface="+mn-lt"/>
                <a:ea typeface="Verdana" pitchFamily="34" charset="0"/>
                <a:cs typeface="Arial" pitchFamily="34" charset="0"/>
              </a:defRPr>
            </a:lvl1pPr>
          </a:lstStyle>
          <a:p>
            <a:pPr>
              <a:defRPr/>
            </a:pPr>
            <a:fld id="{31B0942D-41E4-411F-ADA2-259232D7CD33}"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rtl="0" fontAlgn="base">
        <a:spcBef>
          <a:spcPct val="0"/>
        </a:spcBef>
        <a:spcAft>
          <a:spcPct val="0"/>
        </a:spcAft>
        <a:defRPr sz="4400" b="1" kern="1200">
          <a:solidFill>
            <a:srgbClr val="3E1716"/>
          </a:solidFill>
          <a:latin typeface="+mj-lt"/>
          <a:ea typeface="+mj-ea"/>
          <a:cs typeface="Times New Roman" pitchFamily="18" charset="0"/>
        </a:defRPr>
      </a:lvl1pPr>
      <a:lvl2pPr algn="ctr" rtl="0" fontAlgn="base">
        <a:spcBef>
          <a:spcPct val="0"/>
        </a:spcBef>
        <a:spcAft>
          <a:spcPct val="0"/>
        </a:spcAft>
        <a:defRPr sz="4400" b="1">
          <a:solidFill>
            <a:srgbClr val="3E1716"/>
          </a:solidFill>
          <a:latin typeface="Calibri" pitchFamily="34" charset="0"/>
          <a:cs typeface="Times New Roman" pitchFamily="18" charset="0"/>
        </a:defRPr>
      </a:lvl2pPr>
      <a:lvl3pPr algn="ctr" rtl="0" fontAlgn="base">
        <a:spcBef>
          <a:spcPct val="0"/>
        </a:spcBef>
        <a:spcAft>
          <a:spcPct val="0"/>
        </a:spcAft>
        <a:defRPr sz="4400" b="1">
          <a:solidFill>
            <a:srgbClr val="3E1716"/>
          </a:solidFill>
          <a:latin typeface="Calibri" pitchFamily="34" charset="0"/>
          <a:cs typeface="Times New Roman" pitchFamily="18" charset="0"/>
        </a:defRPr>
      </a:lvl3pPr>
      <a:lvl4pPr algn="ctr" rtl="0" fontAlgn="base">
        <a:spcBef>
          <a:spcPct val="0"/>
        </a:spcBef>
        <a:spcAft>
          <a:spcPct val="0"/>
        </a:spcAft>
        <a:defRPr sz="4400" b="1">
          <a:solidFill>
            <a:srgbClr val="3E1716"/>
          </a:solidFill>
          <a:latin typeface="Calibri" pitchFamily="34" charset="0"/>
          <a:cs typeface="Times New Roman" pitchFamily="18" charset="0"/>
        </a:defRPr>
      </a:lvl4pPr>
      <a:lvl5pPr algn="ctr" rtl="0" fontAlgn="base">
        <a:spcBef>
          <a:spcPct val="0"/>
        </a:spcBef>
        <a:spcAft>
          <a:spcPct val="0"/>
        </a:spcAft>
        <a:defRPr sz="4400" b="1">
          <a:solidFill>
            <a:srgbClr val="3E1716"/>
          </a:solidFill>
          <a:latin typeface="Calibri" pitchFamily="34" charset="0"/>
          <a:cs typeface="Times New Roman" pitchFamily="18" charset="0"/>
        </a:defRPr>
      </a:lvl5pPr>
      <a:lvl6pPr marL="457200" algn="ctr" rtl="0" fontAlgn="base">
        <a:spcBef>
          <a:spcPct val="0"/>
        </a:spcBef>
        <a:spcAft>
          <a:spcPct val="0"/>
        </a:spcAft>
        <a:defRPr sz="4400" b="1">
          <a:solidFill>
            <a:srgbClr val="3E1716"/>
          </a:solidFill>
          <a:latin typeface="Calibri" pitchFamily="34" charset="0"/>
          <a:cs typeface="Times New Roman" pitchFamily="18" charset="0"/>
        </a:defRPr>
      </a:lvl6pPr>
      <a:lvl7pPr marL="914400" algn="ctr" rtl="0" fontAlgn="base">
        <a:spcBef>
          <a:spcPct val="0"/>
        </a:spcBef>
        <a:spcAft>
          <a:spcPct val="0"/>
        </a:spcAft>
        <a:defRPr sz="4400" b="1">
          <a:solidFill>
            <a:srgbClr val="3E1716"/>
          </a:solidFill>
          <a:latin typeface="Calibri" pitchFamily="34" charset="0"/>
          <a:cs typeface="Times New Roman" pitchFamily="18" charset="0"/>
        </a:defRPr>
      </a:lvl7pPr>
      <a:lvl8pPr marL="1371600" algn="ctr" rtl="0" fontAlgn="base">
        <a:spcBef>
          <a:spcPct val="0"/>
        </a:spcBef>
        <a:spcAft>
          <a:spcPct val="0"/>
        </a:spcAft>
        <a:defRPr sz="4400" b="1">
          <a:solidFill>
            <a:srgbClr val="3E1716"/>
          </a:solidFill>
          <a:latin typeface="Calibri" pitchFamily="34" charset="0"/>
          <a:cs typeface="Times New Roman" pitchFamily="18" charset="0"/>
        </a:defRPr>
      </a:lvl8pPr>
      <a:lvl9pPr marL="1828800" algn="ctr" rtl="0" fontAlgn="base">
        <a:spcBef>
          <a:spcPct val="0"/>
        </a:spcBef>
        <a:spcAft>
          <a:spcPct val="0"/>
        </a:spcAft>
        <a:defRPr sz="4400" b="1">
          <a:solidFill>
            <a:srgbClr val="3E1716"/>
          </a:solidFill>
          <a:latin typeface="Calibri" pitchFamily="34" charset="0"/>
          <a:cs typeface="Times New Roman" pitchFamily="18" charset="0"/>
        </a:defRPr>
      </a:lvl9pPr>
    </p:titleStyle>
    <p:bodyStyle>
      <a:lvl1pPr marL="342900" indent="-342900" algn="l" rtl="0" fontAlgn="base">
        <a:spcBef>
          <a:spcPct val="20000"/>
        </a:spcBef>
        <a:spcAft>
          <a:spcPct val="0"/>
        </a:spcAft>
        <a:buBlip>
          <a:blip r:embed="rId14"/>
        </a:buBlip>
        <a:defRPr sz="3200" b="1" kern="1200">
          <a:solidFill>
            <a:srgbClr val="1C1911"/>
          </a:solidFill>
          <a:latin typeface="+mn-lt"/>
          <a:ea typeface="+mn-ea"/>
          <a:cs typeface="+mn-cs"/>
        </a:defRPr>
      </a:lvl1pPr>
      <a:lvl2pPr marL="742950" indent="-285750" algn="l" rtl="0" fontAlgn="base">
        <a:spcBef>
          <a:spcPct val="20000"/>
        </a:spcBef>
        <a:spcAft>
          <a:spcPct val="0"/>
        </a:spcAft>
        <a:buBlip>
          <a:blip r:embed="rId15"/>
        </a:buBlip>
        <a:defRPr sz="2800" kern="1200">
          <a:solidFill>
            <a:srgbClr val="1C1911"/>
          </a:solidFill>
          <a:latin typeface="+mn-lt"/>
          <a:ea typeface="+mn-ea"/>
          <a:cs typeface="+mn-cs"/>
        </a:defRPr>
      </a:lvl2pPr>
      <a:lvl3pPr marL="1143000" indent="-228600" algn="l" rtl="0" fontAlgn="base">
        <a:spcBef>
          <a:spcPct val="20000"/>
        </a:spcBef>
        <a:spcAft>
          <a:spcPct val="0"/>
        </a:spcAft>
        <a:buBlip>
          <a:blip r:embed="rId16"/>
        </a:buBlip>
        <a:defRPr sz="2400" kern="1200">
          <a:solidFill>
            <a:srgbClr val="1C1911"/>
          </a:solidFill>
          <a:latin typeface="+mn-lt"/>
          <a:ea typeface="+mn-ea"/>
          <a:cs typeface="+mn-cs"/>
        </a:defRPr>
      </a:lvl3pPr>
      <a:lvl4pPr marL="1600200" indent="-228600" algn="l" rtl="0" fontAlgn="base">
        <a:spcBef>
          <a:spcPct val="20000"/>
        </a:spcBef>
        <a:spcAft>
          <a:spcPct val="0"/>
        </a:spcAft>
        <a:buBlip>
          <a:blip r:embed="rId17"/>
        </a:buBlip>
        <a:defRPr sz="2000" kern="1200">
          <a:solidFill>
            <a:srgbClr val="1C1911"/>
          </a:solidFill>
          <a:latin typeface="+mn-lt"/>
          <a:ea typeface="+mn-ea"/>
          <a:cs typeface="+mn-cs"/>
        </a:defRPr>
      </a:lvl4pPr>
      <a:lvl5pPr marL="2057400" indent="-228600" algn="l" rtl="0" fontAlgn="base">
        <a:spcBef>
          <a:spcPct val="20000"/>
        </a:spcBef>
        <a:spcAft>
          <a:spcPct val="0"/>
        </a:spcAft>
        <a:buBlip>
          <a:blip r:embed="rId18"/>
        </a:buBlip>
        <a:defRPr sz="2000" kern="1200">
          <a:solidFill>
            <a:srgbClr val="1C191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chemeClr val="tx1"/>
          </a:solidFill>
          <a:latin typeface="+mn-lt"/>
          <a:ea typeface="+mn-ea"/>
          <a:cs typeface="+mn-cs"/>
        </a:defRPr>
      </a:lvl6pPr>
      <a:lvl7pPr marL="2971800" indent="-228600" algn="l" defTabSz="914400" rtl="0" eaLnBrk="1" latinLnBrk="0" hangingPunct="1">
        <a:spcBef>
          <a:spcPct val="20000"/>
        </a:spcBef>
        <a:buFontTx/>
        <a:buBlip>
          <a:blip r:embed="rId15"/>
        </a:buBlip>
        <a:defRPr sz="1800" kern="1200">
          <a:solidFill>
            <a:schemeClr val="tx1"/>
          </a:solidFill>
          <a:latin typeface="+mn-lt"/>
          <a:ea typeface="+mn-ea"/>
          <a:cs typeface="+mn-cs"/>
        </a:defRPr>
      </a:lvl7pPr>
      <a:lvl8pPr marL="3429000" indent="-228600" algn="l" defTabSz="914400" rtl="0" eaLnBrk="1" latinLnBrk="0" hangingPunct="1">
        <a:spcBef>
          <a:spcPct val="20000"/>
        </a:spcBef>
        <a:buFontTx/>
        <a:buBlip>
          <a:blip r:embed="rId16"/>
        </a:buBlip>
        <a:defRPr sz="1600" kern="1200">
          <a:solidFill>
            <a:schemeClr val="tx1"/>
          </a:solidFill>
          <a:latin typeface="+mn-lt"/>
          <a:ea typeface="+mn-ea"/>
          <a:cs typeface="+mn-cs"/>
        </a:defRPr>
      </a:lvl8pPr>
      <a:lvl9pPr marL="3886200" indent="-228600" algn="l" defTabSz="914400" rtl="0" eaLnBrk="1" latinLnBrk="0" hangingPunct="1">
        <a:spcBef>
          <a:spcPct val="20000"/>
        </a:spcBef>
        <a:buFontTx/>
        <a:buBlip>
          <a:blip r:embed="rId17"/>
        </a:buBlip>
        <a:defRPr sz="14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0"/>
            <a:ext cx="8358246" cy="3857652"/>
          </a:xfrm>
        </p:spPr>
        <p:txBody>
          <a:bodyPr>
            <a:normAutofit/>
          </a:bodyPr>
          <a:lstStyle/>
          <a:p>
            <a:pPr fontAlgn="auto">
              <a:spcAft>
                <a:spcPts val="0"/>
              </a:spcAft>
              <a:defRPr/>
            </a:pPr>
            <a:r>
              <a:rPr lang="ru-RU" dirty="0" smtClean="0"/>
              <a:t>Работа с информационным текстом в начальной школе как средство формирования УУД</a:t>
            </a:r>
            <a:endParaRPr lang="ru-RU" dirty="0"/>
          </a:p>
        </p:txBody>
      </p:sp>
      <p:sp>
        <p:nvSpPr>
          <p:cNvPr id="3" name="Subtitle 2"/>
          <p:cNvSpPr>
            <a:spLocks noGrp="1"/>
          </p:cNvSpPr>
          <p:nvPr>
            <p:ph type="subTitle" idx="1"/>
          </p:nvPr>
        </p:nvSpPr>
        <p:spPr>
          <a:xfrm rot="10800000" flipV="1">
            <a:off x="1571603" y="3000372"/>
            <a:ext cx="6143668" cy="1214447"/>
          </a:xfrm>
        </p:spPr>
        <p:txBody>
          <a:bodyPr rtlCol="0">
            <a:normAutofit fontScale="40000" lnSpcReduction="20000"/>
          </a:bodyPr>
          <a:lstStyle/>
          <a:p>
            <a:pPr fontAlgn="auto">
              <a:spcAft>
                <a:spcPts val="0"/>
              </a:spcAft>
              <a:defRPr/>
            </a:pPr>
            <a:endParaRPr lang="ru-RU" dirty="0" smtClean="0"/>
          </a:p>
          <a:p>
            <a:pPr fontAlgn="auto">
              <a:spcAft>
                <a:spcPts val="0"/>
              </a:spcAft>
              <a:defRPr/>
            </a:pPr>
            <a:r>
              <a:rPr lang="ru-RU" sz="4200" dirty="0" smtClean="0"/>
              <a:t>Жилина Валентина Иннокентьевна</a:t>
            </a:r>
            <a:r>
              <a:rPr lang="ru-RU" dirty="0" smtClean="0"/>
              <a:t/>
            </a:r>
            <a:br>
              <a:rPr lang="ru-RU" dirty="0" smtClean="0"/>
            </a:br>
            <a:r>
              <a:rPr lang="ru-RU" dirty="0" smtClean="0"/>
              <a:t>учитель начальных классов первой категории </a:t>
            </a:r>
          </a:p>
          <a:p>
            <a:pPr fontAlgn="auto">
              <a:spcAft>
                <a:spcPts val="0"/>
              </a:spcAft>
              <a:defRPr/>
            </a:pPr>
            <a:r>
              <a:rPr lang="ru-RU" dirty="0" smtClean="0"/>
              <a:t>МКОУ СОШ</a:t>
            </a:r>
          </a:p>
          <a:p>
            <a:pPr fontAlgn="auto">
              <a:spcAft>
                <a:spcPts val="0"/>
              </a:spcAft>
              <a:defRPr/>
            </a:pPr>
            <a:r>
              <a:rPr lang="ru-RU" dirty="0" smtClean="0"/>
              <a:t>ЗАТО Первомайский </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000108"/>
            <a:ext cx="8258204" cy="5126055"/>
          </a:xfrm>
        </p:spPr>
        <p:txBody>
          <a:bodyPr/>
          <a:lstStyle/>
          <a:p>
            <a:endParaRPr lang="ru-RU" dirty="0" smtClean="0">
              <a:solidFill>
                <a:schemeClr val="accent6">
                  <a:lumMod val="50000"/>
                </a:schemeClr>
              </a:solidFill>
              <a:latin typeface="Arial" pitchFamily="34" charset="0"/>
              <a:cs typeface="Arial" pitchFamily="34" charset="0"/>
            </a:endParaRPr>
          </a:p>
          <a:p>
            <a:endParaRPr lang="ru-RU" dirty="0" smtClean="0">
              <a:solidFill>
                <a:schemeClr val="accent6">
                  <a:lumMod val="50000"/>
                </a:schemeClr>
              </a:solidFill>
              <a:latin typeface="Arial" pitchFamily="34" charset="0"/>
              <a:cs typeface="Arial" pitchFamily="34" charset="0"/>
            </a:endParaRPr>
          </a:p>
          <a:p>
            <a:r>
              <a:rPr lang="ru-RU" dirty="0" smtClean="0"/>
              <a:t>      Задача:</a:t>
            </a:r>
            <a:endParaRPr lang="en-US" dirty="0" smtClean="0"/>
          </a:p>
          <a:p>
            <a:pPr>
              <a:buNone/>
            </a:pPr>
            <a:r>
              <a:rPr lang="ru-RU" dirty="0" smtClean="0"/>
              <a:t>    преподнести читателю как можно больше информации по вопросу, который его интересует.</a:t>
            </a:r>
            <a:endParaRPr lang="ru-RU" dirty="0">
              <a:solidFill>
                <a:schemeClr val="accent6">
                  <a:lumMod val="50000"/>
                </a:schemeClr>
              </a:solidFill>
              <a:latin typeface="Arial" pitchFamily="34" charset="0"/>
              <a:cs typeface="Arial" pitchFamily="34" charset="0"/>
            </a:endParaRPr>
          </a:p>
        </p:txBody>
      </p:sp>
      <p:sp>
        <p:nvSpPr>
          <p:cNvPr id="4" name="Заголовок 3"/>
          <p:cNvSpPr>
            <a:spLocks noGrp="1"/>
          </p:cNvSpPr>
          <p:nvPr>
            <p:ph type="title"/>
          </p:nvPr>
        </p:nvSpPr>
        <p:spPr>
          <a:xfrm>
            <a:off x="467544" y="692696"/>
            <a:ext cx="8229600" cy="1143000"/>
          </a:xfrm>
        </p:spPr>
        <p:txBody>
          <a:bodyPr>
            <a:normAutofit fontScale="90000"/>
          </a:bodyPr>
          <a:lstStyle/>
          <a:p>
            <a:r>
              <a:rPr lang="ru-RU" dirty="0" smtClean="0"/>
              <a:t>Информационный текст -  это содержание полезных и интересных фактов.</a:t>
            </a:r>
            <a:br>
              <a:rPr lang="ru-RU" dirty="0" smtClean="0"/>
            </a:b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ru-RU" dirty="0" smtClean="0"/>
              <a:t>Информационный текст пишется только от третьего лица.</a:t>
            </a:r>
          </a:p>
          <a:p>
            <a:r>
              <a:rPr lang="ru-RU" dirty="0" smtClean="0"/>
              <a:t>Излагаем только проверенные факты.</a:t>
            </a:r>
          </a:p>
          <a:p>
            <a:r>
              <a:rPr lang="ru-RU" dirty="0" smtClean="0"/>
              <a:t>Простой, понятный и лаконичный заголовок, который чётко отражает содержание статьи.</a:t>
            </a:r>
          </a:p>
          <a:p>
            <a:r>
              <a:rPr lang="ru-RU" dirty="0" smtClean="0"/>
              <a:t>Отсутствие юмора в статье.</a:t>
            </a:r>
          </a:p>
          <a:p>
            <a:endParaRPr lang="ru-RU" dirty="0" smtClean="0"/>
          </a:p>
        </p:txBody>
      </p:sp>
      <p:sp>
        <p:nvSpPr>
          <p:cNvPr id="4" name="Заголовок 3"/>
          <p:cNvSpPr>
            <a:spLocks noGrp="1"/>
          </p:cNvSpPr>
          <p:nvPr>
            <p:ph type="title"/>
          </p:nvPr>
        </p:nvSpPr>
        <p:spPr/>
        <p:txBody>
          <a:bodyPr/>
          <a:lstStyle/>
          <a:p>
            <a:r>
              <a:rPr lang="ru-RU" dirty="0" smtClean="0"/>
              <a:t>Построение текста</a:t>
            </a:r>
            <a:endParaRPr lang="ru-RU"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Виды информационных текстов</a:t>
            </a:r>
            <a:br>
              <a:rPr lang="ru-RU" dirty="0" smtClean="0"/>
            </a:br>
            <a:r>
              <a:rPr lang="ru-RU" dirty="0" smtClean="0">
                <a:solidFill>
                  <a:schemeClr val="tx1"/>
                </a:solidFill>
                <a:latin typeface="Arial" pitchFamily="34" charset="0"/>
                <a:cs typeface="Arial" pitchFamily="34" charset="0"/>
              </a:rPr>
              <a:t/>
            </a:r>
            <a:br>
              <a:rPr lang="ru-RU" dirty="0" smtClean="0">
                <a:solidFill>
                  <a:schemeClr val="tx1"/>
                </a:solidFill>
                <a:latin typeface="Arial" pitchFamily="34" charset="0"/>
                <a:cs typeface="Arial" pitchFamily="34" charset="0"/>
              </a:rPr>
            </a:br>
            <a:endParaRPr lang="ru-RU" dirty="0"/>
          </a:p>
        </p:txBody>
      </p:sp>
      <p:sp>
        <p:nvSpPr>
          <p:cNvPr id="3" name="Содержимое 2"/>
          <p:cNvSpPr>
            <a:spLocks noGrp="1"/>
          </p:cNvSpPr>
          <p:nvPr>
            <p:ph idx="1"/>
          </p:nvPr>
        </p:nvSpPr>
        <p:spPr>
          <a:xfrm>
            <a:off x="428596" y="1214422"/>
            <a:ext cx="8258204" cy="4911741"/>
          </a:xfrm>
        </p:spPr>
        <p:txBody>
          <a:bodyPr/>
          <a:lstStyle/>
          <a:p>
            <a:pPr algn="ctr">
              <a:buNone/>
            </a:pPr>
            <a:endParaRPr lang="ru-RU" dirty="0" smtClean="0">
              <a:solidFill>
                <a:schemeClr val="accent6">
                  <a:lumMod val="50000"/>
                </a:schemeClr>
              </a:solidFill>
              <a:latin typeface="Arial" pitchFamily="34" charset="0"/>
              <a:cs typeface="Arial" pitchFamily="34" charset="0"/>
            </a:endParaRPr>
          </a:p>
          <a:p>
            <a:r>
              <a:rPr lang="en-US" dirty="0" smtClean="0"/>
              <a:t>1.</a:t>
            </a:r>
            <a:r>
              <a:rPr lang="ru-RU" dirty="0" smtClean="0"/>
              <a:t>Самые распространённые – это описательные информационные тексты. При этом такие тексты содержат полную информацию о том или ином объекте или явлении и здесь нет оценки автора. </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0110" y="0"/>
            <a:ext cx="8043890" cy="2154230"/>
          </a:xfrm>
        </p:spPr>
        <p:txBody>
          <a:bodyPr>
            <a:normAutofit/>
          </a:bodyPr>
          <a:lstStyle/>
          <a:p>
            <a:r>
              <a:rPr lang="ru-RU" dirty="0" smtClean="0"/>
              <a:t/>
            </a:r>
            <a:br>
              <a:rPr lang="ru-RU" dirty="0" smtClean="0"/>
            </a:br>
            <a:endParaRPr lang="ru-RU" dirty="0"/>
          </a:p>
        </p:txBody>
      </p:sp>
      <p:sp>
        <p:nvSpPr>
          <p:cNvPr id="3" name="Содержимое 2"/>
          <p:cNvSpPr>
            <a:spLocks noGrp="1"/>
          </p:cNvSpPr>
          <p:nvPr>
            <p:ph idx="1"/>
          </p:nvPr>
        </p:nvSpPr>
        <p:spPr>
          <a:xfrm>
            <a:off x="395536" y="620688"/>
            <a:ext cx="8291264" cy="5505475"/>
          </a:xfrm>
        </p:spPr>
        <p:txBody>
          <a:bodyPr/>
          <a:lstStyle/>
          <a:p>
            <a:pPr algn="ctr">
              <a:lnSpc>
                <a:spcPct val="150000"/>
              </a:lnSpc>
              <a:buNone/>
            </a:pPr>
            <a:r>
              <a:rPr lang="en-US" dirty="0" smtClean="0"/>
              <a:t>2.</a:t>
            </a:r>
            <a:r>
              <a:rPr lang="ru-RU" dirty="0" smtClean="0"/>
              <a:t>Информационные тексты-впечатления .  Здесь в статье рассказывается про остров, другую страну, какую-то достопримечательность, но так, чтобы передать читателю вместе с текстом и впечатление. </a:t>
            </a:r>
          </a:p>
          <a:p>
            <a:pPr algn="ctr">
              <a:lnSpc>
                <a:spcPct val="150000"/>
              </a:lnSpc>
              <a:buNone/>
            </a:pPr>
            <a:endParaRPr lang="ru-RU" sz="2000" u="sng" dirty="0" smtClean="0">
              <a:solidFill>
                <a:srgbClr val="0070C0"/>
              </a:solidFill>
              <a:latin typeface="Arial" pitchFamily="34" charset="0"/>
              <a:cs typeface="Arial" pitchFamily="34" charset="0"/>
            </a:endParaRPr>
          </a:p>
          <a:p>
            <a:pPr>
              <a:lnSpc>
                <a:spcPct val="150000"/>
              </a:lnSpc>
              <a:buFont typeface="Wingdings" pitchFamily="2" charset="2"/>
              <a:buChar char="v"/>
            </a:pPr>
            <a:endParaRPr lang="ru-RU"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en-US" dirty="0" smtClean="0"/>
              <a:t>3. </a:t>
            </a:r>
            <a:r>
              <a:rPr lang="ru-RU" dirty="0" smtClean="0"/>
              <a:t>информационный текст, который написан как полезный совет, рецепт, например, </a:t>
            </a:r>
            <a:r>
              <a:rPr lang="en-US" dirty="0" smtClean="0"/>
              <a:t>«</a:t>
            </a:r>
            <a:r>
              <a:rPr lang="ru-RU" dirty="0" smtClean="0"/>
              <a:t>Как испечь печенье</a:t>
            </a:r>
            <a:r>
              <a:rPr lang="en-US" dirty="0" smtClean="0"/>
              <a:t>». </a:t>
            </a:r>
            <a:r>
              <a:rPr lang="ru-RU" dirty="0" smtClean="0"/>
              <a:t>Такие тексты имеют чёткую структуру и в них вся информация разложена буквально по полочкам. То есть после того, как человек прочитает эту статью, он должен точно понимать и знать, как сделать что-то.</a:t>
            </a:r>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 </a:t>
            </a:r>
            <a:r>
              <a:rPr lang="ru-RU" dirty="0" smtClean="0"/>
              <a:t>Формирование УУД средствами информационного текста</a:t>
            </a:r>
            <a:endParaRPr lang="ru-RU" dirty="0"/>
          </a:p>
        </p:txBody>
      </p:sp>
      <p:sp>
        <p:nvSpPr>
          <p:cNvPr id="3" name="Содержимое 2"/>
          <p:cNvSpPr>
            <a:spLocks noGrp="1"/>
          </p:cNvSpPr>
          <p:nvPr>
            <p:ph idx="1"/>
          </p:nvPr>
        </p:nvSpPr>
        <p:spPr/>
        <p:txBody>
          <a:bodyPr/>
          <a:lstStyle/>
          <a:p>
            <a:pPr>
              <a:buNone/>
            </a:pPr>
            <a:r>
              <a:rPr lang="ru-RU" dirty="0" smtClean="0"/>
              <a:t>Познавательные УУД:</a:t>
            </a:r>
          </a:p>
          <a:p>
            <a:pPr>
              <a:buNone/>
            </a:pPr>
            <a:r>
              <a:rPr lang="en-US" dirty="0" smtClean="0"/>
              <a:t>1) </a:t>
            </a:r>
            <a:r>
              <a:rPr lang="ru-RU" dirty="0" smtClean="0"/>
              <a:t>формируем умение извлекать информацию из иллюстраций, текстов;</a:t>
            </a:r>
          </a:p>
          <a:p>
            <a:pPr>
              <a:buNone/>
            </a:pPr>
            <a:r>
              <a:rPr lang="en-US" dirty="0" smtClean="0"/>
              <a:t>3) </a:t>
            </a:r>
            <a:r>
              <a:rPr lang="ru-RU" dirty="0" smtClean="0"/>
              <a:t>формируем умение выявлять сущность, особенности объектов;</a:t>
            </a:r>
          </a:p>
          <a:p>
            <a:pPr>
              <a:buNone/>
            </a:pPr>
            <a:r>
              <a:rPr lang="en-US" dirty="0" smtClean="0"/>
              <a:t>4)</a:t>
            </a:r>
            <a:r>
              <a:rPr lang="ru-RU" dirty="0" smtClean="0"/>
              <a:t>формируем умение на основе анализа объектов делать выводы;</a:t>
            </a:r>
          </a:p>
          <a:p>
            <a:pPr>
              <a:buNone/>
            </a:pPr>
            <a:r>
              <a:rPr lang="en-US" dirty="0" smtClean="0"/>
              <a:t>5)</a:t>
            </a:r>
            <a:r>
              <a:rPr lang="ru-RU" dirty="0" smtClean="0"/>
              <a:t>формируем умение обобщать и классифицировать по признакам</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Коммуникативные УУД:</a:t>
            </a:r>
            <a:br>
              <a:rPr lang="ru-RU" dirty="0" smtClean="0"/>
            </a:br>
            <a:endParaRPr lang="ru-RU" dirty="0"/>
          </a:p>
        </p:txBody>
      </p:sp>
      <p:sp>
        <p:nvSpPr>
          <p:cNvPr id="3" name="Содержимое 2"/>
          <p:cNvSpPr>
            <a:spLocks noGrp="1"/>
          </p:cNvSpPr>
          <p:nvPr>
            <p:ph idx="1"/>
          </p:nvPr>
        </p:nvSpPr>
        <p:spPr/>
        <p:txBody>
          <a:bodyPr/>
          <a:lstStyle/>
          <a:p>
            <a:pPr>
              <a:buNone/>
            </a:pPr>
            <a:r>
              <a:rPr lang="en-US" dirty="0" smtClean="0"/>
              <a:t>1) </a:t>
            </a:r>
            <a:r>
              <a:rPr lang="ru-RU" dirty="0" smtClean="0"/>
              <a:t>формируем умение слушать и понимать других;</a:t>
            </a:r>
          </a:p>
          <a:p>
            <a:r>
              <a:rPr lang="en-US" dirty="0" smtClean="0"/>
              <a:t>2)</a:t>
            </a:r>
            <a:r>
              <a:rPr lang="ru-RU" dirty="0" smtClean="0"/>
              <a:t>формируем умение строить речевое высказывание в соответствии с поставленными задачами;</a:t>
            </a:r>
          </a:p>
          <a:p>
            <a:r>
              <a:rPr lang="en-US" dirty="0" smtClean="0"/>
              <a:t>3)</a:t>
            </a:r>
            <a:r>
              <a:rPr lang="ru-RU" dirty="0" smtClean="0"/>
              <a:t>формируем умение оформлять свои мысли в устной форме;</a:t>
            </a:r>
          </a:p>
          <a:p>
            <a:r>
              <a:rPr lang="en-US" dirty="0" smtClean="0"/>
              <a:t>4)</a:t>
            </a:r>
            <a:r>
              <a:rPr lang="ru-RU" dirty="0" smtClean="0"/>
              <a:t>формируем умение работать в паре.</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Регулятивные УУД:</a:t>
            </a:r>
            <a:br>
              <a:rPr lang="ru-RU" dirty="0" smtClean="0"/>
            </a:br>
            <a:endParaRPr lang="ru-RU" dirty="0"/>
          </a:p>
        </p:txBody>
      </p:sp>
      <p:sp>
        <p:nvSpPr>
          <p:cNvPr id="3" name="Содержимое 2"/>
          <p:cNvSpPr>
            <a:spLocks noGrp="1"/>
          </p:cNvSpPr>
          <p:nvPr>
            <p:ph idx="1"/>
          </p:nvPr>
        </p:nvSpPr>
        <p:spPr>
          <a:xfrm>
            <a:off x="467544" y="836712"/>
            <a:ext cx="8219256" cy="5289451"/>
          </a:xfrm>
        </p:spPr>
        <p:txBody>
          <a:bodyPr/>
          <a:lstStyle/>
          <a:p>
            <a:r>
              <a:rPr lang="en-US" dirty="0" smtClean="0"/>
              <a:t>1)</a:t>
            </a:r>
            <a:r>
              <a:rPr lang="ru-RU" dirty="0" smtClean="0"/>
              <a:t>формируем умение высказывать своё предположение на основе работы с материалом текста;</a:t>
            </a:r>
          </a:p>
          <a:p>
            <a:r>
              <a:rPr lang="en-US" dirty="0" smtClean="0"/>
              <a:t>2)</a:t>
            </a:r>
            <a:r>
              <a:rPr lang="ru-RU" dirty="0" smtClean="0"/>
              <a:t>формируем умение оценивать учебные действия в соответствии с поставленной задачей;</a:t>
            </a:r>
          </a:p>
          <a:p>
            <a:r>
              <a:rPr lang="en-US" dirty="0" smtClean="0"/>
              <a:t>3) </a:t>
            </a:r>
            <a:r>
              <a:rPr lang="ru-RU" dirty="0" smtClean="0"/>
              <a:t>формируем умение прогнозировать предстоящую работу (составлять план);</a:t>
            </a:r>
          </a:p>
          <a:p>
            <a:r>
              <a:rPr lang="en-US" dirty="0" smtClean="0"/>
              <a:t>4)</a:t>
            </a:r>
            <a:r>
              <a:rPr lang="ru-RU" dirty="0" smtClean="0"/>
              <a:t>формируем умение осуществлять познавательную и личностную </a:t>
            </a:r>
          </a:p>
          <a:p>
            <a:pPr>
              <a:buNone/>
            </a:pPr>
            <a:r>
              <a:rPr lang="ru-RU" dirty="0" smtClean="0"/>
              <a:t>рефлексию.</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Личностные УУД:</a:t>
            </a:r>
            <a:br>
              <a:rPr lang="ru-RU" dirty="0" smtClean="0"/>
            </a:br>
            <a:endParaRPr lang="ru-RU" dirty="0"/>
          </a:p>
        </p:txBody>
      </p:sp>
      <p:sp>
        <p:nvSpPr>
          <p:cNvPr id="3" name="Содержимое 2"/>
          <p:cNvSpPr>
            <a:spLocks noGrp="1"/>
          </p:cNvSpPr>
          <p:nvPr>
            <p:ph idx="1"/>
          </p:nvPr>
        </p:nvSpPr>
        <p:spPr/>
        <p:txBody>
          <a:bodyPr/>
          <a:lstStyle/>
          <a:p>
            <a:r>
              <a:rPr lang="en-US" dirty="0" smtClean="0"/>
              <a:t>1) </a:t>
            </a:r>
            <a:r>
              <a:rPr lang="ru-RU" dirty="0" smtClean="0"/>
              <a:t>формируем умение выказывать своё отношение к героям, выражать свои эмоции;</a:t>
            </a:r>
          </a:p>
          <a:p>
            <a:r>
              <a:rPr lang="en-US" dirty="0" smtClean="0"/>
              <a:t>2) </a:t>
            </a:r>
            <a:r>
              <a:rPr lang="ru-RU" dirty="0" smtClean="0"/>
              <a:t>формируем мотивации к обучению и целенаправленной познавательной</a:t>
            </a:r>
          </a:p>
          <a:p>
            <a:pPr>
              <a:buNone/>
            </a:pPr>
            <a:r>
              <a:rPr lang="ru-RU" dirty="0" smtClean="0"/>
              <a:t>деятельности;</a:t>
            </a:r>
          </a:p>
          <a:p>
            <a:r>
              <a:rPr lang="en-US" dirty="0" smtClean="0"/>
              <a:t>3)</a:t>
            </a:r>
            <a:r>
              <a:rPr lang="ru-RU" dirty="0" smtClean="0"/>
              <a:t>формируем умение оценивать поступки в соответствии с определённой ситуацией.</a:t>
            </a:r>
          </a:p>
          <a:p>
            <a:pPr>
              <a:buNone/>
            </a:pPr>
            <a:r>
              <a:rPr lang="en-US" dirty="0" smtClean="0"/>
              <a:t> </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1052736"/>
            <a:ext cx="8115328" cy="5126055"/>
          </a:xfrm>
        </p:spPr>
        <p:txBody>
          <a:bodyPr/>
          <a:lstStyle/>
          <a:p>
            <a:pPr algn="ctr"/>
            <a:endParaRPr lang="ru-RU" sz="1800" dirty="0" smtClean="0">
              <a:solidFill>
                <a:schemeClr val="accent2">
                  <a:lumMod val="50000"/>
                </a:schemeClr>
              </a:solidFill>
              <a:latin typeface="Arial" pitchFamily="34" charset="0"/>
              <a:cs typeface="Arial" pitchFamily="34" charset="0"/>
            </a:endParaRPr>
          </a:p>
          <a:p>
            <a:pPr marL="514350" indent="-514350">
              <a:buAutoNum type="arabicParenR"/>
            </a:pPr>
            <a:r>
              <a:rPr lang="ru-RU" dirty="0" smtClean="0"/>
              <a:t>обучение не просто чтению (правильности, беглости, выразительности), а разным видам чтения (углубленному, ознакомительному, просмотровому и др.)</a:t>
            </a:r>
          </a:p>
          <a:p>
            <a:pPr marL="514350" indent="-514350">
              <a:buNone/>
            </a:pPr>
            <a:r>
              <a:rPr lang="ru-RU" dirty="0" smtClean="0"/>
              <a:t>2) алгоритмизация процесса чтения, формирующая продуктивные способы работы с текстом. </a:t>
            </a:r>
          </a:p>
          <a:p>
            <a:endParaRPr lang="ru-RU" dirty="0"/>
          </a:p>
        </p:txBody>
      </p:sp>
      <p:sp>
        <p:nvSpPr>
          <p:cNvPr id="4" name="Заголовок 3"/>
          <p:cNvSpPr>
            <a:spLocks noGrp="1"/>
          </p:cNvSpPr>
          <p:nvPr>
            <p:ph type="title"/>
          </p:nvPr>
        </p:nvSpPr>
        <p:spPr>
          <a:xfrm>
            <a:off x="323528" y="0"/>
            <a:ext cx="8229600" cy="1143000"/>
          </a:xfrm>
        </p:spPr>
        <p:txBody>
          <a:bodyPr>
            <a:normAutofit fontScale="90000"/>
          </a:bodyPr>
          <a:lstStyle/>
          <a:p>
            <a:r>
              <a:rPr lang="ru-RU" dirty="0" smtClean="0"/>
              <a:t>Чтение как текстовая деятельность имеет два аспекта:</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Алгоритмы чтения позволяют упорядочить процесс работы с информационным текстом в зависимости от той цели, которую реализует читатель. В этой связи вызывает интерес интегральный и дифференциальный алгоритмы чтения.</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Интегральный алгоритм</a:t>
            </a:r>
            <a:endParaRPr lang="ru-RU" dirty="0"/>
          </a:p>
        </p:txBody>
      </p:sp>
      <p:sp>
        <p:nvSpPr>
          <p:cNvPr id="3" name="Содержимое 2"/>
          <p:cNvSpPr>
            <a:spLocks noGrp="1"/>
          </p:cNvSpPr>
          <p:nvPr>
            <p:ph idx="1"/>
          </p:nvPr>
        </p:nvSpPr>
        <p:spPr>
          <a:xfrm>
            <a:off x="467544" y="1196752"/>
            <a:ext cx="8219256" cy="4929411"/>
          </a:xfrm>
        </p:spPr>
        <p:txBody>
          <a:bodyPr/>
          <a:lstStyle/>
          <a:p>
            <a:r>
              <a:rPr lang="ru-RU" dirty="0" smtClean="0"/>
              <a:t>Интегральный алгоритм чтения распространяется на весь текст в целом и позволяет упорядочить и организовать процесс чтения через выполнение конкретных шагов с целью извлечения из текста всей полезной информации. Он помогает защитить мозг читателя от избыточной информации (ненужных повторов, многословия, </a:t>
            </a:r>
            <a:r>
              <a:rPr lang="ru-RU" dirty="0" err="1" smtClean="0"/>
              <a:t>внутритекстового</a:t>
            </a:r>
            <a:r>
              <a:rPr lang="ru-RU" dirty="0" smtClean="0"/>
              <a:t> дублирования). </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 акул</a:t>
            </a:r>
            <a:br>
              <a:rPr lang="ru-RU" dirty="0" smtClean="0"/>
            </a:br>
            <a:endParaRPr lang="ru-RU" dirty="0"/>
          </a:p>
        </p:txBody>
      </p:sp>
      <p:sp>
        <p:nvSpPr>
          <p:cNvPr id="3" name="Содержимое 2"/>
          <p:cNvSpPr>
            <a:spLocks noGrp="1"/>
          </p:cNvSpPr>
          <p:nvPr>
            <p:ph idx="1"/>
          </p:nvPr>
        </p:nvSpPr>
        <p:spPr>
          <a:xfrm>
            <a:off x="395536" y="908720"/>
            <a:ext cx="8291264" cy="5217443"/>
          </a:xfrm>
        </p:spPr>
        <p:txBody>
          <a:bodyPr/>
          <a:lstStyle/>
          <a:p>
            <a:r>
              <a:rPr lang="ru-RU" sz="1440" dirty="0" smtClean="0"/>
              <a:t>Из всех животных, плавающих в мире, акулы вызывают наибольший страх, хотя из 350 известных видов акул только 39 уличены в нападении на людей. Еще древнегреческий ученый Аристотель занимался изучением этого древнего хищника, который будоражил воображение человека еще 1000 лет назад. Данные говорят, что существующие ныне акулы были такими же примерно 100 млн. лет назад. Этот кровожадный, неистребимый хищник дошел до наших дней почти без изменений. </a:t>
            </a:r>
          </a:p>
          <a:p>
            <a:r>
              <a:rPr lang="ru-RU" sz="1440" dirty="0" smtClean="0"/>
              <a:t>Акула превосходно приспособлена для нападения, а значит и выживания. У этой хищницы очень своеобразный зубной аппарат. У всех позвоночных зубы закреплены корнями в челюстях, а у акулы острые, словно бритва, зубы держатся в коже десен, образуя от 4 до 6 (а у некоторых видов до 20) рядов. Продолжая расти, акульи зубы выходят вперед; на смену выпадающим встают шеренги задних зубов. Удалось подсчитать, что одна тигровая акула за 10 лет способна отрастить, использовать и сбросить 24 тыс. зубов. </a:t>
            </a:r>
          </a:p>
          <a:p>
            <a:r>
              <a:rPr lang="ru-RU" sz="1440" dirty="0" smtClean="0"/>
              <a:t>Акулы наделены чрезвычайными способностями обнаруживать пищу. Нервные клетки, которые образуют так называемую боковую линию, которая протянулась от рыла до хвоста, ощущают вибрацию воды от какого-нибудь животного на расстоянии 180 м. Как только поступил вибрационный сигнал, акула подключает свое исключительное обоняние: она способна почувствовать рыбью кровь, даже если 1 грамм крови растворить в 1 тысяче литров воды.</a:t>
            </a:r>
          </a:p>
          <a:p>
            <a:endParaRPr lang="ru-RU" sz="217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143000"/>
          </a:xfrm>
        </p:spPr>
        <p:txBody>
          <a:bodyPr/>
          <a:lstStyle/>
          <a:p>
            <a:r>
              <a:rPr lang="ru-RU" dirty="0" smtClean="0"/>
              <a:t>Дифференциальный алгоритм</a:t>
            </a:r>
            <a:endParaRPr lang="ru-RU" dirty="0"/>
          </a:p>
        </p:txBody>
      </p:sp>
      <p:sp>
        <p:nvSpPr>
          <p:cNvPr id="3" name="Содержимое 2"/>
          <p:cNvSpPr>
            <a:spLocks noGrp="1"/>
          </p:cNvSpPr>
          <p:nvPr>
            <p:ph idx="1"/>
          </p:nvPr>
        </p:nvSpPr>
        <p:spPr>
          <a:xfrm>
            <a:off x="395536" y="1124744"/>
            <a:ext cx="8291264" cy="5001419"/>
          </a:xfrm>
        </p:spPr>
        <p:txBody>
          <a:bodyPr/>
          <a:lstStyle/>
          <a:p>
            <a:r>
              <a:rPr lang="ru-RU" dirty="0" smtClean="0"/>
              <a:t>Дифференциальный алгоритм нацелен на извлечение основной информации и компрессию текста через вычленение ключевых слов, построение смысловых рядов и выявление доминанты (основного смысла).  </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Компрессия (сжатие) текста</a:t>
            </a:r>
            <a:endParaRPr lang="ru-RU" dirty="0"/>
          </a:p>
        </p:txBody>
      </p:sp>
      <p:sp>
        <p:nvSpPr>
          <p:cNvPr id="3" name="Содержимое 2"/>
          <p:cNvSpPr>
            <a:spLocks noGrp="1"/>
          </p:cNvSpPr>
          <p:nvPr>
            <p:ph idx="1"/>
          </p:nvPr>
        </p:nvSpPr>
        <p:spPr>
          <a:xfrm>
            <a:off x="539552" y="1268760"/>
            <a:ext cx="8147248" cy="4857403"/>
          </a:xfrm>
        </p:spPr>
        <p:txBody>
          <a:bodyPr/>
          <a:lstStyle/>
          <a:p>
            <a:pPr>
              <a:buNone/>
            </a:pPr>
            <a:r>
              <a:rPr lang="ru-RU" dirty="0" smtClean="0"/>
              <a:t> Слово «компрессия» от слова пресс, что в переводе с французского означает - давить, жать; пресс — это машина (механизм для сильного сжатия). Если «положить» под пресс текст, то он уменьшится и количественно (будет меньше слов) и качественно (останется только главная информация). Для этого надо выполнить следующие шаги по каждому абзацу текста.</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Следующие шаги по каждому абзацу текста.</a:t>
            </a:r>
            <a:br>
              <a:rPr lang="ru-RU" dirty="0" smtClean="0"/>
            </a:br>
            <a:endParaRPr lang="ru-RU" dirty="0"/>
          </a:p>
        </p:txBody>
      </p:sp>
      <p:sp>
        <p:nvSpPr>
          <p:cNvPr id="3" name="Содержимое 2"/>
          <p:cNvSpPr>
            <a:spLocks noGrp="1"/>
          </p:cNvSpPr>
          <p:nvPr>
            <p:ph idx="1"/>
          </p:nvPr>
        </p:nvSpPr>
        <p:spPr/>
        <p:txBody>
          <a:bodyPr/>
          <a:lstStyle/>
          <a:p>
            <a:r>
              <a:rPr lang="ru-RU" dirty="0" smtClean="0"/>
              <a:t>Первый шаг – нахождение в тексте ключевых слов </a:t>
            </a:r>
          </a:p>
          <a:p>
            <a:r>
              <a:rPr lang="ru-RU" dirty="0" smtClean="0"/>
              <a:t>Второй шаг – составление смысловых рядов с ключевыми словами. </a:t>
            </a:r>
          </a:p>
          <a:p>
            <a:r>
              <a:rPr lang="ru-RU" dirty="0" smtClean="0"/>
              <a:t>Третий шаг – конструирование доминанты (в переводе с латинского </a:t>
            </a:r>
            <a:r>
              <a:rPr lang="en-US" dirty="0" smtClean="0"/>
              <a:t>«</a:t>
            </a:r>
            <a:r>
              <a:rPr lang="ru-RU" dirty="0" smtClean="0"/>
              <a:t>ключевая идея</a:t>
            </a:r>
            <a:r>
              <a:rPr lang="en-US" dirty="0" smtClean="0"/>
              <a:t>»). </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Использование информационных текстов:</a:t>
            </a:r>
            <a:endParaRPr lang="ru-RU" dirty="0"/>
          </a:p>
        </p:txBody>
      </p:sp>
      <p:sp>
        <p:nvSpPr>
          <p:cNvPr id="3" name="Содержимое 2"/>
          <p:cNvSpPr>
            <a:spLocks noGrp="1"/>
          </p:cNvSpPr>
          <p:nvPr>
            <p:ph idx="1"/>
          </p:nvPr>
        </p:nvSpPr>
        <p:spPr/>
        <p:txBody>
          <a:bodyPr/>
          <a:lstStyle/>
          <a:p>
            <a:r>
              <a:rPr lang="ru-RU" dirty="0" smtClean="0"/>
              <a:t>На уроках русского языка, математики, литературного чтения, окружающего мира, технологии.</a:t>
            </a:r>
          </a:p>
          <a:p>
            <a:r>
              <a:rPr lang="ru-RU" dirty="0" smtClean="0"/>
              <a:t>Внеурочная деятельность.</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Приёмы работы с текстовой информацией помогут учащемуся активно и эффективно работать не только с печатной информацией, но и с информацией на электронных носителях. Данные приёмы ориентированы на самостоятельную, </a:t>
            </a:r>
            <a:r>
              <a:rPr lang="ru-RU" dirty="0" err="1" smtClean="0"/>
              <a:t>индивидуальную,парную,групповую</a:t>
            </a:r>
            <a:r>
              <a:rPr lang="ru-RU" dirty="0" smtClean="0"/>
              <a:t> </a:t>
            </a:r>
            <a:r>
              <a:rPr lang="ru-RU" dirty="0" smtClean="0"/>
              <a:t>работу с информационными текстами. </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pic>
        <p:nvPicPr>
          <p:cNvPr id="1026" name="Picture 2" descr="C:\Users\Кабинет №46\Desktop\фото 4 кл\Валя\IMG_2854.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традь">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hoenix">
      <a:fillStyleLst>
        <a:solidFill>
          <a:schemeClr val="phClr">
            <a:tint val="100000"/>
            <a:shade val="100000"/>
            <a:hueMod val="100000"/>
            <a:satMod val="100000"/>
          </a:schemeClr>
        </a:solidFill>
        <a:gradFill rotWithShape="1">
          <a:gsLst>
            <a:gs pos="0">
              <a:schemeClr val="phClr">
                <a:tint val="65000"/>
                <a:satMod val="180000"/>
              </a:schemeClr>
            </a:gs>
            <a:gs pos="50000">
              <a:schemeClr val="phClr">
                <a:tint val="40000"/>
                <a:satMod val="175000"/>
              </a:schemeClr>
            </a:gs>
            <a:gs pos="100000">
              <a:schemeClr val="phClr">
                <a:tint val="65000"/>
                <a:satMod val="180000"/>
              </a:schemeClr>
            </a:gs>
          </a:gsLst>
          <a:lin ang="0" scaled="1"/>
        </a:gradFill>
        <a:gradFill rotWithShape="1">
          <a:gsLst>
            <a:gs pos="0">
              <a:schemeClr val="phClr">
                <a:shade val="38000"/>
                <a:satMod val="150000"/>
              </a:schemeClr>
            </a:gs>
            <a:gs pos="50000">
              <a:schemeClr val="phClr">
                <a:shade val="100000"/>
                <a:satMod val="100000"/>
              </a:schemeClr>
            </a:gs>
            <a:gs pos="100000">
              <a:schemeClr val="phClr">
                <a:shade val="38000"/>
                <a:satMod val="150000"/>
              </a:schemeClr>
            </a:gs>
          </a:gsLst>
          <a:lin ang="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Тетрадь</Template>
  <TotalTime>0</TotalTime>
  <Words>929</Words>
  <Application>Microsoft Office PowerPoint</Application>
  <PresentationFormat>Экран (4:3)</PresentationFormat>
  <Paragraphs>70</Paragraphs>
  <Slides>20</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Тетрадь</vt:lpstr>
      <vt:lpstr>Работа с информационным текстом в начальной школе как средство формирования УУД</vt:lpstr>
      <vt:lpstr>Информационный текст -  это содержание полезных и интересных фактов. </vt:lpstr>
      <vt:lpstr>Построение текста</vt:lpstr>
      <vt:lpstr> Виды информационных текстов  </vt:lpstr>
      <vt:lpstr> </vt:lpstr>
      <vt:lpstr>Слайд 6</vt:lpstr>
      <vt:lpstr> Формирование УУД средствами информационного текста</vt:lpstr>
      <vt:lpstr>Коммуникативные УУД: </vt:lpstr>
      <vt:lpstr>Регулятивные УУД: </vt:lpstr>
      <vt:lpstr>Личностные УУД: </vt:lpstr>
      <vt:lpstr>Чтение как текстовая деятельность имеет два аспекта:</vt:lpstr>
      <vt:lpstr>Слайд 12</vt:lpstr>
      <vt:lpstr>Интегральный алгоритм</vt:lpstr>
      <vt:lpstr>Про акул </vt:lpstr>
      <vt:lpstr>Дифференциальный алгоритм</vt:lpstr>
      <vt:lpstr>Компрессия (сжатие) текста</vt:lpstr>
      <vt:lpstr>Следующие шаги по каждому абзацу текста. </vt:lpstr>
      <vt:lpstr>Использование информационных текстов:</vt:lpstr>
      <vt:lpstr>Слайд 19</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2010-05-22T14:39:21Z</dcterms:created>
  <dcterms:modified xsi:type="dcterms:W3CDTF">2016-04-14T04:48:16Z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TC103626421049</vt:lpwstr>
  </property>
</Properties>
</file>