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81" r:id="rId3"/>
    <p:sldId id="28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60" r:id="rId13"/>
    <p:sldId id="262" r:id="rId14"/>
    <p:sldId id="263" r:id="rId15"/>
    <p:sldId id="283" r:id="rId16"/>
    <p:sldId id="284" r:id="rId17"/>
    <p:sldId id="265" r:id="rId18"/>
    <p:sldId id="267" r:id="rId19"/>
    <p:sldId id="268" r:id="rId20"/>
    <p:sldId id="269" r:id="rId21"/>
    <p:sldId id="271" r:id="rId22"/>
    <p:sldId id="286" r:id="rId23"/>
    <p:sldId id="287" r:id="rId24"/>
    <p:sldId id="288" r:id="rId25"/>
    <p:sldId id="290" r:id="rId26"/>
    <p:sldId id="294" r:id="rId27"/>
    <p:sldId id="295" r:id="rId28"/>
    <p:sldId id="272" r:id="rId29"/>
  </p:sldIdLst>
  <p:sldSz cx="9144000" cy="6858000" type="screen4x3"/>
  <p:notesSz cx="6858000" cy="9144000"/>
  <p:custDataLst>
    <p:tags r:id="rId31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56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2148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62D63AA6-100E-477D-945B-8F46ACE14EBD}" type="datetimeFigureOut">
              <a:rPr lang="ru-RU"/>
              <a:pPr>
                <a:defRPr/>
              </a:pPr>
              <a:t>05.02.2016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A119C799-DCC5-4AAD-B36C-0E6676295F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04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EC638F3-B547-484D-A638-F38F64D26613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23D5AE-B3CC-4EEF-B436-29BD6E919A74}" type="datetimeFigureOut">
              <a:rPr lang="ru-RU"/>
              <a:pPr>
                <a:defRPr/>
              </a:pPr>
              <a:t>05.02.2016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97653E-08FB-4773-B0EE-E5E7DE1D92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pull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F88486-C858-4578-B587-D6DCD73C7F69}" type="datetimeFigureOut">
              <a:rPr lang="ru-RU"/>
              <a:pPr>
                <a:defRPr/>
              </a:pPr>
              <a:t>05.02.2016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EE0A38-ED24-4483-9EE8-50815E1BF0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pull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DA3C38-6EE3-43F4-9AB4-DE39FF235675}" type="datetimeFigureOut">
              <a:rPr lang="ru-RU"/>
              <a:pPr>
                <a:defRPr/>
              </a:pPr>
              <a:t>05.02.2016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97D12F-2661-4BA1-A386-10C3D85EDE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pull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FB2B01-E075-4CD0-92F4-F09F70B3F154}" type="datetimeFigureOut">
              <a:rPr lang="ru-RU"/>
              <a:pPr>
                <a:defRPr/>
              </a:pPr>
              <a:t>05.02.2016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59C22A-AB6D-462D-8931-21432F8E8B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pull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10AB56-2E73-4074-B956-FF789EB2847D}" type="datetimeFigureOut">
              <a:rPr lang="ru-RU"/>
              <a:pPr>
                <a:defRPr/>
              </a:pPr>
              <a:t>05.02.2016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A2CB81-B3E9-4D14-B410-48926C348F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pull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4CF4A5-1083-4E2F-AF02-BC1BF6A767EB}" type="datetimeFigureOut">
              <a:rPr lang="ru-RU"/>
              <a:pPr>
                <a:defRPr/>
              </a:pPr>
              <a:t>05.02.2016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42AEF7-2A30-4562-A53E-5F1218B0A3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pull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27C7DB-E3E6-4AF9-A6BF-B316507810BA}" type="datetimeFigureOut">
              <a:rPr lang="ru-RU"/>
              <a:pPr>
                <a:defRPr/>
              </a:pPr>
              <a:t>05.02.2016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375992-51C5-403A-A89E-6F729D9B90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pull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AEF334-2CE1-4805-9DDF-231D9B85A67A}" type="datetimeFigureOut">
              <a:rPr lang="ru-RU"/>
              <a:pPr>
                <a:defRPr/>
              </a:pPr>
              <a:t>05.02.2016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D2ABE7-C32D-4653-A080-DA3856FFAA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pull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35A299-8CC9-4281-856E-F6FE9B146628}" type="datetimeFigureOut">
              <a:rPr lang="ru-RU"/>
              <a:pPr>
                <a:defRPr/>
              </a:pPr>
              <a:t>05.02.2016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36C719-1FC6-4D0A-9BF6-91E6EC756F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pull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EA5B26-E809-4037-8D1E-F2FC3BBC570A}" type="datetimeFigureOut">
              <a:rPr lang="ru-RU"/>
              <a:pPr>
                <a:defRPr/>
              </a:pPr>
              <a:t>05.02.2016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E8FC4E-6B47-41CA-BC39-92FFA09C35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pull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2F6827-A21E-4405-838D-70FA34F28AA2}" type="datetimeFigureOut">
              <a:rPr lang="ru-RU"/>
              <a:pPr>
                <a:defRPr/>
              </a:pPr>
              <a:t>05.02.2016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F01836-AACA-4876-AE2B-1A07843648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pull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E28146D6-80B4-4BE6-9E65-C7FF5061FE1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F72BDB37-B8B8-4B7C-89B1-0C211F169C5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l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E25C4C-4173-4E27-8BC0-96C6569B3480}" type="datetimeFigureOut">
              <a:rPr lang="ru-RU"/>
              <a:pPr>
                <a:defRPr/>
              </a:pPr>
              <a:t>05.02.2016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299C5F-7AD7-4530-86D2-7A96E18C94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pull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0BAEB85-0A1F-465A-898F-B11F1403833C}" type="datetimeFigureOut">
              <a:rPr lang="ru-RU"/>
              <a:pPr>
                <a:defRPr/>
              </a:pPr>
              <a:t>05.02.2016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172571F-4A8A-497D-B781-4BE60800EA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>
    <p:pull dir="ld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harla.ru/blog/fashion/2477.htmlhttp:/evolutsia.com/content/view/1620/24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1371600" y="1268760"/>
            <a:ext cx="7772400" cy="1470025"/>
          </a:xfrm>
        </p:spPr>
        <p:txBody>
          <a:bodyPr/>
          <a:lstStyle/>
          <a:p>
            <a:r>
              <a:rPr lang="ru-RU" sz="6000" dirty="0" smtClean="0">
                <a:solidFill>
                  <a:schemeClr val="bg1"/>
                </a:solidFill>
              </a:rPr>
              <a:t>История </a:t>
            </a:r>
            <a:br>
              <a:rPr lang="ru-RU" sz="6000" dirty="0" smtClean="0">
                <a:solidFill>
                  <a:schemeClr val="bg1"/>
                </a:solidFill>
              </a:rPr>
            </a:br>
            <a:r>
              <a:rPr lang="ru-RU" sz="6000" dirty="0" smtClean="0">
                <a:solidFill>
                  <a:schemeClr val="bg1"/>
                </a:solidFill>
              </a:rPr>
              <a:t>школьной формы</a:t>
            </a:r>
          </a:p>
        </p:txBody>
      </p:sp>
      <p:sp>
        <p:nvSpPr>
          <p:cNvPr id="205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43063" y="2924944"/>
            <a:ext cx="7500937" cy="1008112"/>
          </a:xfrm>
        </p:spPr>
        <p:txBody>
          <a:bodyPr/>
          <a:lstStyle/>
          <a:p>
            <a:r>
              <a:rPr lang="ru-RU" sz="2800" dirty="0" smtClean="0">
                <a:solidFill>
                  <a:schemeClr val="bg1"/>
                </a:solidFill>
              </a:rPr>
              <a:t>(Заглянем в школьные альбомы</a:t>
            </a:r>
            <a:br>
              <a:rPr lang="ru-RU" sz="2800" dirty="0" smtClean="0">
                <a:solidFill>
                  <a:schemeClr val="bg1"/>
                </a:solidFill>
              </a:rPr>
            </a:br>
            <a:r>
              <a:rPr lang="ru-RU" sz="2800" dirty="0" smtClean="0">
                <a:solidFill>
                  <a:schemeClr val="bg1"/>
                </a:solidFill>
              </a:rPr>
              <a:t>разных стран и эпох)</a:t>
            </a:r>
          </a:p>
        </p:txBody>
      </p:sp>
      <p:pic>
        <p:nvPicPr>
          <p:cNvPr id="2052" name="Picture 6" descr="H:\Documents and Settings\Aida\Рабочий стол\ТЕКСТУРЫ и фоны, клипарты\3 ЧАСТЬ!!!\126091494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86688" y="357188"/>
            <a:ext cx="1028700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Школьная бесФОРМенность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404664"/>
            <a:ext cx="1525588" cy="417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99d6e119d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48264" y="3789040"/>
            <a:ext cx="1947129" cy="28529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log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31640" y="4653136"/>
            <a:ext cx="3438525" cy="1924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500" y="571500"/>
            <a:ext cx="8229600" cy="1143000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ru-RU" b="1" dirty="0" smtClean="0"/>
              <a:t>Нужна ли форма?</a:t>
            </a:r>
            <a:br>
              <a:rPr lang="ru-RU" b="1" dirty="0" smtClean="0"/>
            </a:br>
            <a:r>
              <a:rPr lang="ru-RU" b="1" dirty="0" smtClean="0"/>
              <a:t> </a:t>
            </a:r>
            <a:r>
              <a:rPr lang="ru-RU" b="1" u="sng" dirty="0" smtClean="0"/>
              <a:t>Доводы за: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75" y="1500188"/>
            <a:ext cx="8229600" cy="4525962"/>
          </a:xfrm>
        </p:spPr>
        <p:txBody>
          <a:bodyPr rtlCol="0">
            <a:normAutofit fontScale="85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Форма дисциплинирует,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     сплачивает, способствует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     выработке коллективизма.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Форма исключает возможность конкуренции между учениками в одежде.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Единый стандарт на форму позволяет гарантировать, что одежда школьников будет соответствовать санитарно-гигиеническим требованиям.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Если единая форма существует, её производство можно целевым образом дотировать, поддерживая невысокие цены.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pic>
        <p:nvPicPr>
          <p:cNvPr id="410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38" y="428625"/>
            <a:ext cx="3571875" cy="223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428625" y="0"/>
            <a:ext cx="8229600" cy="1143000"/>
          </a:xfrm>
        </p:spPr>
        <p:txBody>
          <a:bodyPr/>
          <a:lstStyle/>
          <a:p>
            <a:r>
              <a:rPr lang="ru-RU" b="1" u="sng" smtClean="0"/>
              <a:t>Доводы против: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500" y="1071563"/>
            <a:ext cx="8229600" cy="4525962"/>
          </a:xfrm>
        </p:spPr>
        <p:txBody>
          <a:bodyPr rtlCol="0">
            <a:normAutofit fontScale="85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Форма — элемент уравнительного воспитания и обучения.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Форма лишает учеников возможности выражать свою индивидуальность в одежде.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Требование ношения формы само по себе есть форма насилия над личностью.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Форма может быть слишком дорогой </a:t>
            </a: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     </a:t>
            </a:r>
            <a:r>
              <a:rPr lang="ru-RU" dirty="0" smtClean="0"/>
              <a:t>для бедных семей.</a:t>
            </a:r>
            <a:r>
              <a:rPr lang="en-US" dirty="0" smtClean="0"/>
              <a:t>                                         </a:t>
            </a: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Школьная форма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 </a:t>
            </a:r>
            <a:r>
              <a:rPr lang="en-US" dirty="0" smtClean="0"/>
              <a:t>    </a:t>
            </a:r>
            <a:r>
              <a:rPr lang="ru-RU" dirty="0" smtClean="0"/>
              <a:t>ограничивает свободу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     </a:t>
            </a:r>
            <a:r>
              <a:rPr lang="ru-RU" dirty="0" smtClean="0"/>
              <a:t>самовыражения.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pic>
        <p:nvPicPr>
          <p:cNvPr id="5124" name="Picture 6" descr="D:\картинки\first_class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0" y="3929063"/>
            <a:ext cx="2500313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686800" cy="998984"/>
          </a:xfrm>
        </p:spPr>
        <p:txBody>
          <a:bodyPr/>
          <a:lstStyle/>
          <a:p>
            <a:r>
              <a:rPr lang="ru-RU" dirty="0" smtClean="0"/>
              <a:t>Древний Египет</a:t>
            </a:r>
            <a:endParaRPr lang="ru-RU" dirty="0"/>
          </a:p>
        </p:txBody>
      </p:sp>
      <p:pic>
        <p:nvPicPr>
          <p:cNvPr id="5" name="Рисунок 4" descr="fc669a7-20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1049759"/>
            <a:ext cx="8172400" cy="5808241"/>
          </a:xfrm>
          <a:prstGeom prst="rect">
            <a:avLst/>
          </a:prstGeom>
        </p:spPr>
      </p:pic>
      <p:pic>
        <p:nvPicPr>
          <p:cNvPr id="4" name="Содержимое 3" descr="43a66ed2e0b6345f3e2bd37ad2214b0b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r="1923" b="26923"/>
          <a:stretch>
            <a:fillRect/>
          </a:stretch>
        </p:blipFill>
        <p:spPr>
          <a:xfrm>
            <a:off x="1115616" y="1268760"/>
            <a:ext cx="3672408" cy="2736304"/>
          </a:xfrm>
        </p:spPr>
      </p:pic>
      <p:pic>
        <p:nvPicPr>
          <p:cNvPr id="6" name="Рисунок 5" descr="big_romanschool_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43608" y="4378424"/>
            <a:ext cx="3744416" cy="2218567"/>
          </a:xfrm>
          <a:prstGeom prst="rect">
            <a:avLst/>
          </a:prstGeom>
        </p:spPr>
      </p:pic>
      <p:grpSp>
        <p:nvGrpSpPr>
          <p:cNvPr id="9" name="Группа 8"/>
          <p:cNvGrpSpPr/>
          <p:nvPr/>
        </p:nvGrpSpPr>
        <p:grpSpPr>
          <a:xfrm>
            <a:off x="5724128" y="1412776"/>
            <a:ext cx="3419872" cy="4392488"/>
            <a:chOff x="5724128" y="1412776"/>
            <a:chExt cx="3419872" cy="4392488"/>
          </a:xfrm>
        </p:grpSpPr>
        <p:sp>
          <p:nvSpPr>
            <p:cNvPr id="7" name="Блок-схема: карточка 6"/>
            <p:cNvSpPr/>
            <p:nvPr/>
          </p:nvSpPr>
          <p:spPr>
            <a:xfrm>
              <a:off x="5724128" y="1412776"/>
              <a:ext cx="3168352" cy="4392488"/>
            </a:xfrm>
            <a:prstGeom prst="flowChartPunchedCar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724128" y="1484784"/>
              <a:ext cx="3419872" cy="42473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              </a:t>
              </a:r>
              <a:r>
                <a:rPr lang="ru-RU" i="1" dirty="0" smtClean="0"/>
                <a:t>Самыми первыми</a:t>
              </a:r>
              <a:br>
                <a:rPr lang="ru-RU" i="1" dirty="0" smtClean="0"/>
              </a:br>
              <a:r>
                <a:rPr lang="ru-RU" i="1" dirty="0" smtClean="0"/>
                <a:t>     считают </a:t>
              </a:r>
              <a:r>
                <a:rPr lang="ru-RU" i="1" dirty="0"/>
                <a:t>школы </a:t>
              </a:r>
              <a:r>
                <a:rPr lang="ru-RU" i="1" dirty="0" smtClean="0"/>
                <a:t>в Древ-</a:t>
              </a:r>
              <a:br>
                <a:rPr lang="ru-RU" i="1" dirty="0" smtClean="0"/>
              </a:br>
              <a:r>
                <a:rPr lang="ru-RU" i="1" dirty="0" smtClean="0"/>
                <a:t>  нем Египте, доступные </a:t>
              </a:r>
              <a:r>
                <a:rPr lang="ru-RU" i="1" dirty="0"/>
                <a:t>только для </a:t>
              </a:r>
              <a:r>
                <a:rPr lang="ru-RU" i="1" dirty="0" smtClean="0"/>
                <a:t>знати. </a:t>
              </a:r>
              <a:r>
                <a:rPr lang="ru-RU" i="1" dirty="0" err="1" smtClean="0"/>
                <a:t>Сведе</a:t>
              </a:r>
              <a:r>
                <a:rPr lang="ru-RU" i="1" dirty="0" smtClean="0"/>
                <a:t>-</a:t>
              </a:r>
              <a:br>
                <a:rPr lang="ru-RU" i="1" dirty="0" smtClean="0"/>
              </a:br>
              <a:r>
                <a:rPr lang="ru-RU" i="1" dirty="0" err="1" smtClean="0"/>
                <a:t>ний</a:t>
              </a:r>
              <a:r>
                <a:rPr lang="ru-RU" i="1" dirty="0" smtClean="0"/>
                <a:t> </a:t>
              </a:r>
              <a:r>
                <a:rPr lang="ru-RU" i="1" dirty="0"/>
                <a:t>о том, что в те </a:t>
              </a:r>
              <a:r>
                <a:rPr lang="ru-RU" i="1" dirty="0" err="1" smtClean="0"/>
                <a:t>вре-мена</a:t>
              </a:r>
              <a:r>
                <a:rPr lang="ru-RU" i="1" dirty="0" smtClean="0"/>
                <a:t> существовала школь-</a:t>
              </a:r>
              <a:br>
                <a:rPr lang="ru-RU" i="1" dirty="0" smtClean="0"/>
              </a:br>
              <a:r>
                <a:rPr lang="ru-RU" i="1" dirty="0" err="1" smtClean="0"/>
                <a:t>ная</a:t>
              </a:r>
              <a:r>
                <a:rPr lang="ru-RU" i="1" dirty="0" smtClean="0"/>
                <a:t> </a:t>
              </a:r>
              <a:r>
                <a:rPr lang="ru-RU" i="1" dirty="0"/>
                <a:t>форма, не сохранилось: по всей вероятности, </a:t>
              </a:r>
              <a:r>
                <a:rPr lang="ru-RU" i="1" dirty="0" err="1" smtClean="0"/>
                <a:t>уче</a:t>
              </a:r>
              <a:r>
                <a:rPr lang="ru-RU" i="1" dirty="0" smtClean="0"/>
                <a:t>- </a:t>
              </a:r>
              <a:r>
                <a:rPr lang="ru-RU" i="1" dirty="0" err="1" smtClean="0"/>
                <a:t>ники</a:t>
              </a:r>
              <a:r>
                <a:rPr lang="ru-RU" i="1" dirty="0" smtClean="0"/>
                <a:t> </a:t>
              </a:r>
              <a:r>
                <a:rPr lang="ru-RU" i="1" dirty="0"/>
                <a:t>приходили в учебные заведения в обычной </a:t>
              </a:r>
              <a:r>
                <a:rPr lang="ru-RU" i="1" dirty="0" smtClean="0"/>
                <a:t>одеж-де</a:t>
              </a:r>
              <a:r>
                <a:rPr lang="ru-RU" i="1" dirty="0"/>
                <a:t>. А вот дети в </a:t>
              </a:r>
              <a:r>
                <a:rPr lang="ru-RU" i="1" dirty="0" smtClean="0"/>
                <a:t>шумер-</a:t>
              </a:r>
              <a:br>
                <a:rPr lang="ru-RU" i="1" dirty="0" smtClean="0"/>
              </a:br>
              <a:r>
                <a:rPr lang="ru-RU" i="1" dirty="0" err="1" smtClean="0"/>
                <a:t>ских</a:t>
              </a:r>
              <a:r>
                <a:rPr lang="ru-RU" i="1" dirty="0" smtClean="0"/>
                <a:t> </a:t>
              </a:r>
              <a:r>
                <a:rPr lang="ru-RU" i="1" dirty="0"/>
                <a:t>школах, где особое </a:t>
              </a:r>
              <a:r>
                <a:rPr lang="ru-RU" i="1" dirty="0" err="1" smtClean="0"/>
                <a:t>вни-мание</a:t>
              </a:r>
              <a:r>
                <a:rPr lang="ru-RU" i="1" dirty="0" smtClean="0"/>
                <a:t> </a:t>
              </a:r>
              <a:r>
                <a:rPr lang="ru-RU" i="1" dirty="0"/>
                <a:t>уделялось обучению письму, одевались как </a:t>
              </a:r>
              <a:r>
                <a:rPr lang="ru-RU" i="1" dirty="0" err="1" smtClean="0"/>
                <a:t>взро-слые</a:t>
              </a:r>
              <a:r>
                <a:rPr lang="ru-RU" i="1" dirty="0" smtClean="0"/>
                <a:t> </a:t>
              </a:r>
              <a:r>
                <a:rPr lang="ru-RU" i="1" dirty="0"/>
                <a:t>писцы.</a:t>
              </a:r>
            </a:p>
          </p:txBody>
        </p:sp>
      </p:grpSp>
    </p:spTree>
  </p:cSld>
  <p:clrMapOvr>
    <a:masterClrMapping/>
  </p:clrMapOvr>
  <p:transition spd="med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97278933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31013" y="144016"/>
            <a:ext cx="8005483" cy="5661248"/>
          </a:xfrm>
        </p:spPr>
      </p:pic>
      <p:pic>
        <p:nvPicPr>
          <p:cNvPr id="8" name="Рисунок 7" descr="big_romanschool_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8024" y="764704"/>
            <a:ext cx="4019052" cy="2592288"/>
          </a:xfrm>
          <a:prstGeom prst="rect">
            <a:avLst/>
          </a:prstGeom>
        </p:spPr>
      </p:pic>
      <p:grpSp>
        <p:nvGrpSpPr>
          <p:cNvPr id="9" name="Группа 8"/>
          <p:cNvGrpSpPr/>
          <p:nvPr/>
        </p:nvGrpSpPr>
        <p:grpSpPr>
          <a:xfrm>
            <a:off x="1043608" y="5085184"/>
            <a:ext cx="8100392" cy="1772816"/>
            <a:chOff x="1043608" y="5085184"/>
            <a:chExt cx="8100392" cy="1772816"/>
          </a:xfrm>
        </p:grpSpPr>
        <p:sp>
          <p:nvSpPr>
            <p:cNvPr id="7" name="Блок-схема: документ 6"/>
            <p:cNvSpPr/>
            <p:nvPr/>
          </p:nvSpPr>
          <p:spPr>
            <a:xfrm>
              <a:off x="1043608" y="5085184"/>
              <a:ext cx="8100392" cy="1772816"/>
            </a:xfrm>
            <a:prstGeom prst="flowChartDocumen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115616" y="5157192"/>
              <a:ext cx="8028384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 smtClean="0">
                  <a:latin typeface="Arial" pitchFamily="34" charset="0"/>
                  <a:cs typeface="Arial" pitchFamily="34" charset="0"/>
                </a:rPr>
                <a:t>Дети старше </a:t>
              </a:r>
              <a:r>
                <a:rPr lang="ru-RU" sz="2000" dirty="0">
                  <a:latin typeface="Arial" pitchFamily="34" charset="0"/>
                  <a:cs typeface="Arial" pitchFamily="34" charset="0"/>
                </a:rPr>
                <a:t>семи лет посещали храм науки в </a:t>
              </a:r>
              <a:r>
                <a:rPr lang="ru-RU" sz="2000" dirty="0" smtClean="0">
                  <a:latin typeface="Arial" pitchFamily="34" charset="0"/>
                  <a:cs typeface="Arial" pitchFamily="34" charset="0"/>
                </a:rPr>
                <a:t>специальной одеж-де: коротком </a:t>
              </a:r>
              <a:r>
                <a:rPr lang="ru-RU" sz="2000" dirty="0">
                  <a:latin typeface="Arial" pitchFamily="34" charset="0"/>
                  <a:cs typeface="Arial" pitchFamily="34" charset="0"/>
                </a:rPr>
                <a:t>хитоне и хламиде – плотном куске ткани, </a:t>
              </a:r>
              <a:r>
                <a:rPr lang="ru-RU" sz="2000" dirty="0" err="1" smtClean="0">
                  <a:latin typeface="Arial" pitchFamily="34" charset="0"/>
                  <a:cs typeface="Arial" pitchFamily="34" charset="0"/>
                </a:rPr>
                <a:t>наброшен-ном</a:t>
              </a:r>
              <a:r>
                <a:rPr lang="ru-RU" sz="2000" dirty="0" smtClean="0">
                  <a:latin typeface="Arial" pitchFamily="34" charset="0"/>
                  <a:cs typeface="Arial" pitchFamily="34" charset="0"/>
                </a:rPr>
                <a:t> на плечи </a:t>
              </a:r>
              <a:r>
                <a:rPr lang="ru-RU" sz="2000" dirty="0">
                  <a:latin typeface="Arial" pitchFamily="34" charset="0"/>
                  <a:cs typeface="Arial" pitchFamily="34" charset="0"/>
                </a:rPr>
                <a:t>и скрепленном на </a:t>
              </a:r>
              <a:r>
                <a:rPr lang="ru-RU" sz="2000" dirty="0" smtClean="0">
                  <a:latin typeface="Arial" pitchFamily="34" charset="0"/>
                  <a:cs typeface="Arial" pitchFamily="34" charset="0"/>
                </a:rPr>
                <a:t>груди. </a:t>
              </a:r>
              <a:r>
                <a:rPr lang="ru-RU" sz="2000" dirty="0">
                  <a:latin typeface="Arial" pitchFamily="34" charset="0"/>
                  <a:cs typeface="Arial" pitchFamily="34" charset="0"/>
                </a:rPr>
                <a:t>Некоторые школы и гимназии вводили </a:t>
              </a:r>
              <a:r>
                <a:rPr lang="ru-RU" sz="2000" dirty="0" err="1" smtClean="0">
                  <a:latin typeface="Arial" pitchFamily="34" charset="0"/>
                  <a:cs typeface="Arial" pitchFamily="34" charset="0"/>
                </a:rPr>
                <a:t>соб-ственные</a:t>
              </a:r>
              <a:r>
                <a:rPr lang="ru-RU" sz="2000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ru-RU" sz="2000" dirty="0">
                  <a:latin typeface="Arial" pitchFamily="34" charset="0"/>
                  <a:cs typeface="Arial" pitchFamily="34" charset="0"/>
                </a:rPr>
                <a:t>знаки отличия. Например, </a:t>
              </a:r>
              <a:r>
                <a:rPr lang="ru-RU" sz="2000" dirty="0" smtClean="0">
                  <a:latin typeface="Arial" pitchFamily="34" charset="0"/>
                  <a:cs typeface="Arial" pitchFamily="34" charset="0"/>
                </a:rPr>
                <a:t>специальные </a:t>
              </a:r>
              <a:r>
                <a:rPr lang="ru-RU" sz="2000" dirty="0">
                  <a:latin typeface="Arial" pitchFamily="34" charset="0"/>
                  <a:cs typeface="Arial" pitchFamily="34" charset="0"/>
                </a:rPr>
                <a:t>галстуки, завязанные особым образом.</a:t>
              </a:r>
            </a:p>
          </p:txBody>
        </p:sp>
      </p:grp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8229600" cy="868958"/>
          </a:xfrm>
        </p:spPr>
        <p:txBody>
          <a:bodyPr/>
          <a:lstStyle/>
          <a:p>
            <a:r>
              <a:rPr lang="ru-RU" dirty="0" smtClean="0"/>
              <a:t>Индия и Китай</a:t>
            </a:r>
            <a:endParaRPr lang="ru-RU" dirty="0"/>
          </a:p>
        </p:txBody>
      </p:sp>
      <p:pic>
        <p:nvPicPr>
          <p:cNvPr id="4" name="Рисунок 3" descr="fc669a7-20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1049759"/>
            <a:ext cx="8172400" cy="5808241"/>
          </a:xfrm>
          <a:prstGeom prst="rect">
            <a:avLst/>
          </a:prstGeom>
        </p:spPr>
      </p:pic>
      <p:pic>
        <p:nvPicPr>
          <p:cNvPr id="5" name="Рисунок 4" descr="big_romanschool_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92080" y="3861048"/>
            <a:ext cx="3692128" cy="2769096"/>
          </a:xfrm>
          <a:prstGeom prst="rect">
            <a:avLst/>
          </a:prstGeom>
        </p:spPr>
      </p:pic>
      <p:sp>
        <p:nvSpPr>
          <p:cNvPr id="7" name="Блок-схема: документ 6"/>
          <p:cNvSpPr/>
          <p:nvPr/>
        </p:nvSpPr>
        <p:spPr>
          <a:xfrm>
            <a:off x="1115616" y="1340768"/>
            <a:ext cx="3960440" cy="5445224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187624" y="1412776"/>
            <a:ext cx="381642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      В Китае первые </a:t>
            </a:r>
            <a:r>
              <a:rPr lang="ru-RU" dirty="0"/>
              <a:t>упоминания об одежде учеников, </a:t>
            </a:r>
            <a:r>
              <a:rPr lang="ru-RU" dirty="0" smtClean="0"/>
              <a:t>которая </a:t>
            </a:r>
            <a:r>
              <a:rPr lang="ru-RU" dirty="0" err="1" smtClean="0"/>
              <a:t>на-поминала</a:t>
            </a:r>
            <a:r>
              <a:rPr lang="ru-RU" dirty="0" smtClean="0"/>
              <a:t> одеяния </a:t>
            </a:r>
            <a:r>
              <a:rPr lang="ru-RU" dirty="0"/>
              <a:t>буддийских монахов, относятся к эпохе </a:t>
            </a:r>
            <a:r>
              <a:rPr lang="ru-RU" dirty="0" err="1" smtClean="0"/>
              <a:t>пра-вления</a:t>
            </a:r>
            <a:r>
              <a:rPr lang="ru-RU" dirty="0" smtClean="0"/>
              <a:t> </a:t>
            </a:r>
            <a:r>
              <a:rPr lang="ru-RU" dirty="0"/>
              <a:t>династии </a:t>
            </a:r>
            <a:r>
              <a:rPr lang="ru-RU" dirty="0" err="1"/>
              <a:t>Хань</a:t>
            </a:r>
            <a:r>
              <a:rPr lang="ru-RU" dirty="0"/>
              <a:t> (II до </a:t>
            </a:r>
            <a:r>
              <a:rPr lang="ru-RU" dirty="0" smtClean="0"/>
              <a:t>н. э. </a:t>
            </a:r>
            <a:r>
              <a:rPr lang="ru-RU" dirty="0"/>
              <a:t>- II </a:t>
            </a:r>
            <a:r>
              <a:rPr lang="ru-RU" dirty="0" smtClean="0"/>
              <a:t>в. н.э.).</a:t>
            </a:r>
            <a:br>
              <a:rPr lang="ru-RU" dirty="0" smtClean="0"/>
            </a:br>
            <a:r>
              <a:rPr lang="ru-RU" dirty="0" smtClean="0"/>
              <a:t>     Древнеиндийские школы </a:t>
            </a:r>
            <a:r>
              <a:rPr lang="ru-RU" dirty="0" err="1" smtClean="0"/>
              <a:t>пред-полагали</a:t>
            </a:r>
            <a:r>
              <a:rPr lang="ru-RU" dirty="0" smtClean="0"/>
              <a:t> </a:t>
            </a:r>
            <a:r>
              <a:rPr lang="ru-RU" dirty="0"/>
              <a:t>особую одежду для </a:t>
            </a:r>
            <a:r>
              <a:rPr lang="ru-RU" dirty="0" err="1" smtClean="0"/>
              <a:t>за-нятий</a:t>
            </a:r>
            <a:r>
              <a:rPr lang="ru-RU" dirty="0"/>
              <a:t>. </a:t>
            </a:r>
            <a:r>
              <a:rPr lang="ru-RU" dirty="0" smtClean="0"/>
              <a:t>Ученики носили </a:t>
            </a:r>
            <a:r>
              <a:rPr lang="ru-RU" dirty="0" err="1" smtClean="0"/>
              <a:t>разновид-ность</a:t>
            </a:r>
            <a:r>
              <a:rPr lang="ru-RU" dirty="0" smtClean="0"/>
              <a:t> </a:t>
            </a:r>
            <a:r>
              <a:rPr lang="ru-RU" dirty="0"/>
              <a:t>набедренной повязки в </a:t>
            </a:r>
            <a:r>
              <a:rPr lang="ru-RU" dirty="0" err="1" smtClean="0"/>
              <a:t>со-четании</a:t>
            </a:r>
            <a:r>
              <a:rPr lang="ru-RU" dirty="0" smtClean="0"/>
              <a:t> </a:t>
            </a:r>
            <a:r>
              <a:rPr lang="ru-RU" dirty="0"/>
              <a:t>с короткой рубашкой, </a:t>
            </a:r>
            <a:r>
              <a:rPr lang="ru-RU" dirty="0" err="1" smtClean="0"/>
              <a:t>от-делка</a:t>
            </a:r>
            <a:r>
              <a:rPr lang="ru-RU" dirty="0" smtClean="0"/>
              <a:t> </a:t>
            </a:r>
            <a:r>
              <a:rPr lang="ru-RU" dirty="0"/>
              <a:t>наряда зависела от касты ученика. </a:t>
            </a:r>
            <a:r>
              <a:rPr lang="ru-RU" dirty="0" smtClean="0"/>
              <a:t>В </a:t>
            </a:r>
            <a:r>
              <a:rPr lang="ru-RU" dirty="0"/>
              <a:t>I-VI веках </a:t>
            </a:r>
            <a:r>
              <a:rPr lang="ru-RU" dirty="0" smtClean="0"/>
              <a:t>н. э., </a:t>
            </a:r>
            <a:r>
              <a:rPr lang="ru-RU" dirty="0"/>
              <a:t>форма одежды изменилась – учащиеся стали носить широкие свободные штаны и длинные рубахи.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fc669a7-20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1049759"/>
            <a:ext cx="8172400" cy="580824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/>
          <a:lstStyle/>
          <a:p>
            <a:r>
              <a:rPr lang="ru-RU" dirty="0" smtClean="0"/>
              <a:t>Средневековая Европа</a:t>
            </a:r>
            <a:endParaRPr lang="ru-RU" dirty="0"/>
          </a:p>
        </p:txBody>
      </p:sp>
      <p:sp>
        <p:nvSpPr>
          <p:cNvPr id="6" name="Блок-схема: документ 5"/>
          <p:cNvSpPr/>
          <p:nvPr/>
        </p:nvSpPr>
        <p:spPr>
          <a:xfrm>
            <a:off x="5183560" y="1412776"/>
            <a:ext cx="3960440" cy="5445224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5292080" y="1484784"/>
            <a:ext cx="385192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Школы оставались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преиму-щественно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церковные, при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монастырях. Ученики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та-ких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школ ходили на занятия в обычной монашеской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оде-жде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На занятия в школах, не предназначенных для будущих монахов или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свя-щеннослужителей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дети приходили в чем придется.</a:t>
            </a:r>
          </a:p>
        </p:txBody>
      </p:sp>
      <p:pic>
        <p:nvPicPr>
          <p:cNvPr id="7" name="Рисунок 6" descr="big_romanschool_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5616" y="3068960"/>
            <a:ext cx="3863390" cy="3573636"/>
          </a:xfrm>
          <a:prstGeom prst="rect">
            <a:avLst/>
          </a:prstGeom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88640"/>
            <a:ext cx="4593704" cy="504056"/>
          </a:xfrm>
        </p:spPr>
        <p:txBody>
          <a:bodyPr/>
          <a:lstStyle/>
          <a:p>
            <a:r>
              <a:rPr lang="ru-RU" sz="3200" b="1" dirty="0" smtClean="0"/>
              <a:t>Английское нововведение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1043608" y="764704"/>
            <a:ext cx="446449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В1552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году открылась школа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бед-ных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детей и сирот. Учащиеся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носили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специальные костюмы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бриджи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чуть ниже колен, жилеты,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темно-синие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пид-жаки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кожаные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пояса.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1870 году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вышел закон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об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обязатель-ном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школьном образовании.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Госу-дарство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гарантировало каждому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ре-бенку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не только получение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знаний,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но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обеспечение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школьной формой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Одновременно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форму ввели 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во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всех английских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колониях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Великобритании форма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остается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популярной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школы имеют свой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лого-тип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который обязательно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используется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оформлении форменной одежды.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feed_romanschool_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128" y="0"/>
            <a:ext cx="3224584" cy="3990423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093" y="3761755"/>
            <a:ext cx="2555907" cy="309624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38948" y="2924944"/>
            <a:ext cx="1765300" cy="252095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88640"/>
            <a:ext cx="8229600" cy="562074"/>
          </a:xfrm>
        </p:spPr>
        <p:txBody>
          <a:bodyPr/>
          <a:lstStyle/>
          <a:p>
            <a:r>
              <a:rPr lang="ru-RU" dirty="0" smtClean="0"/>
              <a:t>Страны Азии</a:t>
            </a:r>
            <a:endParaRPr lang="ru-R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908721"/>
            <a:ext cx="3563888" cy="2523969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899592" y="908720"/>
            <a:ext cx="4968552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В Японии стандарты одежды есть 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почти у каждой школы,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форма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на-столько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модна, что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большинство 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учеников даже в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неучебное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время предпочитают 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одежду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такого стиля.</a:t>
            </a:r>
          </a:p>
          <a:p>
            <a:endParaRPr lang="ru-RU" sz="23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Кубе школьная форма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обязатель-на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для всех школ, то же относится к 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Турции, 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Китаю и Северной Корее.</a:t>
            </a:r>
          </a:p>
        </p:txBody>
      </p:sp>
      <p:pic>
        <p:nvPicPr>
          <p:cNvPr id="7" name="Picture 7" descr="куба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043608" y="4207024"/>
            <a:ext cx="3312368" cy="2650976"/>
          </a:xfrm>
          <a:ln w="28575">
            <a:solidFill>
              <a:srgbClr val="000000"/>
            </a:solidFill>
          </a:ln>
        </p:spPr>
      </p:pic>
      <p:pic>
        <p:nvPicPr>
          <p:cNvPr id="8" name="Picture 8" descr="куба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5580112" y="4149080"/>
            <a:ext cx="3386149" cy="2708920"/>
          </a:xfrm>
          <a:prstGeom prst="rect">
            <a:avLst/>
          </a:prstGeom>
          <a:ln w="28575">
            <a:solidFill>
              <a:srgbClr val="000000"/>
            </a:solidFill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8028384" cy="706090"/>
          </a:xfrm>
        </p:spPr>
        <p:txBody>
          <a:bodyPr/>
          <a:lstStyle/>
          <a:p>
            <a:r>
              <a:rPr lang="ru-RU" sz="4000" dirty="0" smtClean="0"/>
              <a:t>Единые требования к</a:t>
            </a:r>
            <a:br>
              <a:rPr lang="ru-RU" sz="4000" dirty="0" smtClean="0"/>
            </a:br>
            <a:r>
              <a:rPr lang="ru-RU" sz="4000" dirty="0" smtClean="0"/>
              <a:t>внешнему виду</a:t>
            </a:r>
            <a:endParaRPr lang="ru-RU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1043608" y="1340769"/>
            <a:ext cx="7848872" cy="2086725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Германии единой формы нет, но есть единые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требо-вания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к внешнему виду.</a:t>
            </a:r>
          </a:p>
          <a:p>
            <a:pPr>
              <a:lnSpc>
                <a:spcPct val="90000"/>
              </a:lnSpc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США и Канаде единая форма введена 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большин-стве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учебных заведений.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Объект 3" descr="http://www.apatitylibr.ru/images/stories/hobby/forms/16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232525" y="2849562"/>
            <a:ext cx="2911475" cy="4008438"/>
          </a:xfrm>
          <a:ln w="28575">
            <a:solidFill>
              <a:srgbClr val="000000"/>
            </a:solidFill>
          </a:ln>
        </p:spPr>
      </p:pic>
      <p:pic>
        <p:nvPicPr>
          <p:cNvPr id="7" name="Объект 3" descr="http://www.apatitylibr.ru/images/stories/hobby/forms/20.jp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2780928"/>
            <a:ext cx="3312393" cy="2592958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4509120"/>
            <a:ext cx="2376240" cy="1902066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/>
          </p:cNvSpPr>
          <p:nvPr/>
        </p:nvSpPr>
        <p:spPr bwMode="auto">
          <a:xfrm>
            <a:off x="935088" y="476672"/>
            <a:ext cx="8208912" cy="937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Самой известной считается форма Императорского Царскосельского Лицея</a:t>
            </a:r>
          </a:p>
        </p:txBody>
      </p:sp>
      <p:pic>
        <p:nvPicPr>
          <p:cNvPr id="5" name="Рисунок 6" descr="http://www.edukids.ru/i/image/Sotrudnichestvo/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628800"/>
            <a:ext cx="7131963" cy="4728442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91880" y="274638"/>
            <a:ext cx="5904656" cy="70609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/>
              <a:t>Школьная форма в Российской империи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347864" y="1268760"/>
            <a:ext cx="576064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1834 г. была утверждена общая система всех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гра-жданских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мундиров в Российской империи, в том числе и для средних учебных заведений. Форма мальчиков колебалась на грани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штатско-военного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костюма.  Положение о гимназической  форме для девочек было утверждено в 1896 г.: коричневыми платья и фартуки - именно эти костюмы явились основой для формы советских школ. И те же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са-мые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белые воротнички, та же скромность фасона...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7" descr="gimn2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>
          <a:xfrm>
            <a:off x="1115616" y="0"/>
            <a:ext cx="2232248" cy="362704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8" descr="1917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>
            <a:duotone>
              <a:prstClr val="black"/>
              <a:srgbClr val="D9C3A5">
                <a:tint val="50000"/>
                <a:satMod val="180000"/>
              </a:srgbClr>
            </a:duotone>
            <a:lum bright="-10000"/>
          </a:blip>
          <a:srcRect l="3030"/>
          <a:stretch>
            <a:fillRect/>
          </a:stretch>
        </p:blipFill>
        <p:spPr>
          <a:xfrm>
            <a:off x="1115616" y="3572104"/>
            <a:ext cx="2304256" cy="316926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Picture 9" descr="gimndev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3563888" y="4365104"/>
            <a:ext cx="5400675" cy="22494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8229600" cy="706090"/>
          </a:xfrm>
        </p:spPr>
        <p:txBody>
          <a:bodyPr/>
          <a:lstStyle/>
          <a:p>
            <a:r>
              <a:rPr lang="ru-RU" b="1" dirty="0" smtClean="0"/>
              <a:t>Школьная форма в СССР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600" y="2420888"/>
            <a:ext cx="7992888" cy="4176464"/>
          </a:xfrm>
        </p:spPr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В 1918году вышел декрет "О единой школе...", отменявший школьную форму как таковую. Гимназическая форма дореволюционной России была признана буржуазным пережитком и отменена вместе с многими другими наработками в области образования. Ученики ходили в школу в том, что могли предоставить им родители, а государство в тот момент активно боролось с разрухой, классовыми врагами и пережитками прошлого.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115616" y="1268760"/>
            <a:ext cx="77768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/>
              <a:t>Школьная форма </a:t>
            </a:r>
            <a:r>
              <a:rPr lang="ru-RU" dirty="0" smtClean="0"/>
              <a:t>— обязательная повседневная форма одежды</a:t>
            </a:r>
            <a:br>
              <a:rPr lang="ru-RU" dirty="0" smtClean="0"/>
            </a:br>
            <a:r>
              <a:rPr lang="ru-RU" dirty="0" smtClean="0"/>
              <a:t>для учеников  во время их нахождения в </a:t>
            </a:r>
            <a:r>
              <a:rPr lang="ru-RU" dirty="0" err="1" smtClean="0"/>
              <a:t>школеи</a:t>
            </a:r>
            <a:r>
              <a:rPr lang="ru-RU" dirty="0" smtClean="0"/>
              <a:t> на официальных школьных </a:t>
            </a:r>
            <a:r>
              <a:rPr lang="ru-RU" dirty="0"/>
              <a:t> </a:t>
            </a:r>
            <a:r>
              <a:rPr lang="ru-RU" dirty="0" smtClean="0"/>
              <a:t>мероприятиях вне школы.</a:t>
            </a:r>
            <a:endParaRPr lang="ru-RU" dirty="0"/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403648" y="404664"/>
            <a:ext cx="7920880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 1949 г. было решено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возвра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pPr marL="0" lvl="1"/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титься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к былому образу — к кори-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чневым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строгим платьям, фарту-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кам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(белым и черным) для девочек.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Форма для мальчиков  продолжа-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ла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традиции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дорево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люционной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гимнази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 ческой – она тоже бы-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ла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полувоенного вида –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 ученические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курто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чки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военные гимна-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стёрки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воротником-сто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ечкой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В 1962 г. гимнастёрки поменяли на се-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рые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шерстяные костюмы. Важными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аксессу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 арами была фуражка с кокардой и ремень с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 бляхой. Строго регламентировались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причёс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-- под машинку, как в армии.               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1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     	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9" descr="5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084168" y="475197"/>
            <a:ext cx="2880320" cy="41898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 descr="yavl58"/>
          <p:cNvPicPr>
            <a:picLocks noChangeAspect="1" noChangeArrowheads="1"/>
          </p:cNvPicPr>
          <p:nvPr/>
        </p:nvPicPr>
        <p:blipFill>
          <a:blip r:embed="rId3" cstate="print"/>
          <a:srcRect b="2203"/>
          <a:stretch>
            <a:fillRect/>
          </a:stretch>
        </p:blipFill>
        <p:spPr>
          <a:xfrm>
            <a:off x="1067547" y="2793878"/>
            <a:ext cx="2064293" cy="387548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Grp="1" noChangeArrowheads="1"/>
          </p:cNvSpPr>
          <p:nvPr>
            <p:ph type="title"/>
          </p:nvPr>
        </p:nvSpPr>
        <p:spPr>
          <a:xfrm>
            <a:off x="3131840" y="277813"/>
            <a:ext cx="3240360" cy="1143000"/>
          </a:xfrm>
        </p:spPr>
        <p:txBody>
          <a:bodyPr/>
          <a:lstStyle/>
          <a:p>
            <a:r>
              <a:rPr lang="ru-RU" dirty="0"/>
              <a:t>1973 </a:t>
            </a:r>
            <a:r>
              <a:rPr lang="ru-RU" dirty="0" smtClean="0"/>
              <a:t>год</a:t>
            </a:r>
            <a:endParaRPr lang="ru-RU" dirty="0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body" sz="half" idx="3"/>
          </p:nvPr>
        </p:nvSpPr>
        <p:spPr>
          <a:xfrm>
            <a:off x="1043608" y="4437112"/>
            <a:ext cx="7776864" cy="2088231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 dirty="0"/>
              <a:t>	Введена новая форма для мальчиков. Синий костюм, украшенный эмблемой и </a:t>
            </a:r>
            <a:r>
              <a:rPr lang="ru-RU" sz="2800" dirty="0" err="1" smtClean="0"/>
              <a:t>алюмини-евыми</a:t>
            </a:r>
            <a:r>
              <a:rPr lang="ru-RU" sz="2800" dirty="0" smtClean="0"/>
              <a:t> </a:t>
            </a:r>
            <a:r>
              <a:rPr lang="ru-RU" sz="2800" dirty="0"/>
              <a:t>пуговицами. Покрой пиджака </a:t>
            </a:r>
            <a:r>
              <a:rPr lang="ru-RU" sz="2800" dirty="0" err="1" smtClean="0"/>
              <a:t>напоми-нал</a:t>
            </a:r>
            <a:r>
              <a:rPr lang="ru-RU" sz="2800" dirty="0" smtClean="0"/>
              <a:t> </a:t>
            </a:r>
            <a:r>
              <a:rPr lang="ru-RU" sz="2800" dirty="0"/>
              <a:t>классические джинсовые куртки с </a:t>
            </a:r>
            <a:r>
              <a:rPr lang="ru-RU" sz="2800" dirty="0" err="1" smtClean="0"/>
              <a:t>погончи-ками</a:t>
            </a:r>
            <a:r>
              <a:rPr lang="ru-RU" sz="2800" dirty="0" smtClean="0"/>
              <a:t> </a:t>
            </a:r>
            <a:r>
              <a:rPr lang="ru-RU" sz="2800" dirty="0"/>
              <a:t>на плечах и нагрудными карманами.</a:t>
            </a:r>
          </a:p>
        </p:txBody>
      </p:sp>
      <p:pic>
        <p:nvPicPr>
          <p:cNvPr id="16392" name="Picture 8" descr="boy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331640" y="619621"/>
            <a:ext cx="2424113" cy="36734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6393" name="Picture 9" descr="2cl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156176" y="691629"/>
            <a:ext cx="2552700" cy="36734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259632" y="620688"/>
            <a:ext cx="7416824" cy="45307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800" dirty="0"/>
              <a:t>	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 1976 г. введена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новая форма для девочек-старшеклассниц: юбка и жакет из синей ткани.</a:t>
            </a:r>
          </a:p>
        </p:txBody>
      </p:sp>
      <p:pic>
        <p:nvPicPr>
          <p:cNvPr id="28678" name="Picture 6" descr="elder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0" y="2780928"/>
            <a:ext cx="4313237" cy="3702050"/>
          </a:xfrm>
          <a:noFill/>
          <a:ln/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796136" y="1268760"/>
            <a:ext cx="302433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Школьники были </a:t>
            </a:r>
          </a:p>
          <a:p>
            <a:pPr>
              <a:buFont typeface="Arial" charset="0"/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ибо "октябрятами", либо "пионерами". Поэтому в "форму" входил октябрят-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ский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значок, либо пионерский.</a:t>
            </a:r>
          </a:p>
          <a:p>
            <a:pPr>
              <a:buFont typeface="Arial" charset="0"/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Его ношение не было обязательным,</a:t>
            </a:r>
          </a:p>
          <a:p>
            <a:pPr>
              <a:buFont typeface="Arial" charset="0"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 отличие от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пионер-ского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галстука. </a:t>
            </a:r>
            <a:endParaRPr lang="ru-RU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3140968"/>
            <a:ext cx="5076100" cy="327126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" name="Рисунок 6" descr="http://www.apatitylibr.ru/images/stories/hobby/forms/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5" y="332656"/>
            <a:ext cx="2600228" cy="144016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9" name="Рисунок 5" descr="http://www.apatitylibr.ru/images/stories/hobby/forms/1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7904" y="1484784"/>
            <a:ext cx="1728341" cy="145298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38" y="214313"/>
            <a:ext cx="8229600" cy="4525962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У мальчиков с 1975-1976 учебного года серые шерстяные брюки и курточки были заменены на брюки и куртки из полушёрстяной ткани синего цвета.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На боковой части рукава была нашита эмблема(шеврон) из мягкого пластика с нарисованным открытым учебником и восходящим солнцем — символ просвещения.</a:t>
            </a:r>
            <a:endParaRPr lang="ru-RU" dirty="0"/>
          </a:p>
        </p:txBody>
      </p:sp>
      <p:pic>
        <p:nvPicPr>
          <p:cNvPr id="1331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500" y="4000500"/>
            <a:ext cx="4714875" cy="25479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643192" cy="562074"/>
          </a:xfrm>
        </p:spPr>
        <p:txBody>
          <a:bodyPr/>
          <a:lstStyle/>
          <a:p>
            <a:r>
              <a:rPr lang="ru-RU" b="1" dirty="0" smtClean="0"/>
              <a:t>Современная Россия</a:t>
            </a:r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>
          <a:xfrm>
            <a:off x="914400" y="1052736"/>
            <a:ext cx="8229600" cy="45259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Стандарт одежды воспитывает чувство принадлежности к школе; смягчает видимые признаки социального расслоения; дисциплинирующее воздействие.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Обязательное ношение школьной формы в России было отменено весной 1992 года.       Начался период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«бесформенности»</a:t>
            </a:r>
          </a:p>
        </p:txBody>
      </p:sp>
      <p:pic>
        <p:nvPicPr>
          <p:cNvPr id="6" name="Picture 7" descr="87"/>
          <p:cNvPicPr>
            <a:picLocks noChangeAspect="1" noChangeArrowheads="1"/>
          </p:cNvPicPr>
          <p:nvPr/>
        </p:nvPicPr>
        <p:blipFill>
          <a:blip r:embed="rId2" cstate="print"/>
          <a:srcRect l="-85" r="-58" b="5798"/>
          <a:stretch>
            <a:fillRect/>
          </a:stretch>
        </p:blipFill>
        <p:spPr bwMode="auto">
          <a:xfrm rot="21093120">
            <a:off x="1236612" y="3131705"/>
            <a:ext cx="4571912" cy="220567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9" descr="класс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188571">
            <a:off x="4394876" y="4144499"/>
            <a:ext cx="4291851" cy="24213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Содержимое 2"/>
          <p:cNvSpPr>
            <a:spLocks noGrp="1"/>
          </p:cNvSpPr>
          <p:nvPr>
            <p:ph idx="1"/>
          </p:nvPr>
        </p:nvSpPr>
        <p:spPr>
          <a:xfrm>
            <a:off x="914400" y="1"/>
            <a:ext cx="8229600" cy="2204864"/>
          </a:xfrm>
        </p:spPr>
        <p:txBody>
          <a:bodyPr/>
          <a:lstStyle/>
          <a:p>
            <a:r>
              <a:rPr lang="ru-RU" sz="2800" dirty="0" smtClean="0"/>
              <a:t>В современной России нет единой школьной формы, как было в СССР, но многие школы имеют свою собственную форму.</a:t>
            </a:r>
          </a:p>
        </p:txBody>
      </p:sp>
      <p:pic>
        <p:nvPicPr>
          <p:cNvPr id="1536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321110">
            <a:off x="1154505" y="1808097"/>
            <a:ext cx="4032448" cy="27581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295128" y="4653136"/>
            <a:ext cx="784887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Школьная форма советского времени (или платья, стилизованные под неё) с белыми фартуками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тра-диционно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надевается выпускницами на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Послед-ний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звонок как символ прощания со школой.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4" descr="Последний звонок 200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14985">
            <a:off x="5374562" y="1207225"/>
            <a:ext cx="3281535" cy="32815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Содержимое 2"/>
          <p:cNvSpPr>
            <a:spLocks noGrp="1"/>
          </p:cNvSpPr>
          <p:nvPr>
            <p:ph idx="1"/>
          </p:nvPr>
        </p:nvSpPr>
        <p:spPr>
          <a:xfrm>
            <a:off x="914400" y="764704"/>
            <a:ext cx="8229600" cy="1512168"/>
          </a:xfrm>
        </p:spPr>
        <p:txBody>
          <a:bodyPr/>
          <a:lstStyle/>
          <a:p>
            <a:r>
              <a:rPr lang="ru-RU" dirty="0" smtClean="0"/>
              <a:t>В учебных заведениях, не имеющих школьной формы, могут существовать правила ношения одежды делового стиля.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547664" y="116632"/>
            <a:ext cx="7200800" cy="792088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/>
              <a:t>Деловой стиль</a:t>
            </a:r>
            <a:endParaRPr lang="ru-RU" b="1" dirty="0"/>
          </a:p>
        </p:txBody>
      </p:sp>
      <p:sp>
        <p:nvSpPr>
          <p:cNvPr id="7" name="AutoShape 2"/>
          <p:cNvSpPr txBox="1">
            <a:spLocks noChangeAspect="1" noChangeArrowheads="1"/>
          </p:cNvSpPr>
          <p:nvPr/>
        </p:nvSpPr>
        <p:spPr bwMode="auto">
          <a:xfrm>
            <a:off x="2843808" y="2708920"/>
            <a:ext cx="6300192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— Дети должны с детства приобщаться к тому,</a:t>
            </a:r>
            <a:b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что костюм – это нечто большее, чем просто одежда. От того, как ты выглядишь, зависит,</a:t>
            </a:r>
            <a:b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как с тобой будут общаться окружающие, – считает модельер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Вячеслав Зайцев.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Возможно, для повышения собственной </a:t>
            </a:r>
            <a:r>
              <a:rPr kumimoji="0" lang="ru-RU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само-оценки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школьный </a:t>
            </a:r>
            <a:r>
              <a:rPr kumimoji="0" lang="ru-RU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дресс-код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может оказать огромную услугу, ведь он позволяет оде-</a:t>
            </a:r>
            <a:b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ваться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стильно, хотя и строго. </a:t>
            </a: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2348880"/>
            <a:ext cx="194627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Oval 4"/>
          <p:cNvSpPr>
            <a:spLocks noChangeArrowheads="1"/>
          </p:cNvSpPr>
          <p:nvPr/>
        </p:nvSpPr>
        <p:spPr bwMode="auto">
          <a:xfrm>
            <a:off x="2484438" y="2133600"/>
            <a:ext cx="1223962" cy="1150938"/>
          </a:xfrm>
          <a:prstGeom prst="ellipse">
            <a:avLst/>
          </a:prstGeom>
          <a:solidFill>
            <a:srgbClr val="B0C7E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202" name="Oval 5"/>
          <p:cNvSpPr>
            <a:spLocks noChangeArrowheads="1"/>
          </p:cNvSpPr>
          <p:nvPr/>
        </p:nvSpPr>
        <p:spPr bwMode="auto">
          <a:xfrm>
            <a:off x="2339975" y="4076700"/>
            <a:ext cx="1223963" cy="1150938"/>
          </a:xfrm>
          <a:prstGeom prst="ellipse">
            <a:avLst/>
          </a:prstGeom>
          <a:solidFill>
            <a:srgbClr val="B5E5C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203" name="Oval 6"/>
          <p:cNvSpPr>
            <a:spLocks noChangeArrowheads="1"/>
          </p:cNvSpPr>
          <p:nvPr/>
        </p:nvSpPr>
        <p:spPr bwMode="auto">
          <a:xfrm>
            <a:off x="4211638" y="5013325"/>
            <a:ext cx="1223962" cy="1150938"/>
          </a:xfrm>
          <a:prstGeom prst="ellipse">
            <a:avLst/>
          </a:prstGeom>
          <a:solidFill>
            <a:srgbClr val="EEF7B7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204" name="Oval 7"/>
          <p:cNvSpPr>
            <a:spLocks noChangeArrowheads="1"/>
          </p:cNvSpPr>
          <p:nvPr/>
        </p:nvSpPr>
        <p:spPr bwMode="auto">
          <a:xfrm>
            <a:off x="4211638" y="1341438"/>
            <a:ext cx="1223962" cy="1150937"/>
          </a:xfrm>
          <a:prstGeom prst="ellipse">
            <a:avLst/>
          </a:prstGeom>
          <a:solidFill>
            <a:srgbClr val="CC99FF"/>
          </a:solidFill>
          <a:ln w="9525">
            <a:solidFill>
              <a:srgbClr val="CC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205" name="Oval 8"/>
          <p:cNvSpPr>
            <a:spLocks noChangeArrowheads="1"/>
          </p:cNvSpPr>
          <p:nvPr/>
        </p:nvSpPr>
        <p:spPr bwMode="auto">
          <a:xfrm>
            <a:off x="4284663" y="3213100"/>
            <a:ext cx="1223962" cy="11509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206" name="Oval 9"/>
          <p:cNvSpPr>
            <a:spLocks noChangeArrowheads="1"/>
          </p:cNvSpPr>
          <p:nvPr/>
        </p:nvSpPr>
        <p:spPr bwMode="auto">
          <a:xfrm>
            <a:off x="6227763" y="4221163"/>
            <a:ext cx="1223962" cy="1150937"/>
          </a:xfrm>
          <a:prstGeom prst="ellipse">
            <a:avLst/>
          </a:prstGeom>
          <a:solidFill>
            <a:srgbClr val="ED9DE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207" name="Oval 10"/>
          <p:cNvSpPr>
            <a:spLocks noChangeArrowheads="1"/>
          </p:cNvSpPr>
          <p:nvPr/>
        </p:nvSpPr>
        <p:spPr bwMode="auto">
          <a:xfrm>
            <a:off x="6084888" y="2276475"/>
            <a:ext cx="1223962" cy="1150938"/>
          </a:xfrm>
          <a:prstGeom prst="ellipse">
            <a:avLst/>
          </a:prstGeom>
          <a:solidFill>
            <a:srgbClr val="E7A39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208" name="Rectang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 </a:t>
            </a:r>
            <a:r>
              <a:rPr lang="ru-RU" smtClean="0">
                <a:solidFill>
                  <a:srgbClr val="006600"/>
                </a:solidFill>
              </a:rPr>
              <a:t>блузы и рубашки</a:t>
            </a:r>
            <a:r>
              <a:rPr lang="ru-RU" smtClean="0"/>
              <a:t> </a:t>
            </a:r>
          </a:p>
        </p:txBody>
      </p:sp>
      <p:pic>
        <p:nvPicPr>
          <p:cNvPr id="51209" name="Picture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1700213"/>
            <a:ext cx="1301750" cy="1728787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 костюмы</a:t>
            </a:r>
          </a:p>
        </p:txBody>
      </p:sp>
      <p:pic>
        <p:nvPicPr>
          <p:cNvPr id="52226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84213" y="1412875"/>
            <a:ext cx="3887787" cy="2138363"/>
          </a:xfrm>
          <a:ln w="28575">
            <a:solidFill>
              <a:srgbClr val="000000"/>
            </a:solidFill>
          </a:ln>
        </p:spPr>
      </p:pic>
      <p:sp>
        <p:nvSpPr>
          <p:cNvPr id="52227" name="Oval 6"/>
          <p:cNvSpPr>
            <a:spLocks noChangeArrowheads="1"/>
          </p:cNvSpPr>
          <p:nvPr/>
        </p:nvSpPr>
        <p:spPr bwMode="auto">
          <a:xfrm>
            <a:off x="755650" y="5157788"/>
            <a:ext cx="1008063" cy="10795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2228" name="Oval 7"/>
          <p:cNvSpPr>
            <a:spLocks noChangeArrowheads="1"/>
          </p:cNvSpPr>
          <p:nvPr/>
        </p:nvSpPr>
        <p:spPr bwMode="auto">
          <a:xfrm>
            <a:off x="7164388" y="5084763"/>
            <a:ext cx="1008062" cy="1079500"/>
          </a:xfrm>
          <a:prstGeom prst="ellipse">
            <a:avLst/>
          </a:prstGeom>
          <a:solidFill>
            <a:srgbClr val="95959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2229" name="Oval 8"/>
          <p:cNvSpPr>
            <a:spLocks noChangeArrowheads="1"/>
          </p:cNvSpPr>
          <p:nvPr/>
        </p:nvSpPr>
        <p:spPr bwMode="auto">
          <a:xfrm>
            <a:off x="5148263" y="5084763"/>
            <a:ext cx="1008062" cy="1079500"/>
          </a:xfrm>
          <a:prstGeom prst="ellipse">
            <a:avLst/>
          </a:prstGeom>
          <a:solidFill>
            <a:srgbClr val="6B647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2230" name="Oval 9"/>
          <p:cNvSpPr>
            <a:spLocks noChangeArrowheads="1"/>
          </p:cNvSpPr>
          <p:nvPr/>
        </p:nvSpPr>
        <p:spPr bwMode="auto">
          <a:xfrm>
            <a:off x="3059113" y="5157788"/>
            <a:ext cx="1008062" cy="1079500"/>
          </a:xfrm>
          <a:prstGeom prst="ellipse">
            <a:avLst/>
          </a:prstGeom>
          <a:solidFill>
            <a:srgbClr val="4F4C5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52231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46725" y="1916113"/>
            <a:ext cx="1458913" cy="23764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2232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24750" y="1916113"/>
            <a:ext cx="1152525" cy="23780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Деловой стиль</a:t>
            </a:r>
          </a:p>
        </p:txBody>
      </p:sp>
      <p:pic>
        <p:nvPicPr>
          <p:cNvPr id="532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115616" y="260648"/>
            <a:ext cx="1704975" cy="4267200"/>
          </a:xfrm>
          <a:ln w="28575">
            <a:solidFill>
              <a:srgbClr val="000000"/>
            </a:solidFill>
          </a:ln>
        </p:spPr>
      </p:pic>
      <p:pic>
        <p:nvPicPr>
          <p:cNvPr id="53251" name="Picture 8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286500" y="2667000"/>
            <a:ext cx="2857500" cy="4191000"/>
          </a:xfrm>
          <a:ln w="28575">
            <a:solidFill>
              <a:srgbClr val="000000"/>
            </a:solidFill>
          </a:ln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 cstate="print"/>
          <a:srcRect l="3606" t="2768" r="5528" b="4453"/>
          <a:stretch>
            <a:fillRect/>
          </a:stretch>
        </p:blipFill>
        <p:spPr bwMode="auto">
          <a:xfrm>
            <a:off x="2915816" y="2970213"/>
            <a:ext cx="2919413" cy="3887787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040" y="1124744"/>
            <a:ext cx="2476500" cy="3671888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7" name="Picture 8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331640" y="332656"/>
            <a:ext cx="2476500" cy="3733800"/>
          </a:xfrm>
        </p:spPr>
      </p:pic>
      <p:pic>
        <p:nvPicPr>
          <p:cNvPr id="55298" name="Picture 9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516216" y="332656"/>
            <a:ext cx="2414588" cy="2808288"/>
          </a:xfrm>
          <a:ln w="28575">
            <a:solidFill>
              <a:srgbClr val="000000"/>
            </a:solidFill>
          </a:ln>
        </p:spPr>
      </p:pic>
      <p:pic>
        <p:nvPicPr>
          <p:cNvPr id="55299" name="Picture 4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475656" y="4797152"/>
            <a:ext cx="2305050" cy="1536700"/>
          </a:xfrm>
        </p:spPr>
      </p:pic>
      <p:pic>
        <p:nvPicPr>
          <p:cNvPr id="55300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48264" y="3933056"/>
            <a:ext cx="1901825" cy="266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39952" y="3789040"/>
            <a:ext cx="1990725" cy="223202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11960" y="908720"/>
            <a:ext cx="1897063" cy="273685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3" name="Picture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827088" y="620713"/>
            <a:ext cx="2195512" cy="2808287"/>
          </a:xfrm>
          <a:ln w="28575">
            <a:solidFill>
              <a:srgbClr val="000000"/>
            </a:solidFill>
          </a:ln>
        </p:spPr>
      </p:pic>
      <p:pic>
        <p:nvPicPr>
          <p:cNvPr id="59394" name="Picture 6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795963" y="333375"/>
            <a:ext cx="2697162" cy="2735263"/>
          </a:xfrm>
          <a:ln w="28575">
            <a:solidFill>
              <a:srgbClr val="000000"/>
            </a:solidFill>
          </a:ln>
        </p:spPr>
      </p:pic>
      <p:pic>
        <p:nvPicPr>
          <p:cNvPr id="59395" name="Picture 7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6211888" y="3789363"/>
            <a:ext cx="2316162" cy="2519362"/>
          </a:xfrm>
          <a:ln w="28575">
            <a:solidFill>
              <a:srgbClr val="000000"/>
            </a:solidFill>
          </a:ln>
        </p:spPr>
      </p:pic>
      <p:pic>
        <p:nvPicPr>
          <p:cNvPr id="59396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48038" y="2420938"/>
            <a:ext cx="2143125" cy="25923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9397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42988" y="3716338"/>
            <a:ext cx="1633537" cy="2449512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7" name="Picture 3" descr="Новый рисунок (12)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724128" y="476672"/>
            <a:ext cx="2457450" cy="4267200"/>
          </a:xfrm>
          <a:ln w="28575">
            <a:solidFill>
              <a:srgbClr val="000000"/>
            </a:solidFill>
          </a:ln>
        </p:spPr>
      </p:pic>
      <p:pic>
        <p:nvPicPr>
          <p:cNvPr id="60418" name="Picture 4" descr="Новый рисунок (16)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475656" y="2132856"/>
            <a:ext cx="2933700" cy="4267200"/>
          </a:xfrm>
          <a:ln w="28575">
            <a:solidFill>
              <a:srgbClr val="000000"/>
            </a:solidFill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/>
              <a:t>Источник: </a:t>
            </a:r>
            <a:br>
              <a:rPr lang="ru-RU" b="1" dirty="0" smtClean="0"/>
            </a:br>
            <a:endParaRPr lang="ru-RU" b="1" dirty="0"/>
          </a:p>
        </p:txBody>
      </p:sp>
      <p:sp>
        <p:nvSpPr>
          <p:cNvPr id="18435" name="Содержимое 2"/>
          <p:cNvSpPr>
            <a:spLocks noGrp="1"/>
          </p:cNvSpPr>
          <p:nvPr>
            <p:ph idx="1"/>
          </p:nvPr>
        </p:nvSpPr>
        <p:spPr>
          <a:xfrm>
            <a:off x="914400" y="1714500"/>
            <a:ext cx="8229600" cy="4525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US" dirty="0" smtClean="0"/>
              <a:t>    http://planetashkol.ru/articles/22129/</a:t>
            </a:r>
            <a:r>
              <a:rPr lang="ru-RU" dirty="0" smtClean="0"/>
              <a:t>    </a:t>
            </a:r>
            <a:r>
              <a:rPr lang="en-US" dirty="0" smtClean="0"/>
              <a:t>http://1den.ru/articles/5798.html</a:t>
            </a:r>
            <a:endParaRPr lang="ru-RU" dirty="0" smtClean="0"/>
          </a:p>
          <a:p>
            <a:pPr>
              <a:buFont typeface="Arial" charset="0"/>
              <a:buNone/>
            </a:pPr>
            <a:r>
              <a:rPr lang="en-US" dirty="0" smtClean="0"/>
              <a:t> </a:t>
            </a:r>
            <a:r>
              <a:rPr lang="en-US" dirty="0" smtClean="0">
                <a:hlinkClick r:id="rId2"/>
              </a:rPr>
              <a:t>http://www.charla.ru/blog/fashion/2477.htmlhttp://evolutsia.com/content/view/1620/24/</a:t>
            </a:r>
            <a:endParaRPr lang="ru-RU" dirty="0" smtClean="0"/>
          </a:p>
          <a:p>
            <a:pPr>
              <a:buFont typeface="Arial" charset="0"/>
              <a:buNone/>
            </a:pPr>
            <a:endParaRPr lang="ru-RU" dirty="0" smtClean="0"/>
          </a:p>
          <a:p>
            <a:pPr>
              <a:buFont typeface="Arial" charset="0"/>
              <a:buNone/>
            </a:pPr>
            <a:endParaRPr lang="ru-RU" dirty="0" smtClean="0"/>
          </a:p>
          <a:p>
            <a:pPr>
              <a:buNone/>
            </a:pPr>
            <a:r>
              <a:rPr lang="en-US" dirty="0" smtClean="0"/>
              <a:t>http://teammy.com/</a:t>
            </a:r>
            <a:endParaRPr lang="ru-RU" dirty="0" smtClean="0"/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UIDATA" val="&lt;database version=&quot;7.0&quot;&gt;&lt;object type=&quot;1&quot; unique_id=&quot;10001&quot;&gt;&lt;/object&gt;&lt;/database&gt;"/>
  <p:tag name="MMPROD_NEXTUNIQUEID" val="10010"/>
</p:tagLst>
</file>

<file path=ppt/theme/theme1.xml><?xml version="1.0" encoding="utf-8"?>
<a:theme xmlns:a="http://schemas.openxmlformats.org/drawingml/2006/main" name="4-18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4-18</Template>
  <TotalTime>1043</TotalTime>
  <Words>678</Words>
  <Application>Microsoft Office PowerPoint</Application>
  <PresentationFormat>Экран (4:3)</PresentationFormat>
  <Paragraphs>77</Paragraphs>
  <Slides>28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4-18</vt:lpstr>
      <vt:lpstr>История  школьной формы</vt:lpstr>
      <vt:lpstr>Нужна ли форма?  Доводы за: </vt:lpstr>
      <vt:lpstr>Доводы против:</vt:lpstr>
      <vt:lpstr>Древний Египет</vt:lpstr>
      <vt:lpstr>Слайд 5</vt:lpstr>
      <vt:lpstr>Индия и Китай</vt:lpstr>
      <vt:lpstr>Средневековая Европа</vt:lpstr>
      <vt:lpstr>Английское нововведение</vt:lpstr>
      <vt:lpstr>Страны Азии</vt:lpstr>
      <vt:lpstr>Единые требования к внешнему виду</vt:lpstr>
      <vt:lpstr>Слайд 11</vt:lpstr>
      <vt:lpstr>Школьная форма в Российской империи</vt:lpstr>
      <vt:lpstr>Школьная форма в СССР</vt:lpstr>
      <vt:lpstr>Слайд 14</vt:lpstr>
      <vt:lpstr>1973 год</vt:lpstr>
      <vt:lpstr>Слайд 16</vt:lpstr>
      <vt:lpstr>Слайд 17</vt:lpstr>
      <vt:lpstr>Слайд 18</vt:lpstr>
      <vt:lpstr>Современная Россия</vt:lpstr>
      <vt:lpstr>Слайд 20</vt:lpstr>
      <vt:lpstr>Деловой стиль</vt:lpstr>
      <vt:lpstr> блузы и рубашки </vt:lpstr>
      <vt:lpstr> костюмы</vt:lpstr>
      <vt:lpstr>Деловой стиль</vt:lpstr>
      <vt:lpstr>Слайд 25</vt:lpstr>
      <vt:lpstr>Слайд 26</vt:lpstr>
      <vt:lpstr>Слайд 27</vt:lpstr>
      <vt:lpstr>Источник: 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 школьной формы</dc:title>
  <dc:creator>XTreme</dc:creator>
  <cp:lastModifiedBy>Admin</cp:lastModifiedBy>
  <cp:revision>51</cp:revision>
  <dcterms:created xsi:type="dcterms:W3CDTF">2010-07-04T11:17:44Z</dcterms:created>
  <dcterms:modified xsi:type="dcterms:W3CDTF">2016-02-05T05:29:38Z</dcterms:modified>
</cp:coreProperties>
</file>