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456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G:\&#1043;&#1054;&#1056;&#1054;&#1044;&#1057;&#1050;&#1054;&#1049;%20&#1057;&#1045;&#1052;&#1048;&#1053;&#1040;&#1056;\&#1054;&#1058;&#1050;&#1056;&#1067;&#1058;&#1067;&#1049;%20&#1059;&#1056;&#1054;&#1050;\3.mp4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2910" y="1285860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1.Математические цепочки.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839" r="2510" b="44424"/>
          <a:stretch>
            <a:fillRect/>
          </a:stretch>
        </p:blipFill>
        <p:spPr bwMode="auto">
          <a:xfrm>
            <a:off x="0" y="1928802"/>
            <a:ext cx="9160841" cy="1497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2759" t="52307" r="2510"/>
          <a:stretch>
            <a:fillRect/>
          </a:stretch>
        </p:blipFill>
        <p:spPr bwMode="auto">
          <a:xfrm>
            <a:off x="357158" y="5072074"/>
            <a:ext cx="8574225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2571736" y="2071678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50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15008" y="2071678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0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72066" y="4643446"/>
            <a:ext cx="4956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25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43240" y="4643446"/>
            <a:ext cx="5615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80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929586" y="2000240"/>
            <a:ext cx="4830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0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8596" y="4572008"/>
            <a:ext cx="5615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5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96908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Решите задачу: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8229600" cy="2757494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Для того чтобы сварить яйцо всмятку, мама опускает его воду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3минуты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К завтраку она попросила сына сварить всмятку 6 яиц. Сколько для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этого потребуется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времени?</a:t>
            </a:r>
          </a:p>
          <a:p>
            <a:endParaRPr lang="ru-RU" dirty="0"/>
          </a:p>
        </p:txBody>
      </p:sp>
      <p:pic>
        <p:nvPicPr>
          <p:cNvPr id="14338" name="Picture 2" descr="http://scer.ru/121614_0807_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714752"/>
            <a:ext cx="3675060" cy="25413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Решите задачу: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5"/>
            <a:ext cx="8229600" cy="2286016"/>
          </a:xfrm>
        </p:spPr>
        <p:txBody>
          <a:bodyPr/>
          <a:lstStyle/>
          <a:p>
            <a:r>
              <a:rPr lang="ru-RU" dirty="0" smtClean="0"/>
              <a:t>Сырок стоит 9 руб. 50 коп.. Сколько может купить сырков Аня, если у ней 50</a:t>
            </a:r>
            <a:br>
              <a:rPr lang="ru-RU" dirty="0" smtClean="0"/>
            </a:br>
            <a:r>
              <a:rPr lang="ru-RU" dirty="0" smtClean="0"/>
              <a:t>рублей ?</a:t>
            </a:r>
          </a:p>
          <a:p>
            <a:r>
              <a:rPr lang="ru-RU" dirty="0" smtClean="0"/>
              <a:t>Сколько ей дадут сдачу?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27650" name="Picture 2" descr="http://zakupka.tv/Catalog/root/images/44302786-5eff-11e2-8375-d8ce2242acb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3286124"/>
            <a:ext cx="4666201" cy="31125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00166" y="1500174"/>
            <a:ext cx="6072230" cy="45541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71546"/>
            <a:ext cx="8929718" cy="271462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"За 2 дня 3 землекопа вырыли 36 погонных метров траншеи. Сколько нужно землекопов, чтобы вырыть такую же траншею за 3 дня"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00100" y="3857628"/>
          <a:ext cx="4857783" cy="2286015"/>
        </p:xfrm>
        <a:graphic>
          <a:graphicData uri="http://schemas.openxmlformats.org/drawingml/2006/table">
            <a:tbl>
              <a:tblPr/>
              <a:tblGrid>
                <a:gridCol w="2345137"/>
                <a:gridCol w="1081094"/>
                <a:gridCol w="1431552"/>
              </a:tblGrid>
              <a:tr h="769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000000"/>
                          </a:solidFill>
                          <a:latin typeface="Times New Roman"/>
                          <a:ea typeface="Courier New"/>
                          <a:cs typeface="Times New Roman"/>
                        </a:rPr>
                        <a:t>землекопы</a:t>
                      </a:r>
                      <a:endParaRPr lang="ru-RU" sz="3200" b="1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000000"/>
                          </a:solidFill>
                          <a:latin typeface="Times New Roman"/>
                          <a:ea typeface="Courier New"/>
                          <a:cs typeface="Times New Roman"/>
                        </a:rPr>
                        <a:t>дни</a:t>
                      </a:r>
                      <a:endParaRPr lang="ru-RU" sz="3200" b="1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000000"/>
                          </a:solidFill>
                          <a:latin typeface="Times New Roman"/>
                          <a:ea typeface="Courier New"/>
                          <a:cs typeface="Times New Roman"/>
                        </a:rPr>
                        <a:t>длина</a:t>
                      </a:r>
                      <a:endParaRPr lang="ru-RU" sz="3200" b="1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465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000000"/>
                          </a:solidFill>
                          <a:latin typeface="Times New Roman"/>
                          <a:ea typeface="Courier New"/>
                          <a:cs typeface="Times New Roman"/>
                        </a:rPr>
                        <a:t>3</a:t>
                      </a:r>
                      <a:endParaRPr lang="ru-RU" sz="3200" b="1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000000"/>
                          </a:solidFill>
                          <a:latin typeface="Times New Roman"/>
                          <a:ea typeface="Courier New"/>
                          <a:cs typeface="Times New Roman"/>
                        </a:rPr>
                        <a:t>2</a:t>
                      </a:r>
                      <a:endParaRPr lang="ru-RU" sz="3200" b="1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000000"/>
                          </a:solidFill>
                          <a:latin typeface="Times New Roman"/>
                          <a:ea typeface="Courier New"/>
                          <a:cs typeface="Times New Roman"/>
                        </a:rPr>
                        <a:t>36</a:t>
                      </a:r>
                      <a:endParaRPr lang="ru-RU" sz="3200" b="1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69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000000"/>
                          </a:solidFill>
                          <a:latin typeface="Times New Roman"/>
                          <a:ea typeface="Courier New"/>
                          <a:cs typeface="Times New Roman"/>
                        </a:rPr>
                        <a:t>?</a:t>
                      </a:r>
                      <a:endParaRPr lang="ru-RU" sz="3200" b="1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000000"/>
                          </a:solidFill>
                          <a:latin typeface="Times New Roman"/>
                          <a:ea typeface="Courier New"/>
                          <a:cs typeface="Times New Roman"/>
                        </a:rPr>
                        <a:t>3</a:t>
                      </a:r>
                      <a:endParaRPr lang="ru-RU" sz="3200" b="1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Times New Roman"/>
                          <a:ea typeface="Courier New"/>
                          <a:cs typeface="Times New Roman"/>
                        </a:rPr>
                        <a:t>36</a:t>
                      </a:r>
                      <a:endParaRPr lang="ru-RU" sz="3200" b="1" dirty="0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6972320" cy="4525963"/>
          </a:xfrm>
        </p:spPr>
        <p:txBody>
          <a:bodyPr>
            <a:normAutofit/>
          </a:bodyPr>
          <a:lstStyle/>
          <a:p>
            <a:r>
              <a:rPr lang="ru-RU" sz="7200" dirty="0" smtClean="0"/>
              <a:t>56:7=</a:t>
            </a:r>
          </a:p>
          <a:p>
            <a:r>
              <a:rPr lang="ru-RU" sz="7200" dirty="0" smtClean="0"/>
              <a:t>140:20= </a:t>
            </a:r>
          </a:p>
          <a:p>
            <a:r>
              <a:rPr lang="ru-RU" sz="7200" dirty="0" smtClean="0"/>
              <a:t>315:3=</a:t>
            </a:r>
          </a:p>
          <a:p>
            <a:endParaRPr lang="ru-RU" sz="7200" dirty="0"/>
          </a:p>
        </p:txBody>
      </p:sp>
      <p:sp>
        <p:nvSpPr>
          <p:cNvPr id="4" name="TextBox 3"/>
          <p:cNvSpPr txBox="1"/>
          <p:nvPr/>
        </p:nvSpPr>
        <p:spPr>
          <a:xfrm>
            <a:off x="3000364" y="1714488"/>
            <a:ext cx="5000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8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29058" y="3071810"/>
            <a:ext cx="11430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7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868" y="4500570"/>
            <a:ext cx="1571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105</a:t>
            </a:r>
            <a:endParaRPr lang="ru-RU" sz="4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Свойства деления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00174"/>
            <a:ext cx="204309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6000" dirty="0" smtClean="0"/>
              <a:t>а:1=</a:t>
            </a: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dirty="0" smtClean="0"/>
              <a:t>а:а=</a:t>
            </a: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dirty="0" smtClean="0"/>
              <a:t>0:а=</a:t>
            </a:r>
            <a:endParaRPr lang="ru-RU" sz="6000" dirty="0" smtClean="0"/>
          </a:p>
          <a:p>
            <a:pPr>
              <a:buNone/>
            </a:pPr>
            <a:r>
              <a:rPr lang="ru-RU" sz="6000" dirty="0" smtClean="0"/>
              <a:t>   а:0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143108" y="4500570"/>
            <a:ext cx="3143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</a:rPr>
              <a:t>нельзя</a:t>
            </a:r>
            <a:endParaRPr lang="ru-RU" sz="7200" b="1" dirty="0">
              <a:solidFill>
                <a:srgbClr val="C00000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000100" y="4643446"/>
            <a:ext cx="1071570" cy="928694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857224" y="4500570"/>
            <a:ext cx="1214446" cy="1143008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00232" y="1571612"/>
            <a:ext cx="6429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а</a:t>
            </a:r>
            <a:endParaRPr lang="uk-UA" sz="5400" dirty="0"/>
          </a:p>
        </p:txBody>
      </p:sp>
      <p:sp>
        <p:nvSpPr>
          <p:cNvPr id="10" name="TextBox 9"/>
          <p:cNvSpPr txBox="1"/>
          <p:nvPr/>
        </p:nvSpPr>
        <p:spPr>
          <a:xfrm>
            <a:off x="2357422" y="250030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5984" y="3500438"/>
            <a:ext cx="7143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0</a:t>
            </a:r>
            <a:endParaRPr lang="uk-UA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 какие числа делится нацело любое натуральное число?</a:t>
            </a:r>
          </a:p>
          <a:p>
            <a:r>
              <a:rPr lang="ru-RU" dirty="0" smtClean="0"/>
              <a:t>Что получается при делении нуля на любое натуральное число?</a:t>
            </a:r>
          </a:p>
          <a:p>
            <a:r>
              <a:rPr lang="ru-RU" dirty="0" smtClean="0"/>
              <a:t>Можно ли делить на нуль?</a:t>
            </a:r>
          </a:p>
          <a:p>
            <a:r>
              <a:rPr lang="ru-RU" dirty="0" smtClean="0"/>
              <a:t>Какое число называют частным чисел 8 и 2; 20 и 4?</a:t>
            </a:r>
          </a:p>
          <a:p>
            <a:r>
              <a:rPr lang="ru-RU" dirty="0" smtClean="0"/>
              <a:t>Докажите, что 18:2 = 9; 12:4 = 3; 0:5 = 0.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 № 91.Вставьте пропущенные числа так, чтобы равенства стали верными:</a:t>
            </a:r>
          </a:p>
          <a:p>
            <a:r>
              <a:rPr lang="ru-RU" dirty="0" smtClean="0"/>
              <a:t>а)	54 : 9 =</a:t>
            </a:r>
            <a:r>
              <a:rPr lang="ru-RU" b="1" dirty="0" smtClean="0">
                <a:solidFill>
                  <a:srgbClr val="C00000"/>
                </a:solidFill>
              </a:rPr>
              <a:t>6</a:t>
            </a:r>
            <a:r>
              <a:rPr lang="ru-RU" dirty="0" smtClean="0"/>
              <a:t>, так как </a:t>
            </a:r>
            <a:r>
              <a:rPr lang="ru-RU" b="1" dirty="0" smtClean="0">
                <a:solidFill>
                  <a:srgbClr val="C00000"/>
                </a:solidFill>
              </a:rPr>
              <a:t>6</a:t>
            </a:r>
            <a:r>
              <a:rPr lang="ru-RU" dirty="0" smtClean="0"/>
              <a:t>• 9 = 54;</a:t>
            </a:r>
          </a:p>
          <a:p>
            <a:r>
              <a:rPr lang="ru-RU" dirty="0" smtClean="0"/>
              <a:t>б)	220 : 11 =</a:t>
            </a:r>
            <a:r>
              <a:rPr lang="ru-RU" b="1" dirty="0" smtClean="0">
                <a:solidFill>
                  <a:srgbClr val="C00000"/>
                </a:solidFill>
              </a:rPr>
              <a:t>20</a:t>
            </a:r>
            <a:r>
              <a:rPr lang="ru-RU" dirty="0" smtClean="0"/>
              <a:t> ,так как   </a:t>
            </a:r>
            <a:r>
              <a:rPr lang="ru-RU" b="1" dirty="0" smtClean="0">
                <a:solidFill>
                  <a:srgbClr val="C00000"/>
                </a:solidFill>
              </a:rPr>
              <a:t>20</a:t>
            </a:r>
            <a:r>
              <a:rPr lang="ru-RU" dirty="0" smtClean="0"/>
              <a:t>*11 =220;</a:t>
            </a:r>
          </a:p>
          <a:p>
            <a:r>
              <a:rPr lang="ru-RU" dirty="0" smtClean="0"/>
              <a:t>в)	72 : 8 = </a:t>
            </a:r>
            <a:r>
              <a:rPr lang="ru-RU" b="1" dirty="0" smtClean="0">
                <a:solidFill>
                  <a:srgbClr val="C00000"/>
                </a:solidFill>
              </a:rPr>
              <a:t>9</a:t>
            </a:r>
            <a:r>
              <a:rPr lang="ru-RU" dirty="0" smtClean="0"/>
              <a:t>, так как </a:t>
            </a:r>
            <a:r>
              <a:rPr lang="ru-RU" b="1" dirty="0" smtClean="0">
                <a:solidFill>
                  <a:srgbClr val="C00000"/>
                </a:solidFill>
              </a:rPr>
              <a:t>9</a:t>
            </a:r>
            <a:r>
              <a:rPr lang="ru-RU" dirty="0" smtClean="0"/>
              <a:t> •8=72;</a:t>
            </a:r>
          </a:p>
          <a:p>
            <a:r>
              <a:rPr lang="ru-RU" dirty="0" smtClean="0"/>
              <a:t>г)	51 :</a:t>
            </a:r>
            <a:r>
              <a:rPr lang="ru-RU" b="1" dirty="0" smtClean="0">
                <a:solidFill>
                  <a:srgbClr val="C00000"/>
                </a:solidFill>
              </a:rPr>
              <a:t>3</a:t>
            </a:r>
            <a:r>
              <a:rPr lang="ru-RU" dirty="0" smtClean="0"/>
              <a:t> = 17, так как 17* </a:t>
            </a:r>
            <a:r>
              <a:rPr lang="ru-RU" b="1" dirty="0" smtClean="0">
                <a:solidFill>
                  <a:srgbClr val="C00000"/>
                </a:solidFill>
              </a:rPr>
              <a:t>3</a:t>
            </a:r>
            <a:r>
              <a:rPr lang="ru-RU" dirty="0" smtClean="0"/>
              <a:t>  = 51.</a:t>
            </a:r>
          </a:p>
          <a:p>
            <a:r>
              <a:rPr lang="ru-RU" dirty="0" smtClean="0"/>
              <a:t>№ 92.Выполните деление с проверкой:</a:t>
            </a:r>
          </a:p>
          <a:p>
            <a:r>
              <a:rPr lang="ru-RU" dirty="0" smtClean="0"/>
              <a:t>а)	66 : 3 =</a:t>
            </a:r>
            <a:r>
              <a:rPr lang="ru-RU" b="1" dirty="0" smtClean="0">
                <a:solidFill>
                  <a:srgbClr val="C00000"/>
                </a:solidFill>
              </a:rPr>
              <a:t>22</a:t>
            </a:r>
            <a:r>
              <a:rPr lang="ru-RU" dirty="0" smtClean="0"/>
              <a:t>	,так как </a:t>
            </a:r>
            <a:r>
              <a:rPr lang="ru-RU" b="1" dirty="0" smtClean="0">
                <a:solidFill>
                  <a:srgbClr val="C00000"/>
                </a:solidFill>
              </a:rPr>
              <a:t>22*3=66</a:t>
            </a:r>
          </a:p>
          <a:p>
            <a:r>
              <a:rPr lang="ru-RU" dirty="0" smtClean="0"/>
              <a:t>б)	840:2=</a:t>
            </a:r>
            <a:r>
              <a:rPr lang="ru-RU" b="1" dirty="0" smtClean="0">
                <a:solidFill>
                  <a:srgbClr val="C00000"/>
                </a:solidFill>
              </a:rPr>
              <a:t>420</a:t>
            </a:r>
            <a:r>
              <a:rPr lang="ru-RU" dirty="0" smtClean="0"/>
              <a:t>    , так как </a:t>
            </a:r>
            <a:r>
              <a:rPr lang="ru-RU" b="1" dirty="0" smtClean="0">
                <a:solidFill>
                  <a:srgbClr val="C00000"/>
                </a:solidFill>
              </a:rPr>
              <a:t>420*2=840</a:t>
            </a:r>
          </a:p>
          <a:p>
            <a:r>
              <a:rPr lang="ru-RU" dirty="0" smtClean="0"/>
              <a:t>в)	250:10=</a:t>
            </a:r>
            <a:r>
              <a:rPr lang="ru-RU" b="1" dirty="0" smtClean="0">
                <a:solidFill>
                  <a:srgbClr val="C00000"/>
                </a:solidFill>
              </a:rPr>
              <a:t>25</a:t>
            </a:r>
            <a:r>
              <a:rPr lang="ru-RU" dirty="0" smtClean="0"/>
              <a:t>	,так как </a:t>
            </a:r>
            <a:r>
              <a:rPr lang="ru-RU" b="1" dirty="0" smtClean="0">
                <a:solidFill>
                  <a:srgbClr val="C00000"/>
                </a:solidFill>
              </a:rPr>
              <a:t>25*10=250</a:t>
            </a:r>
          </a:p>
          <a:p>
            <a:r>
              <a:rPr lang="ru-RU" dirty="0" smtClean="0"/>
              <a:t>г)	640 : 80=</a:t>
            </a:r>
            <a:r>
              <a:rPr lang="ru-RU" b="1" dirty="0" smtClean="0">
                <a:solidFill>
                  <a:srgbClr val="C00000"/>
                </a:solidFill>
              </a:rPr>
              <a:t>8</a:t>
            </a:r>
            <a:r>
              <a:rPr lang="ru-RU" dirty="0" smtClean="0"/>
              <a:t>	 ,так как </a:t>
            </a:r>
            <a:r>
              <a:rPr lang="ru-RU" b="1" dirty="0" smtClean="0">
                <a:solidFill>
                  <a:srgbClr val="C00000"/>
                </a:solidFill>
              </a:rPr>
              <a:t>8*80=640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714488"/>
            <a:ext cx="6400800" cy="392431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САМОПРОВЕРКА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"5"-8,7 зданий.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"4"- 6 заданий.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"3"- 5,4 задания.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ar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43050"/>
            <a:ext cx="161925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car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3163" y="2276475"/>
            <a:ext cx="1620837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Line 6"/>
          <p:cNvSpPr>
            <a:spLocks noChangeShapeType="1"/>
          </p:cNvSpPr>
          <p:nvPr/>
        </p:nvSpPr>
        <p:spPr bwMode="auto">
          <a:xfrm>
            <a:off x="827088" y="4221163"/>
            <a:ext cx="7632700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0" y="3933825"/>
            <a:ext cx="5508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 b="1">
                <a:latin typeface="Times New Roman" pitchFamily="18" charset="0"/>
              </a:rPr>
              <a:t>A</a:t>
            </a:r>
            <a:endParaRPr lang="ru-RU" sz="4000" b="1">
              <a:latin typeface="Times New Roman" pitchFamily="18" charset="0"/>
            </a:endParaRPr>
          </a:p>
        </p:txBody>
      </p:sp>
      <p:sp>
        <p:nvSpPr>
          <p:cNvPr id="2054" name="Text Box 8"/>
          <p:cNvSpPr txBox="1">
            <a:spLocks noChangeArrowheads="1"/>
          </p:cNvSpPr>
          <p:nvPr/>
        </p:nvSpPr>
        <p:spPr bwMode="auto">
          <a:xfrm>
            <a:off x="8621713" y="3933825"/>
            <a:ext cx="5222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 b="1">
                <a:latin typeface="Times New Roman" pitchFamily="18" charset="0"/>
              </a:rPr>
              <a:t>B</a:t>
            </a:r>
            <a:endParaRPr lang="ru-RU" sz="4000" b="1">
              <a:latin typeface="Times New Roman" pitchFamily="18" charset="0"/>
            </a:endParaRPr>
          </a:p>
        </p:txBody>
      </p:sp>
      <p:sp>
        <p:nvSpPr>
          <p:cNvPr id="2058" name="AutoShape 10"/>
          <p:cNvSpPr>
            <a:spLocks/>
          </p:cNvSpPr>
          <p:nvPr/>
        </p:nvSpPr>
        <p:spPr bwMode="auto">
          <a:xfrm rot="-5400000">
            <a:off x="4175919" y="1232694"/>
            <a:ext cx="935038" cy="7632700"/>
          </a:xfrm>
          <a:prstGeom prst="leftBrace">
            <a:avLst>
              <a:gd name="adj1" fmla="val 6802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1000125" y="4221163"/>
            <a:ext cx="7172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Хватит ли им 3 часа, чтобы встретиться?</a:t>
            </a:r>
            <a:endParaRPr lang="ru-RU" sz="2800" b="1">
              <a:latin typeface="Times New Roman" pitchFamily="18" charset="0"/>
            </a:endParaRP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0" y="1071546"/>
            <a:ext cx="1476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800" b="1" dirty="0">
                <a:latin typeface="Times New Roman" pitchFamily="18" charset="0"/>
              </a:rPr>
              <a:t>70 км/ч.</a:t>
            </a:r>
            <a:endParaRPr lang="ru-RU" sz="2800" b="1" dirty="0">
              <a:latin typeface="Times New Roman" pitchFamily="18" charset="0"/>
            </a:endParaRP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7361238" y="3357563"/>
            <a:ext cx="1476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</a:rPr>
              <a:t>80 </a:t>
            </a:r>
            <a:r>
              <a:rPr lang="uk-UA" sz="2800" b="1" dirty="0">
                <a:latin typeface="Times New Roman" pitchFamily="18" charset="0"/>
              </a:rPr>
              <a:t>км/ч.</a:t>
            </a:r>
            <a:endParaRPr lang="ru-RU" sz="2800" b="1" dirty="0">
              <a:latin typeface="Times New Roman" pitchFamily="18" charset="0"/>
            </a:endParaRP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4067175" y="5589588"/>
            <a:ext cx="16779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 b="1">
                <a:solidFill>
                  <a:srgbClr val="CC6600"/>
                </a:solidFill>
                <a:latin typeface="Times New Roman" pitchFamily="18" charset="0"/>
              </a:rPr>
              <a:t>300</a:t>
            </a:r>
            <a:r>
              <a:rPr lang="uk-UA" sz="40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uk-UA" sz="4000" b="1" i="1">
                <a:solidFill>
                  <a:srgbClr val="CC6600"/>
                </a:solidFill>
                <a:latin typeface="Times New Roman" pitchFamily="18" charset="0"/>
              </a:rPr>
              <a:t>км</a:t>
            </a:r>
            <a:endParaRPr lang="ru-RU" sz="4000" b="1" i="1">
              <a:solidFill>
                <a:srgbClr val="CC66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9 0.12584 L 0.37413 0.12491 " pathEditMode="relative" rAng="0" ptsTypes="AA">
                                      <p:cBhvr>
                                        <p:cTn id="6" dur="8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54985E-6 L 0.36319 -1.54985E-6 " pathEditMode="relative" rAng="0" ptsTypes="AA">
                                      <p:cBhvr>
                                        <p:cTn id="8" dur="8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92228E-6 L -0.27743 -0.0007 " pathEditMode="relative" rAng="0" ptsTypes="AA">
                                      <p:cBhvr>
                                        <p:cTn id="10" dur="8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12191E-6 L -0.26858 1.12191E-6 " pathEditMode="relative" rAng="0" ptsTypes="AA">
                                      <p:cBhvr>
                                        <p:cTn id="12" dur="8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" grpId="0" animBg="1"/>
      <p:bldP spid="2059" grpId="0"/>
      <p:bldP spid="2060" grpId="0"/>
      <p:bldP spid="2061" grpId="0"/>
      <p:bldP spid="20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Решите примеры в столбик.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1308:12= </a:t>
            </a:r>
          </a:p>
          <a:p>
            <a:pPr>
              <a:buNone/>
            </a:pPr>
            <a:r>
              <a:rPr lang="ru-RU" dirty="0" smtClean="0"/>
              <a:t>   11040:23=</a:t>
            </a:r>
            <a:br>
              <a:rPr lang="ru-RU" dirty="0" smtClean="0"/>
            </a:br>
            <a:r>
              <a:rPr lang="ru-RU" dirty="0" smtClean="0"/>
              <a:t>11803:29=</a:t>
            </a:r>
            <a:br>
              <a:rPr lang="ru-RU" dirty="0" smtClean="0"/>
            </a:br>
            <a:r>
              <a:rPr lang="ru-RU" dirty="0" smtClean="0"/>
              <a:t>8235 :27=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571736" y="2357430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109</a:t>
            </a:r>
            <a:endParaRPr lang="uk-UA" sz="32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14612" y="2786058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480</a:t>
            </a:r>
            <a:endParaRPr lang="uk-UA" sz="36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6050" y="3357562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407</a:t>
            </a:r>
            <a:endParaRPr lang="uk-UA" sz="32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86050" y="3929066"/>
            <a:ext cx="1214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305</a:t>
            </a:r>
            <a:endParaRPr lang="uk-UA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Домашнее задание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285992"/>
            <a:ext cx="8229600" cy="1000132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п.1.12 правило №187.199,200(а)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сегодня я повторил...</a:t>
            </a:r>
            <a:br>
              <a:rPr lang="ru-RU" dirty="0" smtClean="0"/>
            </a:br>
            <a:r>
              <a:rPr lang="ru-RU" dirty="0" smtClean="0"/>
              <a:t>было интересно...</a:t>
            </a:r>
            <a:br>
              <a:rPr lang="ru-RU" dirty="0" smtClean="0"/>
            </a:br>
            <a:r>
              <a:rPr lang="ru-RU" dirty="0" smtClean="0"/>
              <a:t>было трудно...</a:t>
            </a:r>
          </a:p>
          <a:p>
            <a:pPr>
              <a:buNone/>
            </a:pPr>
            <a:r>
              <a:rPr lang="ru-RU" dirty="0" smtClean="0"/>
              <a:t>     я понял, что...</a:t>
            </a:r>
            <a:br>
              <a:rPr lang="ru-RU" dirty="0" smtClean="0"/>
            </a:br>
            <a:r>
              <a:rPr lang="ru-RU" dirty="0" smtClean="0"/>
              <a:t>теперь я могу...</a:t>
            </a:r>
            <a:br>
              <a:rPr lang="ru-RU" dirty="0" smtClean="0"/>
            </a:br>
            <a:r>
              <a:rPr lang="ru-RU" dirty="0" smtClean="0"/>
              <a:t>я забыл за лето...</a:t>
            </a:r>
            <a:br>
              <a:rPr lang="ru-RU" dirty="0" smtClean="0"/>
            </a:br>
            <a:r>
              <a:rPr lang="ru-RU" dirty="0" smtClean="0"/>
              <a:t>у меня получилось....</a:t>
            </a:r>
            <a:br>
              <a:rPr lang="ru-RU" dirty="0" smtClean="0"/>
            </a:br>
            <a:r>
              <a:rPr lang="ru-RU" dirty="0" smtClean="0"/>
              <a:t>я смог...</a:t>
            </a:r>
            <a:br>
              <a:rPr lang="ru-RU" dirty="0" smtClean="0"/>
            </a:br>
            <a:r>
              <a:rPr lang="ru-RU" dirty="0" smtClean="0"/>
              <a:t>меня удивило...</a:t>
            </a:r>
            <a:br>
              <a:rPr lang="ru-RU" dirty="0" smtClean="0"/>
            </a:br>
            <a:r>
              <a:rPr lang="ru-RU" dirty="0" smtClean="0"/>
              <a:t>урок дал мне для жизни...</a:t>
            </a:r>
            <a:br>
              <a:rPr lang="ru-RU" dirty="0" smtClean="0"/>
            </a:br>
            <a:r>
              <a:rPr lang="ru-RU" dirty="0" smtClean="0"/>
              <a:t>мне захотелось...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8819646\Desktop\ГОРОДСКОЙ СЕМИНАР\открытый урок черновик\с.jpg"/>
          <p:cNvPicPr/>
          <p:nvPr/>
        </p:nvPicPr>
        <p:blipFill>
          <a:blip r:embed="rId2"/>
          <a:srcRect t="3650" r="2368"/>
          <a:stretch>
            <a:fillRect/>
          </a:stretch>
        </p:blipFill>
        <p:spPr bwMode="auto">
          <a:xfrm>
            <a:off x="428596" y="3071810"/>
            <a:ext cx="129539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8819646\Desktop\ГОРОДСКОЙ СЕМИНАР\открытый урок черновик\с - копия.jpg"/>
          <p:cNvPicPr/>
          <p:nvPr/>
        </p:nvPicPr>
        <p:blipFill>
          <a:blip r:embed="rId3"/>
          <a:srcRect l="34634" t="2724" r="49813" b="81891"/>
          <a:stretch>
            <a:fillRect/>
          </a:stretch>
        </p:blipFill>
        <p:spPr bwMode="auto">
          <a:xfrm>
            <a:off x="357158" y="4643447"/>
            <a:ext cx="121444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8819646\Desktop\ГОРОДСКОЙ СЕМИНАР\открытый урок черновик\с - копия (2)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1643050"/>
            <a:ext cx="107157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785918" y="1857364"/>
            <a:ext cx="6000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 не чего не понят, материал был трудный для понимания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57356" y="3286124"/>
            <a:ext cx="62865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мне было все понятно, но не которые задания вызвали у меня затруднения</a:t>
            </a:r>
            <a:endParaRPr lang="ru-RU" sz="28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57356" y="4857760"/>
            <a:ext cx="671517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мне было все понятно, задания я выполнял с удовольствием.</a:t>
            </a:r>
            <a:r>
              <a:rPr lang="ru-RU" b="1" dirty="0" smtClean="0">
                <a:solidFill>
                  <a:srgbClr val="00B050"/>
                </a:solidFill>
              </a:rPr>
              <a:t/>
            </a:r>
            <a:br>
              <a:rPr lang="ru-RU" b="1" dirty="0" smtClean="0">
                <a:solidFill>
                  <a:srgbClr val="00B050"/>
                </a:solidFill>
              </a:rPr>
            </a:br>
            <a:endParaRPr lang="ru-RU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89</TotalTime>
  <Words>257</Words>
  <PresentationFormat>Екран (4:3)</PresentationFormat>
  <Paragraphs>72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6" baseType="lpstr">
      <vt:lpstr>Тема1</vt:lpstr>
      <vt:lpstr>1.Математические цепочки. </vt:lpstr>
      <vt:lpstr>Решите задачу: </vt:lpstr>
      <vt:lpstr>Решите задачу: </vt:lpstr>
      <vt:lpstr>Слайд 4</vt:lpstr>
      <vt:lpstr>"За 2 дня 3 землекопа вырыли 36 погонных метров траншеи. Сколько нужно землекопов, чтобы вырыть такую же траншею за 3 дня" </vt:lpstr>
      <vt:lpstr>Слайд 6</vt:lpstr>
      <vt:lpstr>Свойства деления</vt:lpstr>
      <vt:lpstr>Слайд 8</vt:lpstr>
      <vt:lpstr>Слайд 9</vt:lpstr>
      <vt:lpstr>Слайд 10</vt:lpstr>
      <vt:lpstr>Слайд 11</vt:lpstr>
      <vt:lpstr>Слайд 12</vt:lpstr>
      <vt:lpstr>Домашнее задание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8819646</dc:creator>
  <cp:lastModifiedBy>Учень</cp:lastModifiedBy>
  <cp:revision>21</cp:revision>
  <dcterms:created xsi:type="dcterms:W3CDTF">2015-10-15T19:54:07Z</dcterms:created>
  <dcterms:modified xsi:type="dcterms:W3CDTF">2015-10-16T08:51:51Z</dcterms:modified>
</cp:coreProperties>
</file>