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8" r:id="rId4"/>
    <p:sldId id="259" r:id="rId5"/>
    <p:sldId id="278" r:id="rId6"/>
    <p:sldId id="279" r:id="rId7"/>
    <p:sldId id="283" r:id="rId8"/>
    <p:sldId id="284" r:id="rId9"/>
    <p:sldId id="285" r:id="rId10"/>
    <p:sldId id="260" r:id="rId11"/>
    <p:sldId id="262" r:id="rId12"/>
    <p:sldId id="264" r:id="rId13"/>
    <p:sldId id="265" r:id="rId14"/>
    <p:sldId id="266" r:id="rId15"/>
    <p:sldId id="267" r:id="rId16"/>
    <p:sldId id="271" r:id="rId17"/>
    <p:sldId id="269" r:id="rId18"/>
    <p:sldId id="272" r:id="rId19"/>
    <p:sldId id="270" r:id="rId20"/>
  </p:sldIdLst>
  <p:sldSz cx="9144000" cy="6858000" type="screen4x3"/>
  <p:notesSz cx="6761163" cy="9942513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86" d="100"/>
          <a:sy n="86" d="100"/>
        </p:scale>
        <p:origin x="9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t="-5000" r="-3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1F48-C0FB-4875-B494-2402E2D70D1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2AA53-A636-4EC2-8575-C118A80602C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t="-4000" r="-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772400" cy="2232248"/>
          </a:xfrm>
        </p:spPr>
        <p:txBody>
          <a:bodyPr>
            <a:norm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/>
              <a:t>Организационный момент: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79848"/>
            <a:ext cx="8496944" cy="5177737"/>
          </a:xfrm>
        </p:spPr>
        <p:txBody>
          <a:bodyPr>
            <a:normAutofit/>
          </a:bodyPr>
          <a:lstStyle/>
          <a:p>
            <a:pPr marL="514350" indent="-514350" fontAlgn="base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 Психологический настрой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на урок</a:t>
            </a:r>
            <a:endParaRPr lang="kk-KZ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 fontAlgn="base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2.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</a:rPr>
              <a:t>Деление на группы ( на 2 группы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 descr="H:\Documents and Settings\Aida\Рабочий стол\ТЕКСТУРЫ и фоны, клипарты\2 ЧАСТЬ !!!\Scool_objekts\scool (4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3984" y="555552"/>
            <a:ext cx="1138496" cy="1124296"/>
          </a:xfrm>
          <a:prstGeom prst="rect">
            <a:avLst/>
          </a:prstGeom>
          <a:noFill/>
        </p:spPr>
      </p:pic>
      <p:pic>
        <p:nvPicPr>
          <p:cNvPr id="5" name="Picture 7" descr="http://coablog.ashevillenc.gov/wp-content/uploads/2015/07/Committe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37" y="3617192"/>
            <a:ext cx="3168650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http://coablog.ashevillenc.gov/wp-content/uploads/2015/07/Committe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340" y="3617191"/>
            <a:ext cx="3168650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t="-4000" r="-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772400" cy="2232248"/>
          </a:xfrm>
        </p:spPr>
        <p:txBody>
          <a:bodyPr>
            <a:norm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en-US" sz="2800" b="1" dirty="0">
                <a:latin typeface="Century Schoolbook" panose="02040604050505020304" pitchFamily="18" charset="0"/>
                <a:ea typeface="+mn-ea"/>
                <a:cs typeface="+mn-cs"/>
              </a:rPr>
              <a:t>Для того, чтобы узнать тему нашего урока</a:t>
            </a:r>
            <a:r>
              <a:rPr lang="ru-RU" altLang="en-US" sz="2800" b="1" dirty="0" smtClean="0">
                <a:latin typeface="Century Schoolbook" panose="02040604050505020304" pitchFamily="18" charset="0"/>
                <a:ea typeface="+mn-ea"/>
                <a:cs typeface="+mn-cs"/>
              </a:rPr>
              <a:t>, найдите значения корней ,</a:t>
            </a:r>
            <a:r>
              <a:rPr lang="en-US" altLang="en-US" sz="2800" b="1" dirty="0" smtClean="0">
                <a:latin typeface="Century Schoolbook" panose="02040604050505020304" pitchFamily="18" charset="0"/>
                <a:ea typeface="+mn-ea"/>
                <a:cs typeface="+mn-cs"/>
              </a:rPr>
              <a:t> </a:t>
            </a:r>
            <a:r>
              <a:rPr lang="ru-RU" altLang="en-US" sz="2800" b="1" dirty="0">
                <a:latin typeface="Century Schoolbook" panose="02040604050505020304" pitchFamily="18" charset="0"/>
                <a:ea typeface="+mn-ea"/>
                <a:cs typeface="+mn-cs"/>
              </a:rPr>
              <a:t>а </a:t>
            </a:r>
            <a:r>
              <a:rPr lang="en-US" altLang="en-US" sz="2800" b="1" dirty="0">
                <a:latin typeface="Century Schoolbook" panose="02040604050505020304" pitchFamily="18" charset="0"/>
                <a:ea typeface="+mn-ea"/>
                <a:cs typeface="+mn-cs"/>
              </a:rPr>
              <a:t> </a:t>
            </a:r>
            <a:r>
              <a:rPr lang="ru-RU" altLang="en-US" sz="2800" b="1" dirty="0">
                <a:latin typeface="Century Schoolbook" panose="02040604050505020304" pitchFamily="18" charset="0"/>
                <a:ea typeface="+mn-ea"/>
                <a:cs typeface="+mn-cs"/>
              </a:rPr>
              <a:t>во второй таблице найдите букву, соответствующую этому числу.</a:t>
            </a:r>
            <a:br>
              <a:rPr lang="ru-RU" altLang="en-US" sz="2800" b="1" dirty="0">
                <a:latin typeface="Century Schoolbook" panose="02040604050505020304" pitchFamily="18" charset="0"/>
                <a:ea typeface="+mn-ea"/>
                <a:cs typeface="+mn-cs"/>
              </a:rPr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21" y="1679848"/>
            <a:ext cx="8496944" cy="5177737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  <a:spcBef>
                <a:spcPts val="0"/>
              </a:spcBef>
            </a:pPr>
            <a:endParaRPr lang="kk-KZ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 descr="H:\Documents and Settings\Aida\Рабочий стол\ТЕКСТУРЫ и фоны, клипарты\2 ЧАСТЬ !!!\Scool_objekts\scool (4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594" y="2285992"/>
            <a:ext cx="1138496" cy="1124296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696023"/>
                  </p:ext>
                </p:extLst>
              </p:nvPr>
            </p:nvGraphicFramePr>
            <p:xfrm>
              <a:off x="21625" y="2171891"/>
              <a:ext cx="9122374" cy="1872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3597"/>
                    <a:gridCol w="1013597"/>
                    <a:gridCol w="1013597"/>
                    <a:gridCol w="1041105"/>
                    <a:gridCol w="986090"/>
                    <a:gridCol w="1013597"/>
                    <a:gridCol w="1013597"/>
                    <a:gridCol w="1013597"/>
                    <a:gridCol w="1013597"/>
                  </a:tblGrid>
                  <a:tr h="962984">
                    <a:tc>
                      <a:txBody>
                        <a:bodyPr/>
                        <a:lstStyle/>
                        <a:p>
                          <a:endParaRPr lang="ru-RU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𝟑𝟔𝟎𝟎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𝟏𝟎𝟎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𝟏𝟒𝟒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𝟔𝟗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</a:tr>
                  <a:tr h="909224">
                    <a:tc>
                      <a:txBody>
                        <a:bodyPr/>
                        <a:lstStyle/>
                        <a:p>
                          <a:endParaRPr lang="ru-RU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2961756"/>
                  </p:ext>
                </p:extLst>
              </p:nvPr>
            </p:nvGraphicFramePr>
            <p:xfrm>
              <a:off x="21625" y="2171891"/>
              <a:ext cx="9122374" cy="1872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3597"/>
                    <a:gridCol w="1013597"/>
                    <a:gridCol w="1013597"/>
                    <a:gridCol w="1041105"/>
                    <a:gridCol w="986090"/>
                    <a:gridCol w="1013597"/>
                    <a:gridCol w="1013597"/>
                    <a:gridCol w="1013597"/>
                    <a:gridCol w="1013597"/>
                  </a:tblGrid>
                  <a:tr h="962984"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02" t="-633" r="-804819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00000" t="-633" r="-700000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1205" t="-633" r="-604217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92398" t="-633" r="-486550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14198" t="-633" r="-413580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1807" t="-633" r="-303614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01807" t="-633" r="-203614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97605" t="-633" r="-102395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802410" t="-633" r="-3012" b="-96203"/>
                          </a:stretch>
                        </a:blipFill>
                      </a:tcPr>
                    </a:tc>
                  </a:tr>
                  <a:tr h="909224">
                    <a:tc>
                      <a:txBody>
                        <a:bodyPr/>
                        <a:lstStyle/>
                        <a:p>
                          <a:endParaRPr lang="ru-RU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170417"/>
              </p:ext>
            </p:extLst>
          </p:nvPr>
        </p:nvGraphicFramePr>
        <p:xfrm>
          <a:off x="76150" y="4581128"/>
          <a:ext cx="9067850" cy="2276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785"/>
                <a:gridCol w="906785"/>
                <a:gridCol w="906785"/>
                <a:gridCol w="906785"/>
                <a:gridCol w="906785"/>
                <a:gridCol w="906785"/>
                <a:gridCol w="906785"/>
                <a:gridCol w="906785"/>
                <a:gridCol w="906785"/>
                <a:gridCol w="906785"/>
              </a:tblGrid>
              <a:tr h="101873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   0,8</a:t>
                      </a:r>
                      <a:endParaRPr lang="kk-KZ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   10</a:t>
                      </a:r>
                      <a:endParaRPr lang="kk-KZ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k-KZ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baseline="0" dirty="0" smtClean="0"/>
                        <a:t>  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  0,5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 1,3</a:t>
                      </a:r>
                      <a:endParaRPr lang="kk-KZ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k-KZ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k-KZ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  0,2</a:t>
                      </a:r>
                      <a:endParaRPr lang="kk-KZ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kk-KZ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57718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sz="2800" b="1" dirty="0" smtClean="0"/>
                        <a:t>     я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sz="2800" b="1" dirty="0" smtClean="0"/>
                        <a:t>    е 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    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у </a:t>
                      </a:r>
                      <a:endParaRPr lang="kk-KZ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sz="2800" b="1" dirty="0" smtClean="0"/>
                        <a:t>    н</a:t>
                      </a:r>
                    </a:p>
                    <a:p>
                      <a:endParaRPr lang="kk-KZ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sz="2800" b="1" dirty="0" smtClean="0"/>
                        <a:t>    в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b="1" dirty="0" smtClean="0"/>
                        <a:t>    и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</a:t>
                      </a:r>
                      <a:r>
                        <a:rPr lang="ru-RU" sz="2800" b="1" dirty="0" smtClean="0"/>
                        <a:t>р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b="1" dirty="0" smtClean="0"/>
                        <a:t>  ю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b="1" dirty="0" smtClean="0"/>
                        <a:t>   н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2800" b="1" dirty="0" smtClean="0"/>
                        <a:t>   а</a:t>
                      </a:r>
                      <a:endParaRPr lang="kk-KZ" sz="28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Таблица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696023"/>
                  </p:ext>
                </p:extLst>
              </p:nvPr>
            </p:nvGraphicFramePr>
            <p:xfrm>
              <a:off x="21626" y="2204864"/>
              <a:ext cx="9122374" cy="1872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3597"/>
                    <a:gridCol w="1013597"/>
                    <a:gridCol w="1013597"/>
                    <a:gridCol w="1041105"/>
                    <a:gridCol w="986090"/>
                    <a:gridCol w="1013597"/>
                    <a:gridCol w="1013597"/>
                    <a:gridCol w="1013597"/>
                    <a:gridCol w="1013597"/>
                  </a:tblGrid>
                  <a:tr h="962984">
                    <a:tc>
                      <a:txBody>
                        <a:bodyPr/>
                        <a:lstStyle/>
                        <a:p>
                          <a:endParaRPr lang="ru-RU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𝟑𝟔𝟎𝟎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𝟏𝟎𝟎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𝟏𝟒𝟒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𝟔𝟗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kk-KZ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ru-RU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kk-KZ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</a:tr>
                  <a:tr h="909224">
                    <a:tc>
                      <a:txBody>
                        <a:bodyPr/>
                        <a:lstStyle/>
                        <a:p>
                          <a:endParaRPr lang="ru-RU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Таблица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696023"/>
                  </p:ext>
                </p:extLst>
              </p:nvPr>
            </p:nvGraphicFramePr>
            <p:xfrm>
              <a:off x="21626" y="2204864"/>
              <a:ext cx="9122374" cy="1872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3597"/>
                    <a:gridCol w="1013597"/>
                    <a:gridCol w="1013597"/>
                    <a:gridCol w="1041105"/>
                    <a:gridCol w="986090"/>
                    <a:gridCol w="1013597"/>
                    <a:gridCol w="1013597"/>
                    <a:gridCol w="1013597"/>
                    <a:gridCol w="1013597"/>
                  </a:tblGrid>
                  <a:tr h="962984"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602" t="-633" r="-804819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100000" t="-633" r="-700000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201205" t="-633" r="-604217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292398" t="-633" r="-486550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414198" t="-633" r="-413580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501807" t="-633" r="-303614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601807" t="-633" r="-203614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697605" t="-633" r="-102395" b="-96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802410" t="-633" r="-3012" b="-96203"/>
                          </a:stretch>
                        </a:blipFill>
                      </a:tcPr>
                    </a:tc>
                  </a:tr>
                  <a:tr h="909224">
                    <a:tc>
                      <a:txBody>
                        <a:bodyPr/>
                        <a:lstStyle/>
                        <a:p>
                          <a:endParaRPr lang="ru-RU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k-KZ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35044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t="-4000" r="-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286124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Квадратные уравнения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4857760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Ансарова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Г.И. учитель математики сш№28 село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Бесагаш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Талгарский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район 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 descr="H:\Documents and Settings\Aida\Рабочий стол\ТЕКСТУРЫ и фоны, клипарты\2 ЧАСТЬ !!!\Scool_objekts\scool (4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594" y="2285992"/>
            <a:ext cx="1138496" cy="112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180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5976664"/>
          </a:xfrm>
        </p:spPr>
        <p:txBody>
          <a:bodyPr>
            <a:normAutofit/>
          </a:bodyPr>
          <a:lstStyle/>
          <a:p>
            <a:pPr algn="ctr"/>
            <a:r>
              <a:rPr lang="kk-KZ" dirty="0"/>
              <a:t>. </a:t>
            </a:r>
            <a:r>
              <a:rPr lang="kk-KZ" sz="4400" dirty="0"/>
              <a:t>«</a:t>
            </a:r>
            <a:r>
              <a:rPr lang="kk-KZ" sz="4400" dirty="0">
                <a:solidFill>
                  <a:srgbClr val="FF0000"/>
                </a:solidFill>
              </a:rPr>
              <a:t>Квадратные уравнения </a:t>
            </a:r>
            <a:r>
              <a:rPr lang="kk-KZ" sz="4400" dirty="0"/>
              <a:t>- это фундамент, на котором покоится величественное здание алгебры», </a:t>
            </a:r>
            <a:endParaRPr lang="kk-KZ" sz="4400" dirty="0" smtClean="0"/>
          </a:p>
          <a:p>
            <a:pPr algn="ctr"/>
            <a:r>
              <a:rPr lang="kk-KZ" sz="4400" dirty="0" smtClean="0"/>
              <a:t>говорил </a:t>
            </a:r>
            <a:r>
              <a:rPr lang="kk-KZ" sz="4400" dirty="0"/>
              <a:t>известный математик средневековой Европы </a:t>
            </a:r>
            <a:endParaRPr lang="kk-KZ" sz="4400" dirty="0" smtClean="0"/>
          </a:p>
          <a:p>
            <a:pPr algn="ctr"/>
            <a:r>
              <a:rPr lang="kk-KZ" sz="4400" dirty="0" smtClean="0"/>
              <a:t>Л</a:t>
            </a:r>
            <a:r>
              <a:rPr lang="kk-KZ" sz="4400" dirty="0"/>
              <a:t>. Фибоначчи.</a:t>
            </a:r>
          </a:p>
        </p:txBody>
      </p:sp>
    </p:spTree>
    <p:extLst>
      <p:ext uri="{BB962C8B-B14F-4D97-AF65-F5344CB8AC3E}">
        <p14:creationId xmlns:p14="http://schemas.microsoft.com/office/powerpoint/2010/main" val="969025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600199"/>
            <a:ext cx="7020272" cy="5305567"/>
          </a:xfrm>
        </p:spPr>
        <p:txBody>
          <a:bodyPr/>
          <a:lstStyle/>
          <a:p>
            <a:r>
              <a:rPr lang="ru-RU" dirty="0"/>
              <a:t>Квадратные уравнения решали </a:t>
            </a:r>
            <a:r>
              <a:rPr lang="ru-RU" dirty="0" smtClean="0"/>
              <a:t>еще </a:t>
            </a:r>
            <a:r>
              <a:rPr lang="ru-RU" dirty="0"/>
              <a:t>в Индии. Древнеиндийский математик </a:t>
            </a:r>
            <a:r>
              <a:rPr lang="ru-RU" dirty="0" err="1"/>
              <a:t>Баудхаяма</a:t>
            </a:r>
            <a:r>
              <a:rPr lang="ru-RU" dirty="0"/>
              <a:t>. впервые использовал квадратные уравнения в форме </a:t>
            </a:r>
            <a:r>
              <a:rPr lang="ru-RU" i="1" dirty="0"/>
              <a:t>ax</a:t>
            </a:r>
            <a:r>
              <a:rPr lang="ru-RU" i="1" baseline="30000" dirty="0"/>
              <a:t>2</a:t>
            </a:r>
            <a:r>
              <a:rPr lang="ru-RU" i="1" dirty="0"/>
              <a:t> = c</a:t>
            </a:r>
            <a:r>
              <a:rPr lang="ru-RU" dirty="0"/>
              <a:t> и </a:t>
            </a:r>
            <a:r>
              <a:rPr lang="ru-RU" i="1" dirty="0"/>
              <a:t>ax</a:t>
            </a:r>
            <a:r>
              <a:rPr lang="ru-RU" i="1" baseline="30000" dirty="0"/>
              <a:t>2</a:t>
            </a:r>
            <a:r>
              <a:rPr lang="ru-RU" i="1" dirty="0"/>
              <a:t> + </a:t>
            </a:r>
            <a:r>
              <a:rPr lang="ru-RU" i="1" dirty="0" err="1"/>
              <a:t>bx</a:t>
            </a:r>
            <a:r>
              <a:rPr lang="ru-RU" i="1" dirty="0"/>
              <a:t> = </a:t>
            </a:r>
            <a:r>
              <a:rPr lang="ru-RU" i="1" dirty="0" smtClean="0"/>
              <a:t>c</a:t>
            </a:r>
          </a:p>
          <a:p>
            <a:pPr marL="0" indent="0">
              <a:buNone/>
            </a:pPr>
            <a:r>
              <a:rPr lang="ru-RU" dirty="0"/>
              <a:t> и привел методы их решения.</a:t>
            </a:r>
          </a:p>
          <a:p>
            <a:endParaRPr lang="ru-RU" dirty="0"/>
          </a:p>
        </p:txBody>
      </p:sp>
      <p:pic>
        <p:nvPicPr>
          <p:cNvPr id="3074" name="Picture 2" descr="http://images.myshared.ru/130462/slide_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9" b="11360"/>
          <a:stretch/>
        </p:blipFill>
        <p:spPr bwMode="auto">
          <a:xfrm>
            <a:off x="6660232" y="-45752"/>
            <a:ext cx="2482070" cy="6903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84953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53400" cy="990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5256584" cy="5717232"/>
          </a:xfrm>
        </p:spPr>
        <p:txBody>
          <a:bodyPr>
            <a:normAutofit/>
          </a:bodyPr>
          <a:lstStyle/>
          <a:p>
            <a:r>
              <a:rPr lang="ru-RU" dirty="0"/>
              <a:t>Формулы решения квадратных уравнений в Европе были впервые изложены в 1202 г. в «Книге абака» итальянским математиком Леонардом Фибоначчи.  </a:t>
            </a:r>
          </a:p>
        </p:txBody>
      </p:sp>
      <p:pic>
        <p:nvPicPr>
          <p:cNvPr id="4098" name="Picture 2" descr="http://upload.wikimedia.org/wikipedia/commons/thumb/3/35/Fibonacci2.jpg/250px-Fibonacci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74" y="1484784"/>
            <a:ext cx="3837026" cy="4389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26614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44007" y="1484784"/>
            <a:ext cx="4503119" cy="5373216"/>
          </a:xfrm>
        </p:spPr>
        <p:txBody>
          <a:bodyPr/>
          <a:lstStyle/>
          <a:p>
            <a:r>
              <a:rPr lang="ru-RU" dirty="0"/>
              <a:t>Сейчас ученые выяснили, что траекторию движения планет можно найти с помощью квадратного уравнения.</a:t>
            </a:r>
          </a:p>
        </p:txBody>
      </p:sp>
      <p:pic>
        <p:nvPicPr>
          <p:cNvPr id="5" name="Рисунок 4" descr="фотомонтаж планет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8" y="0"/>
            <a:ext cx="46515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Дуга 3"/>
          <p:cNvSpPr/>
          <p:nvPr/>
        </p:nvSpPr>
        <p:spPr>
          <a:xfrm rot="5400000">
            <a:off x="-1908720" y="836712"/>
            <a:ext cx="5544616" cy="4968552"/>
          </a:xfrm>
          <a:prstGeom prst="arc">
            <a:avLst>
              <a:gd name="adj1" fmla="val 10870797"/>
              <a:gd name="adj2" fmla="val 0"/>
            </a:avLst>
          </a:prstGeom>
          <a:ln w="76200"/>
          <a:effectLst>
            <a:glow rad="1397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57254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легкие самолеты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6355"/>
            <a:ext cx="9144000" cy="344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Дуга 1"/>
          <p:cNvSpPr/>
          <p:nvPr/>
        </p:nvSpPr>
        <p:spPr>
          <a:xfrm rot="10614094" flipH="1">
            <a:off x="1534479" y="3410793"/>
            <a:ext cx="7383835" cy="2376264"/>
          </a:xfrm>
          <a:prstGeom prst="arc">
            <a:avLst>
              <a:gd name="adj1" fmla="val 14271459"/>
              <a:gd name="adj2" fmla="val 0"/>
            </a:avLst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7504" y="177891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Взлет главная составляющая полета. Здесь берется расчет для маленького сопротивления и ускоренного взлета.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476672"/>
            <a:ext cx="3528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+mj-lt"/>
              </a:rPr>
              <a:t>Взлет самолета</a:t>
            </a:r>
            <a:endParaRPr lang="ru-RU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8848875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27981" y="3541292"/>
            <a:ext cx="3024335" cy="2990056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В данном виде спорта, крайне важны арифметические </a:t>
            </a:r>
            <a:r>
              <a:rPr lang="ru-RU" dirty="0" smtClean="0">
                <a:solidFill>
                  <a:schemeClr val="tx1"/>
                </a:solidFill>
              </a:rPr>
              <a:t>расчеты.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ри </a:t>
            </a:r>
            <a:r>
              <a:rPr lang="ru-RU" dirty="0">
                <a:solidFill>
                  <a:schemeClr val="tx1"/>
                </a:solidFill>
              </a:rPr>
              <a:t>разбеге прыгуна в </a:t>
            </a:r>
            <a:r>
              <a:rPr lang="ru-RU" dirty="0" smtClean="0">
                <a:solidFill>
                  <a:schemeClr val="tx1"/>
                </a:solidFill>
              </a:rPr>
              <a:t>высоту </a:t>
            </a:r>
            <a:r>
              <a:rPr lang="ru-RU" dirty="0">
                <a:solidFill>
                  <a:schemeClr val="tx1"/>
                </a:solidFill>
              </a:rPr>
              <a:t>для максимально четкого попадания </a:t>
            </a:r>
            <a:r>
              <a:rPr lang="ru-RU" dirty="0" smtClean="0">
                <a:solidFill>
                  <a:schemeClr val="tx1"/>
                </a:solidFill>
              </a:rPr>
              <a:t>на </a:t>
            </a:r>
            <a:r>
              <a:rPr lang="ru-RU" dirty="0">
                <a:solidFill>
                  <a:schemeClr val="tx1"/>
                </a:solidFill>
              </a:rPr>
              <a:t>планку </a:t>
            </a:r>
            <a:r>
              <a:rPr lang="ru-RU" dirty="0" smtClean="0">
                <a:solidFill>
                  <a:schemeClr val="tx1"/>
                </a:solidFill>
              </a:rPr>
              <a:t>отталкивания и высокого полета, используют расчеты связанные с </a:t>
            </a:r>
            <a:r>
              <a:rPr lang="ru-RU" dirty="0" err="1" smtClean="0">
                <a:solidFill>
                  <a:schemeClr val="tx1"/>
                </a:solidFill>
              </a:rPr>
              <a:t>парабалой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 descr="http://zaz.gendocs.ru/tw_files2/urls_28/1626/d-1625481/1625481_html_m5d8a43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9" b="43925"/>
          <a:stretch/>
        </p:blipFill>
        <p:spPr bwMode="auto">
          <a:xfrm>
            <a:off x="1" y="9915"/>
            <a:ext cx="3923928" cy="370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уга 3"/>
          <p:cNvSpPr/>
          <p:nvPr/>
        </p:nvSpPr>
        <p:spPr>
          <a:xfrm>
            <a:off x="1547664" y="980728"/>
            <a:ext cx="3096344" cy="3888432"/>
          </a:xfrm>
          <a:prstGeom prst="arc">
            <a:avLst>
              <a:gd name="adj1" fmla="val 10671686"/>
              <a:gd name="adj2" fmla="val 24503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72788" y="194819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Атлетика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2" descr="http://sport-men.ru/images/1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568" y="2125942"/>
            <a:ext cx="363589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76464" y="515719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Также подобные расчеты нужны в метании. Дальность полета объекта зависит от квадратного уравнения. </a:t>
            </a:r>
          </a:p>
        </p:txBody>
      </p:sp>
    </p:spTree>
    <p:extLst>
      <p:ext uri="{BB962C8B-B14F-4D97-AF65-F5344CB8AC3E}">
        <p14:creationId xmlns:p14="http://schemas.microsoft.com/office/powerpoint/2010/main" val="53016398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Стратегия </a:t>
            </a:r>
            <a:r>
              <a:rPr lang="ru-RU" sz="3200" dirty="0" smtClean="0">
                <a:solidFill>
                  <a:srgbClr val="FF0000"/>
                </a:solidFill>
              </a:rPr>
              <a:t>«Тонкие и толстые вопросы»</a:t>
            </a:r>
            <a:r>
              <a:rPr lang="kk-KZ" sz="5400" dirty="0">
                <a:solidFill>
                  <a:srgbClr val="FF0000"/>
                </a:solidFill>
              </a:rPr>
              <a:t/>
            </a:r>
            <a:br>
              <a:rPr lang="kk-KZ" sz="5400" dirty="0">
                <a:solidFill>
                  <a:srgbClr val="FF0000"/>
                </a:solidFill>
              </a:rPr>
            </a:br>
            <a:endParaRPr lang="kk-KZ" sz="5400" dirty="0">
              <a:solidFill>
                <a:srgbClr val="FF0000"/>
              </a:solidFill>
            </a:endParaRPr>
          </a:p>
        </p:txBody>
      </p:sp>
      <p:pic>
        <p:nvPicPr>
          <p:cNvPr id="6" name="Рисунок 3" descr="http://s018.radikal.ru/i527/1208/d1/13b54681cec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313184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0276" y="2439785"/>
            <a:ext cx="5893724" cy="4418215"/>
          </a:xfrm>
        </p:spPr>
      </p:pic>
    </p:spTree>
    <p:extLst>
      <p:ext uri="{BB962C8B-B14F-4D97-AF65-F5344CB8AC3E}">
        <p14:creationId xmlns:p14="http://schemas.microsoft.com/office/powerpoint/2010/main" val="3287305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347" y="332656"/>
            <a:ext cx="8229600" cy="209158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Стратегия </a:t>
            </a:r>
            <a:r>
              <a:rPr lang="ru-RU" sz="5300" b="1" dirty="0" smtClean="0"/>
              <a:t>«</a:t>
            </a:r>
            <a:r>
              <a:rPr lang="ru-RU" sz="6000" b="1" dirty="0" smtClean="0"/>
              <a:t>Найти лишнее</a:t>
            </a:r>
            <a:r>
              <a:rPr lang="ru-RU" sz="5300" b="1" dirty="0" smtClean="0"/>
              <a:t>»</a:t>
            </a:r>
            <a:br>
              <a:rPr lang="ru-RU" sz="5300" b="1" dirty="0" smtClean="0"/>
            </a:br>
            <a:r>
              <a:rPr lang="ru-RU" sz="4000" dirty="0" smtClean="0"/>
              <a:t>Вы, видите уравнения, записанные по какому то признаку. Как вы думаете , какое из уравнений лишнее и почему?</a:t>
            </a:r>
            <a:endParaRPr lang="kk-KZ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140968"/>
                <a:ext cx="8229600" cy="4525963"/>
              </a:xfrm>
            </p:spPr>
            <p:txBody>
              <a:bodyPr>
                <a:normAutofit fontScale="25000" lnSpcReduction="20000"/>
              </a:bodyPr>
              <a:lstStyle/>
              <a:p>
                <a:endParaRPr lang="ru-RU" dirty="0" smtClean="0"/>
              </a:p>
              <a:p>
                <a:r>
                  <a:rPr lang="ru-RU" sz="7600" b="1" dirty="0" smtClean="0"/>
                  <a:t>                                              1                                                      2                  </a:t>
                </a:r>
              </a:p>
              <a:p>
                <a:r>
                  <a:rPr lang="ru-RU" sz="12800" b="1" dirty="0"/>
                  <a:t> </a:t>
                </a:r>
                <a:r>
                  <a:rPr lang="ru-RU" sz="12800" b="1" dirty="0" smtClean="0"/>
                  <a:t>                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-х=0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2800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ru-RU" sz="128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ru-RU" sz="12800" b="1" i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ru-RU" sz="12800" b="1" i="0" smtClean="0">
                        <a:latin typeface="Cambria Math" panose="02040503050406030204" pitchFamily="18" charset="0"/>
                      </a:rPr>
                      <m:t>х+</m:t>
                    </m:r>
                    <m:r>
                      <a:rPr lang="ru-RU" sz="12800" b="1" i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ru-RU" sz="128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12800" b="1" i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kk-KZ" sz="12800" b="1" dirty="0" smtClean="0"/>
                  <a:t>                                  </a:t>
                </a:r>
              </a:p>
              <a:p>
                <a:r>
                  <a:rPr lang="ru-RU" sz="12800" b="1" dirty="0" smtClean="0"/>
                  <a:t>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-25=0            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-4х+8=0                  </a:t>
                </a:r>
              </a:p>
              <a:p>
                <a:r>
                  <a:rPr lang="ru-RU" sz="12800" b="1" dirty="0" smtClean="0"/>
                  <a:t>                  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-х-3=0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+2х-2=0          </a:t>
                </a:r>
              </a:p>
              <a:p>
                <a:r>
                  <a:rPr lang="ru-RU" sz="12800" b="1" dirty="0" smtClean="0"/>
                  <a:t>                 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=0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k-KZ" sz="12800" b="1" dirty="0" smtClean="0"/>
                  <a:t>-5х-3=0           </a:t>
                </a:r>
              </a:p>
              <a:p>
                <a:endParaRPr lang="kk-KZ" sz="12800" b="1" dirty="0"/>
              </a:p>
            </p:txBody>
          </p:sp>
        </mc:Choice>
        <mc:Fallback xmlns="">
          <p:sp useBgFill="1"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140968"/>
                <a:ext cx="8229600" cy="4525963"/>
              </a:xfrm>
              <a:blipFill rotWithShape="0">
                <a:blip r:embed="rId2"/>
                <a:stretch>
                  <a:fillRect l="-1704" r="-4815"/>
                </a:stretch>
              </a:blipFill>
            </p:spPr>
            <p:txBody>
              <a:bodyPr/>
              <a:lstStyle/>
              <a:p>
                <a:r>
                  <a:rPr lang="kk-K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 descr="http://s49.radikal.ru/i124/1208/6b/a0ad67f2f9e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6" y="4097263"/>
            <a:ext cx="2571152" cy="276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9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Стратегия </a:t>
            </a:r>
            <a:r>
              <a:rPr lang="ru-RU" dirty="0" smtClean="0">
                <a:solidFill>
                  <a:srgbClr val="FF0000"/>
                </a:solidFill>
              </a:rPr>
              <a:t>«Лови ошибку»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2700" dirty="0" smtClean="0"/>
              <a:t>Правильно ли решены  эти уравнения </a:t>
            </a:r>
            <a:r>
              <a:rPr lang="ru-RU" sz="2700" dirty="0" smtClean="0"/>
              <a:t>?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ru-RU" sz="2700" dirty="0" smtClean="0"/>
              <a:t>Парная работа </a:t>
            </a:r>
            <a:endParaRPr lang="kk-KZ" sz="27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823964"/>
                <a:ext cx="8229600" cy="5080421"/>
              </a:xfrm>
            </p:spPr>
            <p:txBody>
              <a:bodyPr>
                <a:normAutofit fontScale="92500"/>
              </a:bodyPr>
              <a:lstStyle/>
              <a:p>
                <a:r>
                  <a:rPr lang="ru-RU" sz="4000" dirty="0" smtClean="0"/>
                  <a:t>1)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000" dirty="0" smtClean="0"/>
                  <a:t>-1=0                         х=-1  х=1</a:t>
                </a:r>
              </a:p>
              <a:p>
                <a:r>
                  <a:rPr lang="ru-RU" sz="4000" dirty="0"/>
                  <a:t> </a:t>
                </a:r>
                <a:r>
                  <a:rPr lang="ru-RU" sz="4000" dirty="0" smtClean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4000" b="0" i="0" smtClean="0">
                        <a:latin typeface="Cambria Math" panose="02040503050406030204" pitchFamily="18" charset="0"/>
                      </a:rPr>
                      <m:t>+27=0</m:t>
                    </m:r>
                  </m:oMath>
                </a14:m>
                <a:r>
                  <a:rPr lang="ru-RU" sz="4000" b="0" dirty="0" smtClean="0"/>
                  <a:t>             х=-3 х=3</a:t>
                </a:r>
              </a:p>
              <a:p>
                <a:r>
                  <a:rPr lang="ru-RU" sz="4000" dirty="0" smtClean="0"/>
                  <a:t> 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4000" b="0" i="0" smtClean="0">
                        <a:latin typeface="Cambria Math" panose="02040503050406030204" pitchFamily="18" charset="0"/>
                      </a:rPr>
                      <m:t>−25=0</m:t>
                    </m:r>
                  </m:oMath>
                </a14:m>
                <a:r>
                  <a:rPr lang="ru-RU" sz="4000" b="0" dirty="0" smtClean="0"/>
                  <a:t>                </a:t>
                </a:r>
                <a:r>
                  <a:rPr lang="ru-RU" sz="2800" b="0" dirty="0" smtClean="0"/>
                  <a:t>не имеет корней</a:t>
                </a:r>
              </a:p>
              <a:p>
                <a:pPr marL="0" indent="0">
                  <a:buNone/>
                </a:pPr>
                <a:r>
                  <a:rPr lang="ru-RU" sz="4000" dirty="0" smtClean="0"/>
                  <a:t>    4) 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4000" dirty="0" smtClean="0"/>
                  <a:t>+  60=0                 х=-2  х=2           </a:t>
                </a:r>
                <a:endParaRPr lang="kk-KZ" sz="40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823964"/>
                <a:ext cx="8229600" cy="5080421"/>
              </a:xfrm>
              <a:blipFill rotWithShape="0">
                <a:blip r:embed="rId2"/>
                <a:stretch>
                  <a:fillRect l="-2148" t="-1679" r="-1259"/>
                </a:stretch>
              </a:blipFill>
            </p:spPr>
            <p:txBody>
              <a:bodyPr/>
              <a:lstStyle/>
              <a:p>
                <a:r>
                  <a:rPr lang="kk-K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2" descr="bccca8e7192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57192"/>
            <a:ext cx="2743200" cy="223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900igr.net/datas/literatura/Vidy-tekstov/0014-014-Rabota-v-parak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4175"/>
            <a:ext cx="333692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96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dirty="0" smtClean="0"/>
              <a:t>Не решая уравнения, найдите корни уравнения:</a:t>
            </a:r>
            <a:endParaRPr lang="kk-K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2332037"/>
                <a:ext cx="8229600" cy="4525963"/>
              </a:xfrm>
            </p:spPr>
            <p:txBody>
              <a:bodyPr>
                <a:normAutofit/>
              </a:bodyPr>
              <a:lstStyle/>
              <a:p>
                <a:r>
                  <a:rPr lang="ru-RU" sz="4000" dirty="0" smtClean="0"/>
                  <a:t>(х-6)(х+13)=0     </a:t>
                </a:r>
              </a:p>
              <a:p>
                <a14:m>
                  <m:oMath xmlns:m="http://schemas.openxmlformats.org/officeDocument/2006/math">
                    <m:r>
                      <a:rPr lang="ru-RU" sz="4000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000" dirty="0" smtClean="0"/>
                  <a:t>-4х=0</a:t>
                </a:r>
              </a:p>
              <a:p>
                <a:r>
                  <a:rPr lang="ru-RU" sz="4000" dirty="0" smtClean="0"/>
                  <a:t> 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000" dirty="0" smtClean="0"/>
                  <a:t>=0</a:t>
                </a:r>
              </a:p>
              <a:p>
                <a:r>
                  <a:rPr lang="ru-RU" sz="4000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000" dirty="0" smtClean="0"/>
                  <a:t>-5=0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000" dirty="0" smtClean="0"/>
                  <a:t>-9=0</a:t>
                </a:r>
                <a:endParaRPr lang="kk-KZ" sz="4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2332037"/>
                <a:ext cx="8229600" cy="4525963"/>
              </a:xfrm>
              <a:blipFill rotWithShape="0">
                <a:blip r:embed="rId2"/>
                <a:stretch>
                  <a:fillRect l="-2370" t="-2426"/>
                </a:stretch>
              </a:blipFill>
            </p:spPr>
            <p:txBody>
              <a:bodyPr/>
              <a:lstStyle/>
              <a:p>
                <a:r>
                  <a:rPr lang="kk-K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7" descr="http://blestiashky.narod.ru/1/smayl8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114800"/>
            <a:ext cx="19812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75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>Стратегия</a:t>
            </a:r>
            <a:r>
              <a:rPr lang="ru-RU" dirty="0" smtClean="0"/>
              <a:t> : </a:t>
            </a: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sz="3600" dirty="0" smtClean="0">
                <a:solidFill>
                  <a:srgbClr val="FF0000"/>
                </a:solidFill>
              </a:rPr>
              <a:t>Решите уравнения и разложите их на множители</a:t>
            </a:r>
            <a:r>
              <a:rPr lang="ru-RU" dirty="0" smtClean="0">
                <a:solidFill>
                  <a:srgbClr val="FF0000"/>
                </a:solidFill>
              </a:rPr>
              <a:t>»:</a:t>
            </a:r>
            <a:endParaRPr lang="kk-KZ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72816" y="1628800"/>
                <a:ext cx="7571184" cy="4525963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ru-RU" sz="4300" dirty="0" smtClean="0">
                    <a:solidFill>
                      <a:schemeClr val="tx2"/>
                    </a:solidFill>
                  </a:rPr>
                  <a:t>                ИНДИВИДУАЛЬНАЯ РАБОТА</a:t>
                </a:r>
              </a:p>
              <a:p>
                <a:pPr marL="0" indent="0">
                  <a:buNone/>
                </a:pPr>
                <a:endParaRPr lang="kk-KZ" sz="4300" dirty="0" smtClean="0"/>
              </a:p>
              <a:p>
                <a:r>
                  <a:rPr lang="ru-RU" sz="4300" dirty="0"/>
                  <a:t>1</a:t>
                </a:r>
                <a:r>
                  <a:rPr lang="ru-RU" sz="4300" dirty="0" smtClean="0"/>
                  <a:t>) </a:t>
                </a:r>
                <a14:m>
                  <m:oMath xmlns:m="http://schemas.openxmlformats.org/officeDocument/2006/math">
                    <m:r>
                      <a:rPr lang="ru-RU" sz="4300" b="0" i="0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sz="4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300" dirty="0" smtClean="0"/>
                  <a:t>-х+1=0                          </a:t>
                </a:r>
                <a:r>
                  <a:rPr lang="ru-RU" sz="4400" dirty="0"/>
                  <a:t>1</a:t>
                </a:r>
                <a:r>
                  <a:rPr lang="en-US" sz="4400" dirty="0"/>
                  <a:t>)</a:t>
                </a:r>
                <a:r>
                  <a:rPr lang="kk-KZ" sz="4400" dirty="0"/>
                  <a:t> нет корней</a:t>
                </a:r>
                <a:endParaRPr lang="en-US" sz="4400" dirty="0"/>
              </a:p>
              <a:p>
                <a:r>
                  <a:rPr lang="ru-RU" sz="4300" dirty="0" smtClean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300" dirty="0" smtClean="0"/>
                  <a:t>-12х+36=0                         2)   (</a:t>
                </a:r>
                <a:r>
                  <a:rPr lang="kk-KZ" sz="4300" dirty="0" smtClean="0"/>
                  <a:t>х-6</a:t>
                </a:r>
                <a:r>
                  <a:rPr lang="kk-KZ" sz="4300" dirty="0" smtClean="0"/>
                  <a:t>) в квадрате</a:t>
                </a:r>
                <a:r>
                  <a:rPr lang="kk-KZ" sz="4300" dirty="0" smtClean="0"/>
                  <a:t>  </a:t>
                </a:r>
                <a:endParaRPr lang="ru-RU" sz="430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ru-RU" sz="4300" b="0" i="0" smtClean="0">
                        <a:latin typeface="Cambria Math" panose="02040503050406030204" pitchFamily="18" charset="0"/>
                      </a:rPr>
                      <m:t>3) 3</m:t>
                    </m:r>
                    <m:sSup>
                      <m:sSupPr>
                        <m:ctrlPr>
                          <a:rPr lang="en-US" sz="4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300" dirty="0" smtClean="0"/>
                  <a:t>-8х+5=0                          3)   (3х-5)(х-1)</a:t>
                </a:r>
                <a:endParaRPr lang="kk-KZ" sz="4300" dirty="0"/>
              </a:p>
              <a:p>
                <a:r>
                  <a:rPr lang="ru-RU" sz="4300" dirty="0" smtClean="0"/>
                  <a:t>4)</a:t>
                </a:r>
                <a:r>
                  <a:rPr lang="ru-RU" sz="4300" dirty="0"/>
                  <a:t> </a:t>
                </a:r>
                <a14:m>
                  <m:oMath xmlns:m="http://schemas.openxmlformats.org/officeDocument/2006/math">
                    <m:r>
                      <a:rPr lang="ru-RU" sz="4300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4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4300" b="0" i="1" smtClean="0">
                            <a:latin typeface="Cambria Math" panose="02040503050406030204" pitchFamily="18" charset="0"/>
                          </a:rPr>
                          <m:t>у</m:t>
                        </m:r>
                      </m:e>
                      <m:sup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300" dirty="0" smtClean="0"/>
                  <a:t>-9у-2=0                            4)   (у-2)(5у+1)    </a:t>
                </a:r>
              </a:p>
              <a:p>
                <a:r>
                  <a:rPr lang="ru-RU" sz="4300" dirty="0" smtClean="0"/>
                  <a:t>5) х(х+1)=56                               5)  (х+8)(х-7)        </a:t>
                </a:r>
                <a:endParaRPr lang="kk-KZ" sz="4300" dirty="0"/>
              </a:p>
              <a:p>
                <a:r>
                  <a:rPr lang="ru-RU" sz="4300" dirty="0" smtClean="0"/>
                  <a:t>6)  сократите дробь</a:t>
                </a:r>
              </a:p>
              <a:p>
                <a:r>
                  <a:rPr lang="ru-RU" sz="4300" dirty="0" smtClean="0"/>
                  <a:t>(Х-8)/(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3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300" dirty="0" smtClean="0"/>
                  <a:t>-х-56)                           6) 1/(х+7)</a:t>
                </a:r>
                <a:endParaRPr lang="kk-KZ" sz="4300" dirty="0"/>
              </a:p>
              <a:p>
                <a:pPr marL="0" indent="0">
                  <a:buNone/>
                </a:pPr>
                <a:r>
                  <a:rPr lang="kk-KZ" sz="4300" dirty="0" smtClean="0"/>
                  <a:t>  </a:t>
                </a:r>
                <a:endParaRPr lang="kk-KZ" dirty="0"/>
              </a:p>
              <a:p>
                <a:r>
                  <a:rPr lang="kk-KZ" dirty="0" smtClean="0"/>
                  <a:t>                   </a:t>
                </a:r>
                <a:r>
                  <a:rPr lang="en-US" dirty="0" smtClean="0"/>
                  <a:t>    </a:t>
                </a:r>
                <a:endParaRPr lang="kk-KZ" dirty="0"/>
              </a:p>
              <a:p>
                <a:r>
                  <a:rPr lang="en-US" dirty="0" smtClean="0"/>
                  <a:t> </a:t>
                </a:r>
                <a:endParaRPr lang="kk-KZ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72816" y="1628800"/>
                <a:ext cx="7571184" cy="4525963"/>
              </a:xfrm>
              <a:blipFill rotWithShape="0">
                <a:blip r:embed="rId2"/>
                <a:stretch>
                  <a:fillRect l="-1047" t="-2557"/>
                </a:stretch>
              </a:blipFill>
            </p:spPr>
            <p:txBody>
              <a:bodyPr/>
              <a:lstStyle/>
              <a:p>
                <a:r>
                  <a:rPr lang="kk-K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5" descr="http://s56.radikal.ru/i151/1208/53/ecf46bcdf55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" y="4205287"/>
            <a:ext cx="18669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98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задачу:</a:t>
            </a:r>
            <a:endParaRPr lang="kk-K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ru-RU" sz="4000" dirty="0" smtClean="0"/>
                  <a:t>Периметр нашего кабинета равен 26 м, а площадь ег</a:t>
                </a:r>
                <a:r>
                  <a:rPr lang="ru-RU" sz="4000" dirty="0"/>
                  <a:t>о</a:t>
                </a:r>
                <a:r>
                  <a:rPr lang="ru-RU" sz="4000" dirty="0" smtClean="0"/>
                  <a:t> равна 36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k-KZ" sz="4000" dirty="0" smtClean="0"/>
                  <a:t>. Найдите длины сторон кабинета математики.</a:t>
                </a:r>
                <a:endParaRPr lang="en-US" sz="4000" dirty="0" smtClean="0"/>
              </a:p>
              <a:p>
                <a:pPr algn="ctr"/>
                <a:r>
                  <a:rPr lang="ru-RU" sz="4000" dirty="0" smtClean="0"/>
                  <a:t>Ответ</a:t>
                </a:r>
                <a:r>
                  <a:rPr lang="ru-RU" sz="4000" smtClean="0"/>
                  <a:t>: 9м и 4м</a:t>
                </a:r>
                <a:endParaRPr lang="kk-KZ" sz="40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" t="-2426" r="-1778"/>
                </a:stretch>
              </a:blipFill>
            </p:spPr>
            <p:txBody>
              <a:bodyPr/>
              <a:lstStyle/>
              <a:p>
                <a:r>
                  <a:rPr lang="kk-K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78" descr="http://sacredmonster.com.ar/blog/wp-content/uploads/2014/06/smailiki-4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290564" cy="240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7621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052736"/>
            <a:ext cx="8229600" cy="1143000"/>
          </a:xfrm>
        </p:spPr>
        <p:txBody>
          <a:bodyPr/>
          <a:lstStyle/>
          <a:p>
            <a:r>
              <a:rPr lang="ru-RU" dirty="0" smtClean="0"/>
              <a:t>Решите биквадратное уравнение</a:t>
            </a:r>
            <a:endParaRPr lang="kk-K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40193" y="2564904"/>
                <a:ext cx="8229600" cy="4453955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ru-RU" sz="5800" dirty="0" smtClean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5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5800" b="0" i="1" smtClean="0">
                            <a:latin typeface="Cambria Math" panose="02040503050406030204" pitchFamily="18" charset="0"/>
                          </a:rPr>
                          <m:t> х</m:t>
                        </m:r>
                      </m:e>
                      <m:sup>
                        <m:r>
                          <a:rPr lang="ru-RU" sz="5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ru-RU" sz="580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ru-RU" sz="5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5800" b="0" i="1" smtClean="0">
                            <a:latin typeface="Cambria Math" panose="02040503050406030204" pitchFamily="18" charset="0"/>
                          </a:rPr>
                          <m:t>х</m:t>
                        </m:r>
                      </m:e>
                      <m:sup>
                        <m:r>
                          <a:rPr lang="ru-RU" sz="5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5800" dirty="0" smtClean="0"/>
                  <a:t>-20=0  </a:t>
                </a:r>
              </a:p>
              <a:p>
                <a:r>
                  <a:rPr lang="ru-RU" sz="5800" dirty="0" smtClean="0"/>
                  <a:t>                  </a:t>
                </a:r>
                <a:endParaRPr lang="en-US" sz="5800" dirty="0" smtClean="0"/>
              </a:p>
              <a:p>
                <a:r>
                  <a:rPr lang="ru-RU" sz="5800" dirty="0" smtClean="0">
                    <a:solidFill>
                      <a:prstClr val="black"/>
                    </a:solidFill>
                  </a:rPr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5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5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ru-RU" sz="5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х</m:t>
                        </m:r>
                      </m:e>
                      <m:sup>
                        <m:r>
                          <a:rPr lang="ru-RU" sz="5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ru-RU" sz="5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−17</m:t>
                    </m:r>
                    <m:sSup>
                      <m:sSupPr>
                        <m:ctrlPr>
                          <a:rPr lang="ru-RU" sz="5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5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х</m:t>
                        </m:r>
                      </m:e>
                      <m:sup>
                        <m:r>
                          <a:rPr lang="ru-RU" sz="5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5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ru-RU" sz="5800" dirty="0" smtClean="0">
                    <a:solidFill>
                      <a:prstClr val="black"/>
                    </a:solidFill>
                  </a:rPr>
                  <a:t>=0  </a:t>
                </a:r>
              </a:p>
              <a:p>
                <a:r>
                  <a:rPr lang="ru-RU" sz="5800" dirty="0" smtClean="0">
                    <a:solidFill>
                      <a:prstClr val="black"/>
                    </a:solidFill>
                  </a:rPr>
                  <a:t>         </a:t>
                </a:r>
                <a:endParaRPr lang="en-US" sz="5800" dirty="0" smtClean="0">
                  <a:solidFill>
                    <a:prstClr val="black"/>
                  </a:solidFill>
                </a:endParaRPr>
              </a:p>
              <a:p>
                <a:r>
                  <a:rPr lang="en-US" sz="4700" dirty="0" smtClean="0"/>
                  <a:t>1) </a:t>
                </a:r>
                <a:r>
                  <a:rPr lang="ru-RU" sz="4700" dirty="0" smtClean="0"/>
                  <a:t>-2  </a:t>
                </a:r>
                <a:r>
                  <a:rPr lang="ru-RU" sz="4700" dirty="0"/>
                  <a:t>и  </a:t>
                </a:r>
                <a:r>
                  <a:rPr lang="ru-RU" sz="4700" dirty="0" smtClean="0"/>
                  <a:t>2</a:t>
                </a:r>
                <a:endParaRPr lang="en-US" sz="4700" dirty="0" smtClean="0"/>
              </a:p>
              <a:p>
                <a:pPr lvl="0"/>
                <a:r>
                  <a:rPr lang="ru-RU" sz="4700" dirty="0" smtClean="0"/>
                  <a:t>                           </a:t>
                </a:r>
                <a:r>
                  <a:rPr lang="en-US" sz="4700" dirty="0" smtClean="0"/>
                  <a:t>2)</a:t>
                </a:r>
                <a:r>
                  <a:rPr lang="ru-RU" sz="4700" dirty="0">
                    <a:solidFill>
                      <a:prstClr val="black"/>
                    </a:solidFill>
                  </a:rPr>
                  <a:t> -1 и 1;  -4 и 4</a:t>
                </a:r>
              </a:p>
              <a:p>
                <a:endParaRPr lang="ru-RU" sz="4700" dirty="0"/>
              </a:p>
              <a:p>
                <a:endParaRPr lang="ru-RU" dirty="0" smtClean="0"/>
              </a:p>
              <a:p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endParaRPr lang="kk-KZ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0193" y="2564904"/>
                <a:ext cx="8229600" cy="4453955"/>
              </a:xfrm>
              <a:blipFill rotWithShape="0">
                <a:blip r:embed="rId2"/>
                <a:stretch>
                  <a:fillRect l="-2000" t="-4384"/>
                </a:stretch>
              </a:blipFill>
            </p:spPr>
            <p:txBody>
              <a:bodyPr/>
              <a:lstStyle/>
              <a:p>
                <a:r>
                  <a:rPr lang="kk-K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2" descr="bccca8e7192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93096"/>
            <a:ext cx="2743200" cy="223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726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163" y="63467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Стратегия «Две звезды одно пожелание»</a:t>
            </a:r>
            <a:endParaRPr lang="kk-KZ" sz="3600" dirty="0"/>
          </a:p>
        </p:txBody>
      </p:sp>
      <p:pic>
        <p:nvPicPr>
          <p:cNvPr id="5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0694" y="1654074"/>
            <a:ext cx="6342611" cy="4418215"/>
          </a:xfrm>
        </p:spPr>
      </p:pic>
    </p:spTree>
    <p:extLst>
      <p:ext uri="{BB962C8B-B14F-4D97-AF65-F5344CB8AC3E}">
        <p14:creationId xmlns:p14="http://schemas.microsoft.com/office/powerpoint/2010/main" val="875388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328267"/>
            <a:ext cx="8229600" cy="1143000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218507"/>
            <a:ext cx="8229600" cy="4525963"/>
          </a:xfrm>
        </p:spPr>
        <p:txBody>
          <a:bodyPr/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3600" b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Century Schoolbook" panose="02040604050505020304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b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Century Schoolbook" panose="02040604050505020304" pitchFamily="18" charset="0"/>
              </a:rPr>
              <a:t>Составить тест из </a:t>
            </a:r>
            <a:r>
              <a:rPr lang="ru-RU" sz="3600" b="1" kern="10" dirty="0" smtClean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Century Schoolbook" panose="02040604050505020304" pitchFamily="18" charset="0"/>
              </a:rPr>
              <a:t>10 примеров на решение квадратных уравнений.</a:t>
            </a:r>
            <a:endParaRPr lang="kk-KZ" sz="3600" b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Century Schoolbook" panose="02040604050505020304" pitchFamily="18" charset="0"/>
            </a:endParaRPr>
          </a:p>
          <a:p>
            <a:endParaRPr lang="kk-KZ" dirty="0"/>
          </a:p>
        </p:txBody>
      </p:sp>
      <p:pic>
        <p:nvPicPr>
          <p:cNvPr id="4" name="Рисунок 3" descr="http://s50.radikal.ru/i129/1208/3c/48cc84ffc7d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16125"/>
            <a:ext cx="11525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http://s50.radikal.ru/i129/1208/3c/48cc84ffc7d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275" y="2708920"/>
            <a:ext cx="11525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95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урок!!!</a:t>
            </a:r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/>
          </a:p>
        </p:txBody>
      </p:sp>
      <p:pic>
        <p:nvPicPr>
          <p:cNvPr id="4" name="Picture 4" descr="http://img-fotki.yandex.ru/get/8/marya-foygl.35/0_24b9a_a5bbe0bc_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01763"/>
            <a:ext cx="7010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66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4-20</Template>
  <TotalTime>696</TotalTime>
  <Words>334</Words>
  <Application>Microsoft Office PowerPoint</Application>
  <PresentationFormat>Экран (4:3)</PresentationFormat>
  <Paragraphs>146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 Math</vt:lpstr>
      <vt:lpstr>Century Schoolbook</vt:lpstr>
      <vt:lpstr>Тема Office</vt:lpstr>
      <vt:lpstr>Организационный момент: </vt:lpstr>
      <vt:lpstr>Для того, чтобы узнать тему нашего урока, найдите значения корней , а  во второй таблице найдите букву, соответствующую этому числу. </vt:lpstr>
      <vt:lpstr>Квадратные уравнения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Стратегия «Тонкие и толстые вопросы» </vt:lpstr>
      <vt:lpstr>Стратегия «Найти лишнее» Вы, видите уравнения, записанные по какому то признаку. Как вы думаете , какое из уравнений лишнее и почему?</vt:lpstr>
      <vt:lpstr>Стратегия «Лови ошибку» Правильно ли решены  эти уравнения ? Парная работа </vt:lpstr>
      <vt:lpstr>Не решая уравнения, найдите корни уравнения:</vt:lpstr>
      <vt:lpstr>Стратегия : «Решите уравнения и разложите их на множители»:</vt:lpstr>
      <vt:lpstr>Решите задачу:</vt:lpstr>
      <vt:lpstr>Решите биквадратное уравнение</vt:lpstr>
      <vt:lpstr> Стратегия «Две звезды одно пожелание»</vt:lpstr>
      <vt:lpstr>Домашнее задание</vt:lpstr>
      <vt:lpstr>Спасибо за урок!!!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Hamcho</dc:creator>
  <dc:description>http://aida.ucoz.ru</dc:description>
  <cp:lastModifiedBy>Hamcho</cp:lastModifiedBy>
  <cp:revision>63</cp:revision>
  <cp:lastPrinted>2016-02-14T16:58:23Z</cp:lastPrinted>
  <dcterms:created xsi:type="dcterms:W3CDTF">2015-02-01T05:41:47Z</dcterms:created>
  <dcterms:modified xsi:type="dcterms:W3CDTF">2016-02-15T06:41:32Z</dcterms:modified>
</cp:coreProperties>
</file>