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58" r:id="rId5"/>
    <p:sldId id="274" r:id="rId6"/>
    <p:sldId id="259" r:id="rId7"/>
    <p:sldId id="261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6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356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559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519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96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878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02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21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497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597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4632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149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9030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439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510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96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749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1063" y="-13320"/>
            <a:ext cx="6825781" cy="1646302"/>
          </a:xfrm>
        </p:spPr>
        <p:txBody>
          <a:bodyPr/>
          <a:lstStyle/>
          <a:p>
            <a:pPr algn="ctr"/>
            <a:r>
              <a:rPr lang="ru-RU" dirty="0"/>
              <a:t>М.М. Пришвин «Кладовая солнца»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84984"/>
            <a:ext cx="5113987" cy="3417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208" y="1638637"/>
            <a:ext cx="3616796" cy="5063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1760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40064" y="8777"/>
            <a:ext cx="3096232" cy="42123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«Все прекрасное на земле — от солнца, а все хорошее — от человека»   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sz="2800" dirty="0"/>
              <a:t>                                                           (М.М. Пришвин)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384"/>
            <a:ext cx="3806650" cy="4932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064" y="3542591"/>
            <a:ext cx="5010614" cy="3284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204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5280"/>
            <a:ext cx="6347713" cy="5871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М.М. Пришвин (1873-1954)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92696"/>
            <a:ext cx="1807266" cy="2419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2808312" cy="34563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82" y="908720"/>
            <a:ext cx="2664506" cy="37444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501007"/>
            <a:ext cx="2952328" cy="3356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872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6328"/>
            <a:ext cx="6347713" cy="5943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Сказка и быль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5437804"/>
              </p:ext>
            </p:extLst>
          </p:nvPr>
        </p:nvGraphicFramePr>
        <p:xfrm>
          <a:off x="0" y="708022"/>
          <a:ext cx="9144000" cy="6149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61453547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551774089"/>
                    </a:ext>
                  </a:extLst>
                </a:gridCol>
              </a:tblGrid>
              <a:tr h="920939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СКАЗКА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БЫЛЬ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080065"/>
                  </a:ext>
                </a:extLst>
              </a:tr>
              <a:tr h="1223817"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rgbClr val="444444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ru-RU" b="0" i="0" baseline="0" dirty="0">
                          <a:solidFill>
                            <a:srgbClr val="444444"/>
                          </a:solidFill>
                          <a:effectLst/>
                          <a:latin typeface="arial" panose="020B0604020202020204" pitchFamily="34" charset="0"/>
                        </a:rPr>
                        <a:t> Мифичный сюжет, вымышленная основа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Имеет реальную основу: в ней повествуется о том, </a:t>
                      </a:r>
                      <a:r>
                        <a:rPr lang="ru-RU" sz="1800" b="0" i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что было</a:t>
                      </a:r>
                      <a:endParaRPr lang="ru-RU" sz="18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  <a:p>
                      <a:endParaRPr lang="ru-RU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525226"/>
                  </a:ext>
                </a:extLst>
              </a:tr>
              <a:tr h="1446330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b="0" i="0" baseline="0" dirty="0">
                          <a:solidFill>
                            <a:srgbClr val="444444"/>
                          </a:solidFill>
                          <a:effectLst/>
                          <a:latin typeface="arial" panose="020B0604020202020204" pitchFamily="34" charset="0"/>
                        </a:rPr>
                        <a:t>2. И</a:t>
                      </a:r>
                      <a:r>
                        <a:rPr lang="ru-RU" b="0" i="0" dirty="0">
                          <a:solidFill>
                            <a:srgbClr val="444444"/>
                          </a:solidFill>
                          <a:effectLst/>
                          <a:latin typeface="arial" panose="020B0604020202020204" pitchFamily="34" charset="0"/>
                        </a:rPr>
                        <a:t>меет устойчивую структуру: в ней обязательны зачин, приключения героя, волшебство, преодоление препятствий и счастливый конец.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  <a:r>
                        <a:rPr lang="ru-RU" b="0" i="0" dirty="0">
                          <a:solidFill>
                            <a:srgbClr val="444444"/>
                          </a:solidFill>
                          <a:effectLst/>
                          <a:latin typeface="arial" panose="020B0604020202020204" pitchFamily="34" charset="0"/>
                        </a:rPr>
                        <a:t> Сюжет были произволен: он строится по принципу рассказа с последовательным ходом действия, в котором отсутствуют шаблоны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58338"/>
                  </a:ext>
                </a:extLst>
              </a:tr>
              <a:tr h="111256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dirty="0">
                          <a:solidFill>
                            <a:srgbClr val="444444"/>
                          </a:solidFill>
                          <a:effectLst/>
                          <a:latin typeface="arial" panose="020B0604020202020204" pitchFamily="34" charset="0"/>
                        </a:rPr>
                        <a:t>3.</a:t>
                      </a:r>
                      <a:r>
                        <a:rPr lang="ru-RU" b="0" i="0" baseline="0" dirty="0">
                          <a:solidFill>
                            <a:srgbClr val="444444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b="0" i="0" dirty="0">
                          <a:solidFill>
                            <a:srgbClr val="444444"/>
                          </a:solidFill>
                          <a:effectLst/>
                          <a:latin typeface="arial" panose="020B0604020202020204" pitchFamily="34" charset="0"/>
                        </a:rPr>
                        <a:t>Герои сказок олицетворяют силы добра и зла.</a:t>
                      </a:r>
                      <a:endParaRPr lang="ru-RU" dirty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3. </a:t>
                      </a:r>
                      <a:r>
                        <a:rPr lang="ru-RU" b="0" i="0" dirty="0">
                          <a:solidFill>
                            <a:srgbClr val="444444"/>
                          </a:solidFill>
                          <a:effectLst/>
                          <a:latin typeface="arial" panose="020B0604020202020204" pitchFamily="34" charset="0"/>
                        </a:rPr>
                        <a:t>Героем обычно становится реальный человек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71573"/>
                  </a:ext>
                </a:extLst>
              </a:tr>
              <a:tr h="14463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4. Герои- выдуманные,</a:t>
                      </a:r>
                      <a:r>
                        <a:rPr lang="ru-RU" baseline="0" dirty="0"/>
                        <a:t> фантастические существа, животные или деревья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4. </a:t>
                      </a:r>
                      <a:r>
                        <a:rPr lang="ru-RU" b="0" i="0" dirty="0">
                          <a:solidFill>
                            <a:srgbClr val="444444"/>
                          </a:solidFill>
                          <a:effectLst/>
                          <a:latin typeface="arial" panose="020B0604020202020204" pitchFamily="34" charset="0"/>
                        </a:rPr>
                        <a:t>Отсутствуют волшебные превращения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415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47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СКАЗКА-БЫЛЬ- это правдивая сказка.</a:t>
            </a:r>
          </a:p>
          <a:p>
            <a:r>
              <a:rPr lang="ru-RU" sz="2400" dirty="0"/>
              <a:t> СКАЗКА-БЫЛЬ -сказка, имеющая реальную основу, в которой вместе существуют сказочные и реальные герои.</a:t>
            </a:r>
          </a:p>
        </p:txBody>
      </p:sp>
    </p:spTree>
    <p:extLst>
      <p:ext uri="{BB962C8B-B14F-4D97-AF65-F5344CB8AC3E}">
        <p14:creationId xmlns:p14="http://schemas.microsoft.com/office/powerpoint/2010/main" val="1005595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08392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ru-RU" sz="4400" dirty="0"/>
              <a:t>Настя и </a:t>
            </a:r>
            <a:r>
              <a:rPr lang="ru-RU" sz="4400" dirty="0" err="1"/>
              <a:t>Митраша</a:t>
            </a:r>
            <a:endParaRPr lang="ru-RU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4932040" cy="4100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1552992"/>
            <a:ext cx="4329802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640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6347713" cy="1320800"/>
          </a:xfrm>
        </p:spPr>
        <p:txBody>
          <a:bodyPr/>
          <a:lstStyle/>
          <a:p>
            <a:r>
              <a:rPr lang="ru-RU" dirty="0"/>
              <a:t>Родное село главных героев</a:t>
            </a:r>
          </a:p>
        </p:txBody>
      </p:sp>
      <p:pic>
        <p:nvPicPr>
          <p:cNvPr id="4" name="Picture 4" descr="WFR6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7704856" cy="5598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917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do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86447" cy="36451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Картинка 6 из 89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120" y="26288"/>
            <a:ext cx="4357688" cy="3618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Картинка 12 из 1010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828" y="3812476"/>
            <a:ext cx="4598557" cy="30455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770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6108"/>
            <a:ext cx="6347713" cy="1320800"/>
          </a:xfrm>
        </p:spPr>
        <p:txBody>
          <a:bodyPr/>
          <a:lstStyle/>
          <a:p>
            <a:r>
              <a:rPr lang="ru-RU" dirty="0"/>
              <a:t>Словарная работа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931" y="660400"/>
            <a:ext cx="2580144" cy="3163920"/>
          </a:xfrm>
        </p:spPr>
      </p:pic>
      <p:sp>
        <p:nvSpPr>
          <p:cNvPr id="5" name="Прямоугольник 4"/>
          <p:cNvSpPr/>
          <p:nvPr/>
        </p:nvSpPr>
        <p:spPr>
          <a:xfrm>
            <a:off x="4337434" y="4071229"/>
            <a:ext cx="1019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ладило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4958" y="3815966"/>
            <a:ext cx="1246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Бочонки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229764"/>
            <a:ext cx="2672313" cy="2672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976162" y="6337644"/>
            <a:ext cx="9296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шайки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675" y="660400"/>
            <a:ext cx="2981325" cy="32289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064" y="3824320"/>
            <a:ext cx="1238336" cy="4938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08" y="707468"/>
            <a:ext cx="3054722" cy="340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2" y="7992"/>
            <a:ext cx="3998976" cy="2633472"/>
          </a:xfrm>
        </p:spPr>
      </p:pic>
      <p:sp>
        <p:nvSpPr>
          <p:cNvPr id="5" name="Прямоугольник 4"/>
          <p:cNvSpPr/>
          <p:nvPr/>
        </p:nvSpPr>
        <p:spPr>
          <a:xfrm>
            <a:off x="1259632" y="2669280"/>
            <a:ext cx="1186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Портянки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2058"/>
            <a:ext cx="4076328" cy="262940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677241" y="2666616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картуз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139" y="3035948"/>
            <a:ext cx="5292080" cy="382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6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8" y="21312"/>
            <a:ext cx="3949582" cy="2139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98745" y="2160590"/>
            <a:ext cx="1423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Палестинка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016" y="-49128"/>
            <a:ext cx="3284984" cy="328498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444208" y="3240832"/>
            <a:ext cx="806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елань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2400"/>
            <a:ext cx="6985000" cy="28956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380312" y="6165304"/>
            <a:ext cx="982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борины</a:t>
            </a:r>
          </a:p>
        </p:txBody>
      </p:sp>
    </p:spTree>
    <p:extLst>
      <p:ext uri="{BB962C8B-B14F-4D97-AF65-F5344CB8AC3E}">
        <p14:creationId xmlns:p14="http://schemas.microsoft.com/office/powerpoint/2010/main" val="132492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68"/>
            <a:ext cx="3635896" cy="29060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03223" y="2918982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взлобок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779" y="-1920"/>
            <a:ext cx="4672221" cy="292090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71336" y="2918982"/>
            <a:ext cx="1273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завалинка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672" y="3258397"/>
            <a:ext cx="4150335" cy="357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93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4" y="1"/>
            <a:ext cx="4203058" cy="2780928"/>
          </a:xfrm>
        </p:spPr>
      </p:pic>
      <p:sp>
        <p:nvSpPr>
          <p:cNvPr id="5" name="Прямоугольник 4"/>
          <p:cNvSpPr/>
          <p:nvPr/>
        </p:nvSpPr>
        <p:spPr>
          <a:xfrm>
            <a:off x="1736967" y="2793505"/>
            <a:ext cx="795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Бекас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138" y="0"/>
            <a:ext cx="4012910" cy="267527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300192" y="2682406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кроншнеп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616" y="3162837"/>
            <a:ext cx="4957977" cy="32573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135686" y="6442601"/>
            <a:ext cx="798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кулик</a:t>
            </a:r>
          </a:p>
        </p:txBody>
      </p:sp>
    </p:spTree>
    <p:extLst>
      <p:ext uri="{BB962C8B-B14F-4D97-AF65-F5344CB8AC3E}">
        <p14:creationId xmlns:p14="http://schemas.microsoft.com/office/powerpoint/2010/main" val="420866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" y="18256"/>
            <a:ext cx="4129256" cy="27431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07704" y="2761415"/>
            <a:ext cx="705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выпь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843" y="18256"/>
            <a:ext cx="4248157" cy="274315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036960" y="2661282"/>
            <a:ext cx="1702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тетерев-косач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19650" y="2945721"/>
            <a:ext cx="1705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косач-</a:t>
            </a:r>
            <a:r>
              <a:rPr lang="ru-RU" dirty="0" err="1"/>
              <a:t>токовик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66280" y="6488668"/>
            <a:ext cx="811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чибис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" y="3733440"/>
            <a:ext cx="4164036" cy="312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8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4" y="0"/>
            <a:ext cx="4329442" cy="26369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55949" y="2603768"/>
            <a:ext cx="1276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Багульник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661" y="-20404"/>
            <a:ext cx="3991339" cy="262417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516216" y="2645296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белоус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25" y="3090436"/>
            <a:ext cx="4362837" cy="327103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956938" y="6343568"/>
            <a:ext cx="9012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купава</a:t>
            </a:r>
          </a:p>
        </p:txBody>
      </p:sp>
    </p:spTree>
    <p:extLst>
      <p:ext uri="{BB962C8B-B14F-4D97-AF65-F5344CB8AC3E}">
        <p14:creationId xmlns:p14="http://schemas.microsoft.com/office/powerpoint/2010/main" val="102649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44"/>
            <a:ext cx="4211960" cy="26075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65634" y="2664728"/>
            <a:ext cx="955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клюква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"/>
            <a:ext cx="4427984" cy="26647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228184" y="2664728"/>
            <a:ext cx="1168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брусника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9429"/>
            <a:ext cx="4211960" cy="305816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73435" y="6360334"/>
            <a:ext cx="1265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костяника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000" y="3025860"/>
            <a:ext cx="4026368" cy="35191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499988" y="6190097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голубика</a:t>
            </a:r>
          </a:p>
        </p:txBody>
      </p:sp>
    </p:spTree>
    <p:extLst>
      <p:ext uri="{BB962C8B-B14F-4D97-AF65-F5344CB8AC3E}">
        <p14:creationId xmlns:p14="http://schemas.microsoft.com/office/powerpoint/2010/main" val="1328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-4152"/>
            <a:ext cx="6347713" cy="1320800"/>
          </a:xfrm>
        </p:spPr>
        <p:txBody>
          <a:bodyPr/>
          <a:lstStyle/>
          <a:p>
            <a:pPr algn="ctr"/>
            <a:r>
              <a:rPr lang="ru-RU" dirty="0"/>
              <a:t>Домашнее задание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09895" y="1124744"/>
            <a:ext cx="6347714" cy="4968552"/>
          </a:xfrm>
        </p:spPr>
        <p:txBody>
          <a:bodyPr>
            <a:normAutofit/>
          </a:bodyPr>
          <a:lstStyle/>
          <a:p>
            <a:r>
              <a:rPr lang="ru-RU" sz="2400" dirty="0"/>
              <a:t>1. Подготовить устный пересказ «История </a:t>
            </a:r>
            <a:r>
              <a:rPr lang="ru-RU" sz="2400" dirty="0" err="1"/>
              <a:t>Антипыча</a:t>
            </a:r>
            <a:r>
              <a:rPr lang="ru-RU" sz="2400" dirty="0"/>
              <a:t> и Травки».</a:t>
            </a:r>
          </a:p>
          <a:p>
            <a:r>
              <a:rPr lang="ru-RU" sz="2400" dirty="0"/>
              <a:t>2. Выразительное чтение отрывка «История жизни ели и сосны».</a:t>
            </a:r>
          </a:p>
          <a:p>
            <a:r>
              <a:rPr lang="ru-RU" sz="2400" dirty="0"/>
              <a:t>Подумайте, зачем писатель вставляет в свое произведение рассказ о ели и сосне, растущих вместе?</a:t>
            </a:r>
          </a:p>
        </p:txBody>
      </p:sp>
    </p:spTree>
    <p:extLst>
      <p:ext uri="{BB962C8B-B14F-4D97-AF65-F5344CB8AC3E}">
        <p14:creationId xmlns:p14="http://schemas.microsoft.com/office/powerpoint/2010/main" val="2481162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Спасибо за урок!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8"/>
            <a:ext cx="7776864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444162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184</TotalTime>
  <Words>236</Words>
  <Application>Microsoft Office PowerPoint</Application>
  <PresentationFormat>Экран (4:3)</PresentationFormat>
  <Paragraphs>49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Arial</vt:lpstr>
      <vt:lpstr>Trebuchet MS</vt:lpstr>
      <vt:lpstr>Wingdings 3</vt:lpstr>
      <vt:lpstr>Аспект</vt:lpstr>
      <vt:lpstr>М.М. Пришвин «Кладовая солнца»</vt:lpstr>
      <vt:lpstr>Презентация PowerPoint</vt:lpstr>
      <vt:lpstr>М.М. Пришвин (1873-1954) </vt:lpstr>
      <vt:lpstr>Сказка и быль</vt:lpstr>
      <vt:lpstr>Презентация PowerPoint</vt:lpstr>
      <vt:lpstr>Настя и Митраша</vt:lpstr>
      <vt:lpstr>Родное село главных героев</vt:lpstr>
      <vt:lpstr>Презентация PowerPoint</vt:lpstr>
      <vt:lpstr>Словарная работа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  <vt:lpstr>Спасибо за урок!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</dc:creator>
  <cp:lastModifiedBy>123</cp:lastModifiedBy>
  <cp:revision>71</cp:revision>
  <dcterms:created xsi:type="dcterms:W3CDTF">2016-06-04T15:34:11Z</dcterms:created>
  <dcterms:modified xsi:type="dcterms:W3CDTF">2016-06-15T20:57:54Z</dcterms:modified>
</cp:coreProperties>
</file>