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2" r:id="rId2"/>
  </p:sldMasterIdLst>
  <p:notesMasterIdLst>
    <p:notesMasterId r:id="rId23"/>
  </p:notesMasterIdLst>
  <p:sldIdLst>
    <p:sldId id="260" r:id="rId3"/>
    <p:sldId id="289" r:id="rId4"/>
    <p:sldId id="291" r:id="rId5"/>
    <p:sldId id="290" r:id="rId6"/>
    <p:sldId id="293" r:id="rId7"/>
    <p:sldId id="292" r:id="rId8"/>
    <p:sldId id="294" r:id="rId9"/>
    <p:sldId id="261" r:id="rId10"/>
    <p:sldId id="265" r:id="rId11"/>
    <p:sldId id="269" r:id="rId12"/>
    <p:sldId id="281" r:id="rId13"/>
    <p:sldId id="285" r:id="rId14"/>
    <p:sldId id="288" r:id="rId15"/>
    <p:sldId id="296" r:id="rId16"/>
    <p:sldId id="295" r:id="rId17"/>
    <p:sldId id="297" r:id="rId18"/>
    <p:sldId id="298" r:id="rId19"/>
    <p:sldId id="299" r:id="rId20"/>
    <p:sldId id="300" r:id="rId21"/>
    <p:sldId id="30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437D7-3B7F-43FE-B91F-2FD9CFF24701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9E77-FF7B-46B3-94B9-7D047213F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2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D6EF1-D238-4208-9F2C-372898E60310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3D7EA-5533-4E1A-B6E4-6385A4B48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78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2E2D-253C-4A74-ABDB-C7A86F1C0682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2C5ED-98F0-455C-8F18-D2E1003CE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17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54A7E-EE77-4B44-8C53-A281665BA6F4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A0B8B-A2D3-4A7C-B6F8-CFB21FC76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2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AB6D1-F28E-4943-936F-48F6A006D541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EFD39-B318-479B-8905-6EF90E130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6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A6CA-BA53-444E-970E-4CC4DFEBD777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FD45D-FB10-4471-BC58-8FDB8B425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9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84C75-6DE9-4CAB-A286-63692F96B286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BE2E1-B120-466A-8D67-A091CB2AA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6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2CC96-F7C3-494C-89CC-6FE9AD793E71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2959A-2FEE-400B-836D-7533C92F1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33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D0931-6725-45FD-93A1-85E018E880F0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B3210-B95F-4B36-A7D0-7E8016F8F5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42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A64AF-FE7C-4C2E-A1AB-5920C8D009B7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78753-1704-4F4C-B053-3686C17C1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10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48A85-6FD8-4DB4-BFB2-86174F648CAF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0CF63-4436-4898-98AC-DFE302826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52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05892-4358-4B96-96E8-9E128CDA65E7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FB984-6092-41ED-AFE1-8EB3F06D9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1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0D6EF1-D238-4208-9F2C-372898E60310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23D7EA-5533-4E1A-B6E4-6385A4B487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38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FC2E2D-253C-4A74-ABDB-C7A86F1C0682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2C5ED-98F0-455C-8F18-D2E1003CE9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82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254A7E-EE77-4B44-8C53-A281665BA6F4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A0B8B-A2D3-4A7C-B6F8-CFB21FC769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669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3AB6D1-F28E-4943-936F-48F6A006D541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CEFD39-B318-479B-8905-6EF90E1304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39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BA6CA-BA53-444E-970E-4CC4DFEBD777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FD45D-FB10-4471-BC58-8FDB8B425C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479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84C75-6DE9-4CAB-A286-63692F96B286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5BE2E1-B120-466A-8D67-A091CB2AA1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18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42CC96-F7C3-494C-89CC-6FE9AD793E71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A2959A-2FEE-400B-836D-7533C92F14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15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4D0931-6725-45FD-93A1-85E018E880F0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5B3210-B95F-4B36-A7D0-7E8016F8F5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349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A64AF-FE7C-4C2E-A1AB-5920C8D009B7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78753-1704-4F4C-B053-3686C17C1F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626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148A85-6FD8-4DB4-BFB2-86174F648CAF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0CF63-4436-4898-98AC-DFE3028265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01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05892-4358-4B96-96E8-9E128CDA65E7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FB984-6092-41ED-AFE1-8EB3F06D99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80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4B280"/>
            </a:gs>
            <a:gs pos="64999">
              <a:srgbClr val="F0EBD5"/>
            </a:gs>
            <a:gs pos="100000">
              <a:srgbClr val="D1C39F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a7d4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5209092" y="3520419"/>
            <a:ext cx="3934908" cy="3337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a7d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8" y="44450"/>
            <a:ext cx="162242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25" y="274638"/>
            <a:ext cx="71151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72135F-CFF6-419D-9F53-FE1998077297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22771A-3F91-4369-9467-C9198A268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1" r:id="rId2"/>
    <p:sldLayoutId id="214748371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 spc="50">
          <a:ln w="11430"/>
          <a:gradFill>
            <a:gsLst>
              <a:gs pos="25000">
                <a:schemeClr val="accent2">
                  <a:satMod val="155000"/>
                </a:schemeClr>
              </a:gs>
              <a:gs pos="100000">
                <a:schemeClr val="accent2">
                  <a:shade val="45000"/>
                  <a:satMod val="165000"/>
                </a:schemeClr>
              </a:gs>
            </a:gsLst>
            <a:lin ang="5400000"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Constant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603B14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603B14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603B14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603B14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603B14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72135F-CFF6-419D-9F53-FE1998077297}" type="datetimeFigureOut">
              <a:rPr lang="ru-RU" smtClean="0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22771A-3F91-4369-9467-C9198A268D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86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918450" cy="1731963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rgbClr val="C00000"/>
                </a:solidFill>
              </a:rPr>
              <a:t>Мировой океан и его </a:t>
            </a:r>
            <a:r>
              <a:rPr lang="ru-RU" dirty="0" smtClean="0">
                <a:solidFill>
                  <a:srgbClr val="C00000"/>
                </a:solidFill>
              </a:rPr>
              <a:t>части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Use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20" y="1700808"/>
            <a:ext cx="7272807" cy="487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Работа над ошибками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Крайняя </a:t>
            </a:r>
            <a:r>
              <a:rPr lang="ru-RU" b="1" dirty="0">
                <a:solidFill>
                  <a:srgbClr val="002060"/>
                </a:solidFill>
              </a:rPr>
              <a:t>восточная точка России носит имя этого землепроходца:……………………..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Назовите </a:t>
            </a:r>
            <a:r>
              <a:rPr lang="ru-RU" b="1" dirty="0">
                <a:solidFill>
                  <a:srgbClr val="002060"/>
                </a:solidFill>
              </a:rPr>
              <a:t>имя командора Российского флота в честь которого названо море и пролив у берегов России……………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Работа над ошибками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   Как </a:t>
            </a:r>
            <a:r>
              <a:rPr lang="ru-RU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назывались суда первой Русской кругосветной экспедиции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FF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   За </a:t>
            </a:r>
            <a:r>
              <a:rPr lang="ru-RU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какие три моря «ходил» Афанасий 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 Никитин</a:t>
            </a:r>
            <a:r>
              <a:rPr lang="ru-RU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?</a:t>
            </a:r>
            <a:endParaRPr lang="ru-RU" dirty="0">
              <a:solidFill>
                <a:srgbClr val="0000FF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979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836613"/>
            <a:ext cx="8964488" cy="530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0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4"/>
          <a:stretch>
            <a:fillRect/>
          </a:stretch>
        </p:blipFill>
        <p:spPr bwMode="auto">
          <a:xfrm>
            <a:off x="683568" y="476672"/>
            <a:ext cx="1872208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589262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Documents and Settings\User\Рабочий стол\уроки творческой сети\путешественники\0_60a69_dbb25cf9_XL финикийский корабль.jpg"/>
          <p:cNvPicPr/>
          <p:nvPr/>
        </p:nvPicPr>
        <p:blipFill>
          <a:blip r:embed="rId4" cstate="print"/>
          <a:srcRect l="3427" t="3157" r="5183" b="5296"/>
          <a:stretch>
            <a:fillRect/>
          </a:stretch>
        </p:blipFill>
        <p:spPr bwMode="auto">
          <a:xfrm>
            <a:off x="6516216" y="692696"/>
            <a:ext cx="1944216" cy="1656184"/>
          </a:xfrm>
          <a:prstGeom prst="rect">
            <a:avLst/>
          </a:prstGeom>
          <a:ln w="228600" cap="sq" cmpd="thickThin">
            <a:solidFill>
              <a:srgbClr val="F79646">
                <a:lumMod val="60000"/>
                <a:lumOff val="40000"/>
              </a:srgb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129857"/>
            <a:ext cx="9145017" cy="1290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88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4" r="10448" b="17117"/>
          <a:stretch>
            <a:fillRect/>
          </a:stretch>
        </p:blipFill>
        <p:spPr bwMode="auto">
          <a:xfrm>
            <a:off x="971600" y="620688"/>
            <a:ext cx="1667247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7" descr="Портрет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1680964" cy="2304256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4" name="Picture 5" descr="350px-Captainjamescookportrai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20688"/>
            <a:ext cx="1565523" cy="2304256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" name="Содержимое 3" descr="oRigJQdbSG4.jpg"/>
          <p:cNvPicPr/>
          <p:nvPr/>
        </p:nvPicPr>
        <p:blipFill>
          <a:blip r:embed="rId5"/>
          <a:srcRect t="4104"/>
          <a:stretch>
            <a:fillRect/>
          </a:stretch>
        </p:blipFill>
        <p:spPr>
          <a:xfrm>
            <a:off x="204292" y="4149080"/>
            <a:ext cx="3312368" cy="2448272"/>
          </a:xfrm>
          <a:prstGeom prst="rect">
            <a:avLst/>
          </a:prstGeom>
        </p:spPr>
      </p:pic>
      <p:pic>
        <p:nvPicPr>
          <p:cNvPr id="6" name="Рисунок 5" descr="Маршрут первой кругосветной экспедиции Кука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660" y="3068960"/>
            <a:ext cx="2880320" cy="1872208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6" descr="C:\Users\User\Desktop\1422528169_hristofor-kolumb-karta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00" y="4574068"/>
            <a:ext cx="3148330" cy="203835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4524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918450" cy="1731963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rgbClr val="C00000"/>
                </a:solidFill>
              </a:rPr>
              <a:t>Мировой океан и его </a:t>
            </a:r>
            <a:r>
              <a:rPr lang="ru-RU" dirty="0" smtClean="0">
                <a:solidFill>
                  <a:srgbClr val="C00000"/>
                </a:solidFill>
              </a:rPr>
              <a:t>части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Use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20" y="1700808"/>
            <a:ext cx="7272807" cy="487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22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25" y="274638"/>
            <a:ext cx="7115175" cy="922337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rgbClr val="C00000"/>
                </a:solidFill>
              </a:rPr>
              <a:t>Цель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sz="4000" dirty="0">
                <a:solidFill>
                  <a:srgbClr val="0000FF"/>
                </a:solidFill>
              </a:rPr>
              <a:t>Формирование представлений о Мировом океане и его </a:t>
            </a:r>
            <a:r>
              <a:rPr lang="ru-RU" altLang="ru-RU" sz="4000" dirty="0" smtClean="0">
                <a:solidFill>
                  <a:srgbClr val="0000FF"/>
                </a:solidFill>
              </a:rPr>
              <a:t>составных </a:t>
            </a:r>
            <a:r>
              <a:rPr lang="ru-RU" altLang="ru-RU" sz="4000" dirty="0">
                <a:solidFill>
                  <a:srgbClr val="0000FF"/>
                </a:solidFill>
              </a:rPr>
              <a:t>частях.</a:t>
            </a:r>
            <a:endParaRPr lang="ru-RU" altLang="ru-RU" sz="40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Проблемный вопрос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b="1" dirty="0">
                <a:solidFill>
                  <a:srgbClr val="0000FF"/>
                </a:solidFill>
              </a:rPr>
              <a:t>Имеет ли границы Мировой океан? </a:t>
            </a:r>
          </a:p>
        </p:txBody>
      </p:sp>
    </p:spTree>
    <p:extLst>
      <p:ext uri="{BB962C8B-B14F-4D97-AF65-F5344CB8AC3E}">
        <p14:creationId xmlns:p14="http://schemas.microsoft.com/office/powerpoint/2010/main" val="324601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FF"/>
                </a:solidFill>
              </a:rPr>
              <a:t>Вспомните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Что такое гидросфера?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Какие части гидросферы вы знаете?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Что является основной частью гидросферы?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5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8522"/>
            <a:ext cx="4536503" cy="6639477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C00000"/>
                </a:solidFill>
                <a:latin typeface="+mn-lt"/>
              </a:rPr>
              <a:t>Космонавты часто сравнивают нашу планету с шаром из голубого мрамора. Такой величественный цвет нашей Земле придает вода, которая покрывает большую часть планеты. Хотя сама вода не </a:t>
            </a:r>
            <a:r>
              <a:rPr lang="ru-RU" sz="2800" dirty="0">
                <a:solidFill>
                  <a:srgbClr val="C00000"/>
                </a:solidFill>
                <a:latin typeface="+mn-lt"/>
              </a:rPr>
              <a:t>обладает цветом, она отражает солнечные лучи больше всего в голубом участке спектра</a:t>
            </a:r>
            <a:r>
              <a:rPr lang="ru-RU" sz="1800" dirty="0">
                <a:latin typeface="+mn-lt"/>
              </a:rPr>
              <a:t>.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01008"/>
            <a:ext cx="8229600" cy="2625155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Olga\Desktop\ea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104456" cy="360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68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16632"/>
            <a:ext cx="7005464" cy="1224136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</a:pPr>
            <a:r>
              <a:rPr lang="ru-RU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Вода покрывает более 71% поверхности Земли.</a:t>
            </a:r>
            <a:endParaRPr lang="ru-RU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8964488" cy="550071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347864" y="580526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Площадь России 17 млн км 2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18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Движение воды в океане.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32656"/>
          </a:xfrm>
          <a:solidFill>
            <a:schemeClr val="bg2"/>
          </a:solidFill>
        </p:spPr>
        <p:txBody>
          <a:bodyPr/>
          <a:lstStyle/>
          <a:p>
            <a:r>
              <a:rPr lang="ru-RU" dirty="0" smtClean="0"/>
              <a:t>Почему вода постоянно движется?</a:t>
            </a: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907704" y="2492896"/>
            <a:ext cx="5472608" cy="57606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ветер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11560" y="4005064"/>
            <a:ext cx="3024336" cy="15121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волны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9040"/>
            <a:ext cx="30480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6136" y="4557390"/>
            <a:ext cx="1599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течение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9673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5-geo-d-100-63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7" t="6758" r="7890" b="46559"/>
          <a:stretch/>
        </p:blipFill>
        <p:spPr bwMode="auto">
          <a:xfrm>
            <a:off x="395536" y="260648"/>
            <a:ext cx="8423521" cy="603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35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</a:t>
            </a:r>
            <a:r>
              <a:rPr lang="ru-RU" b="1" dirty="0" smtClean="0">
                <a:solidFill>
                  <a:srgbClr val="C00000"/>
                </a:solidFill>
              </a:rPr>
              <a:t>рочтите стр.100 и ответьте на вопросы в тетради 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FF"/>
                </a:solidFill>
              </a:rPr>
              <a:t>Самый большой океан на Земле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Самый узкий океан на Земле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Самый глубокий океан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 Почти целиком </a:t>
            </a:r>
            <a:r>
              <a:rPr lang="ru-RU" dirty="0" smtClean="0">
                <a:solidFill>
                  <a:srgbClr val="0000FF"/>
                </a:solidFill>
              </a:rPr>
              <a:t>лежит в южном полушарии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Самый суровый океан</a:t>
            </a:r>
          </a:p>
          <a:p>
            <a:r>
              <a:rPr lang="ru-RU" dirty="0" smtClean="0">
                <a:solidFill>
                  <a:srgbClr val="0000FF"/>
                </a:solidFill>
              </a:rPr>
              <a:t>Самый маленький океан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7170" name="Picture 2" descr="C:\Users\User\Desktop\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11487"/>
            <a:ext cx="2987824" cy="22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92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Море, залив, пролив ( стр. 101)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ru-RU" sz="3600" dirty="0" smtClean="0">
                <a:solidFill>
                  <a:srgbClr val="0000FF"/>
                </a:solidFill>
              </a:rPr>
              <a:t>Часть океана, отделенная от него островами и полуостровами, отличающаяся от остальной части океана температурой и соленостью</a:t>
            </a:r>
          </a:p>
          <a:p>
            <a:r>
              <a:rPr lang="ru-RU" sz="5400" b="1" dirty="0" smtClean="0">
                <a:solidFill>
                  <a:srgbClr val="C00000"/>
                </a:solidFill>
              </a:rPr>
              <a:t>Море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9222" name="Picture 6" descr="http://www.ice-nut.ru/egypt/egypt05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900" y="3303240"/>
            <a:ext cx="4739680" cy="35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5305372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Обитатели Красного моря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Море, залив, пролив ( стр. 101)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00FF"/>
                </a:solidFill>
              </a:rPr>
              <a:t>Часть водного пространства, глубоко вдающаяся в сушу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Залив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C:\Users\User\Desktop\6436084-20-Bengalski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469" y="2726922"/>
            <a:ext cx="5287011" cy="396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7944" y="3212976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Бенгальский залив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20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Море, залив, пролив ( стр. 101)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00FF"/>
                </a:solidFill>
              </a:rPr>
              <a:t>Узкое водное пространство, ограниченное с двух сторон сушей</a:t>
            </a:r>
          </a:p>
          <a:p>
            <a:pPr marL="0" indent="0">
              <a:buNone/>
            </a:pPr>
            <a:endParaRPr lang="ru-RU" sz="40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Пролив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User\Desktop\15013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068960"/>
            <a:ext cx="512056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6021288"/>
            <a:ext cx="302433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Магелланов пролив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87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Используя рис 56., заполните таблицу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568812"/>
              </p:ext>
            </p:extLst>
          </p:nvPr>
        </p:nvGraphicFramePr>
        <p:xfrm>
          <a:off x="457200" y="1600200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C00000"/>
                          </a:solidFill>
                        </a:rPr>
                        <a:t>Части океана</a:t>
                      </a:r>
                      <a:endParaRPr lang="ru-RU" sz="4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C00000"/>
                          </a:solidFill>
                        </a:rPr>
                        <a:t>Названия</a:t>
                      </a:r>
                      <a:endParaRPr lang="ru-RU" sz="4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00FF"/>
                          </a:solidFill>
                        </a:rPr>
                        <a:t>Проливы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00FF"/>
                          </a:solidFill>
                        </a:rPr>
                        <a:t>Заливы</a:t>
                      </a:r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00FF"/>
                          </a:solidFill>
                        </a:rPr>
                        <a:t>Моря</a:t>
                      </a:r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00FF"/>
                          </a:solidFill>
                        </a:rPr>
                        <a:t>Полуострова</a:t>
                      </a:r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45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Используя физическую карту полушарий ( стр. 8-9), обозначить на контурной карте  (стр. 4-5) теплые и холодные течения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User\Desktop\8152612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65" y="1484784"/>
            <a:ext cx="8101483" cy="534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9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312</Words>
  <Application>Microsoft Office PowerPoint</Application>
  <PresentationFormat>Экран (4:3)</PresentationFormat>
  <Paragraphs>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шаблон</vt:lpstr>
      <vt:lpstr>Тема Office</vt:lpstr>
      <vt:lpstr>Мировой океан и его части</vt:lpstr>
      <vt:lpstr>Работа над ошибками</vt:lpstr>
      <vt:lpstr>Работа над ошибками</vt:lpstr>
      <vt:lpstr>Презентация PowerPoint</vt:lpstr>
      <vt:lpstr>Презентация PowerPoint</vt:lpstr>
      <vt:lpstr>Презентация PowerPoint</vt:lpstr>
      <vt:lpstr>Мировой океан и его части</vt:lpstr>
      <vt:lpstr>Цель</vt:lpstr>
      <vt:lpstr>Проблемный вопрос</vt:lpstr>
      <vt:lpstr>Вспомните</vt:lpstr>
      <vt:lpstr>Космонавты часто сравнивают нашу планету с шаром из голубого мрамора. Такой величественный цвет нашей Земле придает вода, которая покрывает большую часть планеты. Хотя сама вода не обладает цветом, она отражает солнечные лучи больше всего в голубом участке спектра.</vt:lpstr>
      <vt:lpstr>Презентация PowerPoint</vt:lpstr>
      <vt:lpstr>Движение воды в океане. </vt:lpstr>
      <vt:lpstr>Презентация PowerPoint</vt:lpstr>
      <vt:lpstr>Прочтите стр.100 и ответьте на вопросы в тетради :</vt:lpstr>
      <vt:lpstr>Море, залив, пролив ( стр. 101)</vt:lpstr>
      <vt:lpstr>Море, залив, пролив ( стр. 101)</vt:lpstr>
      <vt:lpstr>Море, залив, пролив ( стр. 101)</vt:lpstr>
      <vt:lpstr>Используя рис 56., заполните таблицу</vt:lpstr>
      <vt:lpstr>Используя физическую карту полушарий ( стр. 8-9), обозначить на контурной карте  (стр. 4-5) теплые и холодные течения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Мировой океан и его части (§ 19)</dc:title>
  <dc:creator>Olga</dc:creator>
  <cp:lastModifiedBy>Эльвира Т. Минимухаметова</cp:lastModifiedBy>
  <cp:revision>20</cp:revision>
  <dcterms:created xsi:type="dcterms:W3CDTF">2016-01-07T12:20:27Z</dcterms:created>
  <dcterms:modified xsi:type="dcterms:W3CDTF">2016-03-03T06:52:52Z</dcterms:modified>
</cp:coreProperties>
</file>