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60" r:id="rId5"/>
    <p:sldId id="267" r:id="rId6"/>
    <p:sldId id="284" r:id="rId7"/>
    <p:sldId id="269" r:id="rId8"/>
    <p:sldId id="270" r:id="rId9"/>
    <p:sldId id="262" r:id="rId10"/>
    <p:sldId id="263" r:id="rId11"/>
    <p:sldId id="264" r:id="rId12"/>
    <p:sldId id="265" r:id="rId13"/>
    <p:sldId id="266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1" r:id="rId24"/>
    <p:sldId id="283" r:id="rId25"/>
    <p:sldId id="280" r:id="rId26"/>
    <p:sldId id="289" r:id="rId27"/>
    <p:sldId id="290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3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43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elestia-R1---OverlayTitleH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1799" y="1964267"/>
            <a:ext cx="5398295" cy="2421464"/>
          </a:xfrm>
        </p:spPr>
        <p:txBody>
          <a:bodyPr anchor="b"/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1799" y="4385733"/>
            <a:ext cx="5398295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699250" y="5870575"/>
            <a:ext cx="1200150" cy="3778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AA065-8978-4096-B589-0041C22ED638}" type="datetimeFigureOut">
              <a:rPr lang="ru-RU"/>
              <a:pPr>
                <a:defRPr/>
              </a:pPr>
              <a:t>10.06.2016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71800" y="5870575"/>
            <a:ext cx="3670300" cy="3778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56550" y="5870575"/>
            <a:ext cx="414338" cy="3778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FD989-D23E-4122-8A23-FB27788D35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elestia-R1---OverlayContentH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43A1C-6A19-4402-8321-D2C498C451C3}" type="datetimeFigureOut">
              <a:rPr lang="ru-RU"/>
              <a:pPr>
                <a:defRPr/>
              </a:pPr>
              <a:t>10.06.2016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E3566-5BFE-4956-B6AF-6FE641D07B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elestia-R1---OverlayContentH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3308581"/>
            <a:ext cx="7598570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49" y="4777381"/>
            <a:ext cx="759857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BAD5C-D29F-4363-9B5A-F323D43E0EB6}" type="datetimeFigureOut">
              <a:rPr lang="ru-RU"/>
              <a:pPr>
                <a:defRPr/>
              </a:pPr>
              <a:t>10.06.2016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4C6F9-6D08-469C-B608-2EC88252E6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elestia-R1---OverlayContentH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1" y="2142067"/>
            <a:ext cx="3746501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66421" y="2142068"/>
            <a:ext cx="3746499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B8DF6-B579-489F-A76C-87EB85C6963F}" type="datetimeFigureOut">
              <a:rPr lang="ru-RU"/>
              <a:pPr>
                <a:defRPr/>
              </a:pPr>
              <a:t>10.06.2016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A7632-8C1C-4565-BB0D-94E8AC4022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0252" y="2218267"/>
            <a:ext cx="35317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1" y="2870201"/>
            <a:ext cx="3747692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3" y="2226734"/>
            <a:ext cx="354211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67612" y="2870201"/>
            <a:ext cx="3746501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4EE64-8DE5-4285-8C11-B568EED2F77F}" type="datetimeFigureOut">
              <a:rPr lang="ru-RU"/>
              <a:pPr>
                <a:defRPr/>
              </a:pPr>
              <a:t>10.06.2016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5DD69-A9A9-4765-92A8-A972A6CC39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elestia-R1---OverlayContentH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69927-39B6-4C81-8CD8-8CDCAE174357}" type="datetimeFigureOut">
              <a:rPr lang="ru-RU"/>
              <a:pPr>
                <a:defRPr/>
              </a:pPr>
              <a:t>10.06.2016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B1AA1-D1F6-4521-802E-7253B55393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elestia-R1---OverlayContentH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FC396-AD8A-4336-B846-2224920CC6EE}" type="datetimeFigureOut">
              <a:rPr lang="ru-RU"/>
              <a:pPr>
                <a:defRPr/>
              </a:pPr>
              <a:t>10.06.2016</a:t>
            </a:fld>
            <a:endParaRPr lang="ru-RU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941E2-CA94-47E4-AD03-82F4BFEC4F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elestia-R1---OverlayContentH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074333"/>
            <a:ext cx="2760664" cy="13716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6151" y="609601"/>
            <a:ext cx="4626770" cy="51816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3445933"/>
            <a:ext cx="276066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8B700-3A1A-4FED-A3D6-6AFB869C2944}" type="datetimeFigureOut">
              <a:rPr lang="ru-RU"/>
              <a:pPr>
                <a:defRPr/>
              </a:pPr>
              <a:t>10.06.2016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60B421-388E-44D4-B4F9-C6FB554C26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elestia-R1---OverlayContentH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600200"/>
            <a:ext cx="4623490" cy="1371600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52190" y="914400"/>
            <a:ext cx="2460731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2971800"/>
            <a:ext cx="4623490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C7643-D7FA-4BC6-B282-391F5FC6E7F3}" type="datetimeFigureOut">
              <a:rPr lang="ru-RU"/>
              <a:pPr>
                <a:defRPr/>
              </a:pPr>
              <a:t>10.06.2016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DB86D-1D06-476C-8BE1-C19EC866B5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elestia-R1---OverlayContentH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4732865"/>
            <a:ext cx="7598570" cy="56673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8701" y="932112"/>
            <a:ext cx="656987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5299603"/>
            <a:ext cx="7598570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D44AF-86B8-42C2-863F-801DE4C7B6CB}" type="datetimeFigureOut">
              <a:rPr lang="ru-RU"/>
              <a:pPr>
                <a:defRPr/>
              </a:pPr>
              <a:t>10.06.2016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23252-3CF9-4B3C-9B23-CA867F2885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elestia-R1---OverlayContentH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09602"/>
            <a:ext cx="7598570" cy="3124199"/>
          </a:xfrm>
        </p:spPr>
        <p:txBody>
          <a:bodyPr/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4343400"/>
            <a:ext cx="7598571" cy="1447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B3188-7691-4902-9799-FA1068CBBD1C}" type="datetimeFigureOut">
              <a:rPr lang="ru-RU"/>
              <a:pPr>
                <a:defRPr/>
              </a:pPr>
              <a:t>10.06.2016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767FE-3A1B-4407-808D-311F0D4542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Celestia-R1---OverlayContentH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4"/>
          <p:cNvSpPr txBox="1"/>
          <p:nvPr/>
        </p:nvSpPr>
        <p:spPr>
          <a:xfrm>
            <a:off x="7678738" y="2743200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  <a:cs typeface="+mn-cs"/>
              </a:rPr>
              <a:t>”</a:t>
            </a:r>
          </a:p>
        </p:txBody>
      </p:sp>
      <p:sp>
        <p:nvSpPr>
          <p:cNvPr id="7" name="TextBox 10"/>
          <p:cNvSpPr txBox="1"/>
          <p:nvPr/>
        </p:nvSpPr>
        <p:spPr>
          <a:xfrm>
            <a:off x="366713" y="823913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  <a:cs typeface="+mn-cs"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201" y="609602"/>
            <a:ext cx="7162799" cy="2743199"/>
          </a:xfrm>
        </p:spPr>
        <p:txBody>
          <a:bodyPr/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23406" y="3352800"/>
            <a:ext cx="7004388" cy="381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99" y="4343400"/>
            <a:ext cx="7614275" cy="1447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FAC32-0332-40FE-839B-E16F980F75CC}" type="datetimeFigureOut">
              <a:rPr lang="ru-RU"/>
              <a:pPr>
                <a:defRPr/>
              </a:pPr>
              <a:t>10.06.2016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91B24-3FC3-4A31-9C05-31AFB07848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elestia-R1---OverlayContentH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2" y="3308581"/>
            <a:ext cx="7598569" cy="1468800"/>
          </a:xfrm>
        </p:spPr>
        <p:txBody>
          <a:bodyPr anchor="b"/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4777381"/>
            <a:ext cx="759857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BF0D0-3206-42B0-9D13-4F775F374135}" type="datetimeFigureOut">
              <a:rPr lang="ru-RU"/>
              <a:pPr>
                <a:defRPr/>
              </a:pPr>
              <a:t>10.06.2016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578650-E031-485B-8EFA-939469C0B8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Celestia-R1---OverlayContentH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2"/>
          <p:cNvSpPr txBox="1"/>
          <p:nvPr/>
        </p:nvSpPr>
        <p:spPr>
          <a:xfrm>
            <a:off x="7678738" y="2743200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  <a:cs typeface="+mn-cs"/>
              </a:rPr>
              <a:t>”</a:t>
            </a:r>
          </a:p>
        </p:txBody>
      </p:sp>
      <p:sp>
        <p:nvSpPr>
          <p:cNvPr id="7" name="TextBox 13"/>
          <p:cNvSpPr txBox="1"/>
          <p:nvPr/>
        </p:nvSpPr>
        <p:spPr>
          <a:xfrm>
            <a:off x="366713" y="823913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  <a:cs typeface="+mn-cs"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744201" y="609602"/>
            <a:ext cx="7162799" cy="2743199"/>
          </a:xfrm>
        </p:spPr>
        <p:txBody>
          <a:bodyPr/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350" y="3886200"/>
            <a:ext cx="7601577" cy="889000"/>
          </a:xfrm>
        </p:spPr>
        <p:txBody>
          <a:bodyPr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49" y="4775200"/>
            <a:ext cx="7601577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C6D98-E273-4B66-B5C7-2CEFA2C87309}" type="datetimeFigureOut">
              <a:rPr lang="ru-RU"/>
              <a:pPr>
                <a:defRPr/>
              </a:pPr>
              <a:t>10.06.2016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A79C3-D9A1-401B-82E1-8F94007555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elestia-R1---OverlayContentH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09602"/>
            <a:ext cx="7598570" cy="2743199"/>
          </a:xfrm>
        </p:spPr>
        <p:txBody>
          <a:bodyPr/>
          <a:lstStyle>
            <a:lvl1pPr>
              <a:defRPr lang="en-US" b="0" dirty="0"/>
            </a:lvl1pPr>
          </a:lstStyle>
          <a:p>
            <a:pPr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351" y="3505200"/>
            <a:ext cx="7598571" cy="838200"/>
          </a:xfrm>
        </p:spPr>
        <p:txBody>
          <a:bodyPr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4343400"/>
            <a:ext cx="759857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69F3D5-F21A-4EFB-9FFB-E51722BBBAE8}" type="datetimeFigureOut">
              <a:rPr lang="ru-RU"/>
              <a:pPr>
                <a:defRPr/>
              </a:pPr>
              <a:t>10.06.2016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231B7-2F53-48A2-A951-FB0768B5CB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elestia-R1---OverlayContentH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4351" y="609601"/>
            <a:ext cx="7598569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12666-7701-4EAA-A307-194CCFFA6EEA}" type="datetimeFigureOut">
              <a:rPr lang="ru-RU"/>
              <a:pPr>
                <a:defRPr/>
              </a:pPr>
              <a:t>10.06.2016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DD847-3B53-4AF1-BAE6-2257A3E46B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elestia-R1---OverlayContentH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4006" y="609600"/>
            <a:ext cx="1618914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609600"/>
            <a:ext cx="5874087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1751C-36EC-4C50-8AFD-01CBCCB131F5}" type="datetimeFigureOut">
              <a:rPr lang="ru-RU"/>
              <a:pPr>
                <a:defRPr/>
              </a:pPr>
              <a:t>10.06.2016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B387C-AE6F-4D60-A8CD-875C4ACD8A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0" y="609600"/>
            <a:ext cx="7599363" cy="145573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14350" y="2141538"/>
            <a:ext cx="7599363" cy="364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42075" y="5870575"/>
            <a:ext cx="120015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b="0" i="0" smtClean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CB9D1EC7-5FD2-4DB2-AA35-0410080D7106}" type="datetimeFigureOut">
              <a:rPr lang="ru-RU"/>
              <a:pPr>
                <a:defRPr/>
              </a:pPr>
              <a:t>10.06.2016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5870575"/>
            <a:ext cx="5870575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9375" y="5870575"/>
            <a:ext cx="414338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b="0" i="0" smtClean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0563587B-4E09-4A7B-B5BC-E8AD62E50B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49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 cap="all">
          <a:ln w="3175" cmpd="sng">
            <a:noFill/>
          </a:ln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fontAlgn="base">
        <a:spcBef>
          <a:spcPct val="0"/>
        </a:spcBef>
        <a:spcAft>
          <a:spcPts val="1000"/>
        </a:spcAft>
        <a:buClr>
          <a:schemeClr val="tx1"/>
        </a:buClr>
        <a:buSzPct val="100000"/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0"/>
        </a:spcBef>
        <a:spcAft>
          <a:spcPts val="1000"/>
        </a:spcAft>
        <a:buClr>
          <a:schemeClr val="tx1"/>
        </a:buClr>
        <a:buSzPct val="100000"/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85750" algn="l" defTabSz="457200" rtl="0" fontAlgn="base">
        <a:spcBef>
          <a:spcPct val="0"/>
        </a:spcBef>
        <a:spcAft>
          <a:spcPts val="1000"/>
        </a:spcAft>
        <a:buClr>
          <a:schemeClr val="tx1"/>
        </a:buClr>
        <a:buSzPct val="100000"/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indent="-171450" algn="l" defTabSz="457200" rtl="0" fontAlgn="base">
        <a:spcBef>
          <a:spcPct val="0"/>
        </a:spcBef>
        <a:spcAft>
          <a:spcPts val="1000"/>
        </a:spcAft>
        <a:buClr>
          <a:schemeClr val="tx1"/>
        </a:buClr>
        <a:buSzPct val="100000"/>
        <a:buFont typeface="Arial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00250" indent="-171450" algn="l" defTabSz="457200" rtl="0" fontAlgn="base">
        <a:spcBef>
          <a:spcPct val="0"/>
        </a:spcBef>
        <a:spcAft>
          <a:spcPts val="1000"/>
        </a:spcAft>
        <a:buClr>
          <a:schemeClr val="tx1"/>
        </a:buClr>
        <a:buSzPct val="100000"/>
        <a:buFont typeface="Arial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8063" y="1341438"/>
            <a:ext cx="6696075" cy="1573212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dirty="0" smtClean="0"/>
              <a:t>СТО АРИФМЕТИЧЕСКИХ ЗАДАЧ ПО МАТЕМАТИКЕ </a:t>
            </a:r>
            <a:br>
              <a:rPr lang="ru-RU" sz="3600" dirty="0" smtClean="0"/>
            </a:br>
            <a:r>
              <a:rPr lang="ru-RU" sz="3600" dirty="0" smtClean="0"/>
              <a:t>К 100-ЛЕТИЮ МУРМАНСКА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57438" y="0"/>
            <a:ext cx="6786562" cy="1404938"/>
          </a:xfrm>
        </p:spPr>
        <p:txBody>
          <a:bodyPr rtlCol="0"/>
          <a:lstStyle/>
          <a:p>
            <a:pPr fontAlgn="auto">
              <a:spcBef>
                <a:spcPts val="0"/>
              </a:spcBef>
              <a:buFont typeface="Arial"/>
              <a:buNone/>
              <a:defRPr/>
            </a:pPr>
            <a:r>
              <a:rPr lang="ru-RU" sz="1600" dirty="0" smtClean="0"/>
              <a:t>,</a:t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19459" name="TextBox 4"/>
          <p:cNvSpPr txBox="1">
            <a:spLocks noChangeArrowheads="1"/>
          </p:cNvSpPr>
          <p:nvPr/>
        </p:nvSpPr>
        <p:spPr bwMode="auto">
          <a:xfrm>
            <a:off x="3141663" y="6286500"/>
            <a:ext cx="2428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Calibri" pitchFamily="34" charset="0"/>
              </a:rPr>
              <a:t>Мурманск 2016</a:t>
            </a:r>
          </a:p>
        </p:txBody>
      </p:sp>
      <p:sp>
        <p:nvSpPr>
          <p:cNvPr id="19460" name="TextBox 5"/>
          <p:cNvSpPr txBox="1">
            <a:spLocks noChangeArrowheads="1"/>
          </p:cNvSpPr>
          <p:nvPr/>
        </p:nvSpPr>
        <p:spPr bwMode="auto">
          <a:xfrm>
            <a:off x="4356100" y="3948113"/>
            <a:ext cx="4608513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dirty="0" smtClean="0">
                <a:latin typeface="Calibri" pitchFamily="34" charset="0"/>
              </a:rPr>
              <a:t>г</a:t>
            </a:r>
            <a:r>
              <a:rPr lang="ru-RU" sz="1400" dirty="0">
                <a:latin typeface="Calibri" pitchFamily="34" charset="0"/>
              </a:rPr>
              <a:t>. Мурманск, </a:t>
            </a:r>
            <a:r>
              <a:rPr lang="ru-RU" sz="1600" dirty="0">
                <a:latin typeface="Calibri" pitchFamily="34" charset="0"/>
              </a:rPr>
              <a:t>ГАПОУ МО </a:t>
            </a:r>
            <a:r>
              <a:rPr lang="ru-RU" sz="1400" dirty="0">
                <a:latin typeface="Calibri" pitchFamily="34" charset="0"/>
              </a:rPr>
              <a:t>«Мурманский колледж экономики и информационных технологий</a:t>
            </a:r>
            <a:r>
              <a:rPr lang="ru-RU" sz="1400" dirty="0" smtClean="0">
                <a:latin typeface="Calibri" pitchFamily="34" charset="0"/>
              </a:rPr>
              <a:t>»,</a:t>
            </a:r>
            <a:r>
              <a:rPr lang="ru-RU" sz="1400" dirty="0">
                <a:latin typeface="Calibri" pitchFamily="34" charset="0"/>
              </a:rPr>
              <a:t/>
            </a:r>
            <a:br>
              <a:rPr lang="ru-RU" sz="1400" dirty="0">
                <a:latin typeface="Calibri" pitchFamily="34" charset="0"/>
              </a:rPr>
            </a:br>
            <a:r>
              <a:rPr lang="ru-RU" sz="1400" dirty="0" smtClean="0">
                <a:latin typeface="Calibri" pitchFamily="34" charset="0"/>
              </a:rPr>
              <a:t>преподаватель </a:t>
            </a:r>
            <a:r>
              <a:rPr lang="ru-RU" sz="1400" dirty="0">
                <a:latin typeface="Calibri" pitchFamily="34" charset="0"/>
              </a:rPr>
              <a:t>первой </a:t>
            </a:r>
            <a:r>
              <a:rPr lang="ru-RU" sz="1400" dirty="0" smtClean="0">
                <a:latin typeface="Calibri" pitchFamily="34" charset="0"/>
              </a:rPr>
              <a:t>квалификационной</a:t>
            </a:r>
          </a:p>
          <a:p>
            <a:pPr algn="r"/>
            <a:r>
              <a:rPr lang="ru-RU" sz="1400" dirty="0" smtClean="0">
                <a:latin typeface="Calibri" pitchFamily="34" charset="0"/>
              </a:rPr>
              <a:t> </a:t>
            </a:r>
            <a:r>
              <a:rPr lang="ru-RU" sz="1400" dirty="0">
                <a:latin typeface="Calibri" pitchFamily="34" charset="0"/>
              </a:rPr>
              <a:t>категории Иванова Л.А</a:t>
            </a:r>
            <a:r>
              <a:rPr lang="ru-RU" sz="1400" dirty="0" smtClean="0">
                <a:latin typeface="Calibri" pitchFamily="34" charset="0"/>
              </a:rPr>
              <a:t>.,</a:t>
            </a:r>
            <a:endParaRPr lang="ru-RU" sz="16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0482" name="Содержимое 3" descr="мурманск-сердце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1506" name="Содержимое 3" descr="18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 bwMode="auto">
          <a:xfrm>
            <a:off x="250825" y="-531813"/>
            <a:ext cx="7599363" cy="3124201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ru-RU" smtClean="0">
                <a:ln>
                  <a:noFill/>
                </a:ln>
              </a:rPr>
              <a:t>   ЦЕЛЬ РАБОТЫ:</a:t>
            </a:r>
          </a:p>
        </p:txBody>
      </p:sp>
      <p:sp>
        <p:nvSpPr>
          <p:cNvPr id="22530" name="Текст 2"/>
          <p:cNvSpPr>
            <a:spLocks noGrp="1"/>
          </p:cNvSpPr>
          <p:nvPr>
            <p:ph type="body" idx="1"/>
          </p:nvPr>
        </p:nvSpPr>
        <p:spPr>
          <a:xfrm>
            <a:off x="539750" y="1125538"/>
            <a:ext cx="7597775" cy="5011737"/>
          </a:xfrm>
        </p:spPr>
        <p:txBody>
          <a:bodyPr/>
          <a:lstStyle/>
          <a:p>
            <a:r>
              <a:rPr lang="ru-RU" sz="2800" dirty="0" smtClean="0"/>
              <a:t>Это привлечение внимания к родному краю, популяризация информации о географических данных, флоре, фауне, климате, промышленности , сельском хозяйстве через решение  арифметических задач на местном числовом материале.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 bwMode="auto">
          <a:xfrm>
            <a:off x="900113" y="-387350"/>
            <a:ext cx="7597775" cy="31242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>
                <a:ln>
                  <a:noFill/>
                </a:ln>
              </a:rPr>
              <a:t>ЗАДАЧИ РАБОТЫ:</a:t>
            </a:r>
          </a:p>
        </p:txBody>
      </p:sp>
      <p:sp>
        <p:nvSpPr>
          <p:cNvPr id="23554" name="Текст 2"/>
          <p:cNvSpPr>
            <a:spLocks noGrp="1"/>
          </p:cNvSpPr>
          <p:nvPr>
            <p:ph type="body" idx="1"/>
          </p:nvPr>
        </p:nvSpPr>
        <p:spPr>
          <a:xfrm>
            <a:off x="539750" y="3284538"/>
            <a:ext cx="7597775" cy="1447800"/>
          </a:xfrm>
        </p:spPr>
        <p:txBody>
          <a:bodyPr>
            <a:normAutofit fontScale="55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ru-RU" sz="2800" smtClean="0"/>
              <a:t>Анализ, обобщение информационных источников с уже готовыми задачами ;</a:t>
            </a:r>
          </a:p>
          <a:p>
            <a:pPr>
              <a:buFont typeface="Wingdings" pitchFamily="2" charset="2"/>
              <a:buChar char="v"/>
            </a:pPr>
            <a:r>
              <a:rPr lang="ru-RU" sz="2800" smtClean="0"/>
              <a:t>Изучение статистических данных Кольского полуострова для составления собственных задач;</a:t>
            </a:r>
          </a:p>
          <a:p>
            <a:pPr>
              <a:buFont typeface="Wingdings" pitchFamily="2" charset="2"/>
              <a:buChar char="v"/>
            </a:pPr>
            <a:r>
              <a:rPr lang="ru-RU" sz="2800" smtClean="0"/>
              <a:t>Обработка и классификация собственных задач  по определенной тематике.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620713"/>
            <a:ext cx="7599362" cy="145573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Объект  исследования:</a:t>
            </a:r>
            <a:endParaRPr lang="ru-RU" dirty="0"/>
          </a:p>
        </p:txBody>
      </p:sp>
      <p:sp>
        <p:nvSpPr>
          <p:cNvPr id="24578" name="Содержимое 2"/>
          <p:cNvSpPr>
            <a:spLocks noGrp="1"/>
          </p:cNvSpPr>
          <p:nvPr>
            <p:ph idx="1"/>
          </p:nvPr>
        </p:nvSpPr>
        <p:spPr>
          <a:xfrm>
            <a:off x="468313" y="404813"/>
            <a:ext cx="7597775" cy="364966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2800" smtClean="0"/>
              <a:t>100 задач</a:t>
            </a:r>
            <a:r>
              <a:rPr lang="en-US" sz="2800" smtClean="0"/>
              <a:t> </a:t>
            </a:r>
            <a:r>
              <a:rPr lang="ru-RU" sz="2800" smtClean="0"/>
              <a:t>на краеведческом материале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1550" y="2924175"/>
            <a:ext cx="6624638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latin typeface="+mj-lt"/>
                <a:cs typeface="+mn-cs"/>
              </a:rPr>
              <a:t>ПРЕДМЕТ ИССЛЕДОВАНИЯ: </a:t>
            </a:r>
          </a:p>
        </p:txBody>
      </p:sp>
      <p:sp>
        <p:nvSpPr>
          <p:cNvPr id="24580" name="TextBox 4"/>
          <p:cNvSpPr txBox="1">
            <a:spLocks noChangeArrowheads="1"/>
          </p:cNvSpPr>
          <p:nvPr/>
        </p:nvSpPr>
        <p:spPr bwMode="auto">
          <a:xfrm>
            <a:off x="395288" y="3933825"/>
            <a:ext cx="74168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800">
                <a:latin typeface="Calibri" pitchFamily="34" charset="0"/>
              </a:rPr>
              <a:t>  Формирование интереса к изучению математики через решение краеведческих задач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43887" cy="145573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700" dirty="0" smtClean="0"/>
              <a:t>Сборник включает 100 различных задач, решаемых в школе. Представлена следующая тематика</a:t>
            </a:r>
            <a:r>
              <a:rPr lang="ru-RU" dirty="0" smtClean="0"/>
              <a:t>:</a:t>
            </a:r>
            <a:endParaRPr lang="ru-RU" dirty="0"/>
          </a:p>
        </p:txBody>
      </p:sp>
      <p:pic>
        <p:nvPicPr>
          <p:cNvPr id="4" name="Содержимое 3" descr="ozero_alla-akkajarv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773238"/>
            <a:ext cx="4356100" cy="2519362"/>
          </a:xfrm>
        </p:spPr>
      </p:pic>
      <p:pic>
        <p:nvPicPr>
          <p:cNvPr id="5" name="Рисунок 4" descr="img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1773238"/>
            <a:ext cx="4787900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514baf833ca8b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6100" y="4292600"/>
            <a:ext cx="4787900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020211.1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292600"/>
            <a:ext cx="4356100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4" name="Содержимое 3" descr="613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4419600" cy="3429000"/>
          </a:xfrm>
        </p:spPr>
      </p:pic>
      <p:pic>
        <p:nvPicPr>
          <p:cNvPr id="5" name="Рисунок 4" descr="v_pasvik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7538" y="0"/>
            <a:ext cx="471646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b0fXYdbRO5M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425825"/>
            <a:ext cx="4427538" cy="343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admin\Desktop\матема\PikclzBxo_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7538" y="3429000"/>
            <a:ext cx="471646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Рисунок 3" descr="i8RBQRfcDO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565400"/>
            <a:ext cx="9144000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7597775" cy="1455738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Задачи о водоёмах Мурманской области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413"/>
            <a:ext cx="7599363" cy="1368425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Bef>
                <a:spcPts val="0"/>
              </a:spcBef>
              <a:buFont typeface="Arial"/>
              <a:buNone/>
              <a:defRPr/>
            </a:pPr>
            <a:r>
              <a:rPr lang="ru-RU" sz="2800" dirty="0" smtClean="0"/>
              <a:t>   Река Варзуга имеет протяжённость 237 км, что на 59 км меньше длины реки Вороньи. Река </a:t>
            </a:r>
            <a:r>
              <a:rPr lang="ru-RU" sz="2800" dirty="0" err="1" smtClean="0"/>
              <a:t>Иоконьга</a:t>
            </a:r>
            <a:r>
              <a:rPr lang="ru-RU" sz="2800" dirty="0" smtClean="0"/>
              <a:t> на 33 км длиннее реки Вороньи. Какую длину имеют реки Воронья и Иоканьга?</a:t>
            </a:r>
            <a:endParaRPr lang="ru-RU" sz="2800" dirty="0"/>
          </a:p>
        </p:txBody>
      </p:sp>
      <p:sp>
        <p:nvSpPr>
          <p:cNvPr id="27652" name="TextBox 4"/>
          <p:cNvSpPr txBox="1">
            <a:spLocks noChangeArrowheads="1"/>
          </p:cNvSpPr>
          <p:nvPr/>
        </p:nvSpPr>
        <p:spPr bwMode="auto">
          <a:xfrm>
            <a:off x="0" y="5903913"/>
            <a:ext cx="8964613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Ответ: длина реки Воронья - 276 км, а Иоконьги – 3289 км.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Рисунок 3" descr="1_5c8359a339c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28775"/>
            <a:ext cx="9144000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856663" cy="1700213"/>
          </a:xfrm>
        </p:spPr>
        <p:txBody>
          <a:bodyPr rtlCol="0">
            <a:normAutofit lnSpcReduction="10000"/>
          </a:bodyPr>
          <a:lstStyle/>
          <a:p>
            <a:pPr algn="just" fontAlgn="auto">
              <a:spcBef>
                <a:spcPts val="0"/>
              </a:spcBef>
              <a:buFont typeface="Arial"/>
              <a:buNone/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   </a:t>
            </a:r>
            <a:r>
              <a:rPr lang="ru-RU" sz="2800" dirty="0" smtClean="0"/>
              <a:t>Длина Кольского залива 56 км, ширина его у входа занимает 1/8 часть от его длины, а ширина в южной части имеет 1/56 часть от длины. Какую ширину имеет Кольский залив у входа в море и в южной его части?</a:t>
            </a:r>
            <a:endParaRPr lang="ru-RU" sz="2800" dirty="0"/>
          </a:p>
        </p:txBody>
      </p:sp>
      <p:sp>
        <p:nvSpPr>
          <p:cNvPr id="28676" name="TextBox 4"/>
          <p:cNvSpPr txBox="1">
            <a:spLocks noChangeArrowheads="1"/>
          </p:cNvSpPr>
          <p:nvPr/>
        </p:nvSpPr>
        <p:spPr bwMode="auto">
          <a:xfrm>
            <a:off x="0" y="6027738"/>
            <a:ext cx="85693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Ответ: у входа в море Кольский залив имеет ширину – 7 км, а в южной части – 1 км.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Содержимое 3" descr="34abc41a5bb1514dbcc57ddf65e1ff4a.jpe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3068638"/>
            <a:ext cx="9144000" cy="331311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0"/>
            <a:ext cx="7597775" cy="1455738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Задачи  на движение между населенными пунктами </a:t>
            </a:r>
            <a:endParaRPr lang="ru-RU" dirty="0"/>
          </a:p>
        </p:txBody>
      </p:sp>
      <p:sp>
        <p:nvSpPr>
          <p:cNvPr id="29699" name="TextBox 4"/>
          <p:cNvSpPr txBox="1">
            <a:spLocks noChangeArrowheads="1"/>
          </p:cNvSpPr>
          <p:nvPr/>
        </p:nvSpPr>
        <p:spPr bwMode="auto">
          <a:xfrm>
            <a:off x="0" y="1196975"/>
            <a:ext cx="7777163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Расстояние между г. Мурманском и посёлком Мурмаши 25 км. Сколько потребуется времени рабочему, чтобы проехать в Мурманск и вернуться в Мурмаши, если в город он ехал на такси со скоростью</a:t>
            </a:r>
            <a:r>
              <a:rPr lang="en-US" sz="2400">
                <a:latin typeface="Calibri" pitchFamily="34" charset="0"/>
              </a:rPr>
              <a:t> </a:t>
            </a:r>
            <a:r>
              <a:rPr lang="ru-RU" sz="2400">
                <a:latin typeface="Calibri" pitchFamily="34" charset="0"/>
              </a:rPr>
              <a:t>90 км/ч, а обратно – на автобусе со скоростью 60 км/ч?</a:t>
            </a:r>
          </a:p>
        </p:txBody>
      </p:sp>
      <p:sp>
        <p:nvSpPr>
          <p:cNvPr id="29700" name="TextBox 5"/>
          <p:cNvSpPr txBox="1">
            <a:spLocks noChangeArrowheads="1"/>
          </p:cNvSpPr>
          <p:nvPr/>
        </p:nvSpPr>
        <p:spPr bwMode="auto">
          <a:xfrm>
            <a:off x="0" y="6334125"/>
            <a:ext cx="7667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Ответ: рабочему потребуется </a:t>
            </a:r>
            <a:r>
              <a:rPr lang="en-US" sz="2800">
                <a:latin typeface="Calibri" pitchFamily="34" charset="0"/>
              </a:rPr>
              <a:t>43</a:t>
            </a:r>
            <a:r>
              <a:rPr lang="ru-RU" sz="2800">
                <a:latin typeface="Calibri" pitchFamily="34" charset="0"/>
              </a:rPr>
              <a:t>,</a:t>
            </a:r>
            <a:r>
              <a:rPr lang="en-US" sz="2800">
                <a:latin typeface="Calibri" pitchFamily="34" charset="0"/>
              </a:rPr>
              <a:t>75 </a:t>
            </a:r>
            <a:r>
              <a:rPr lang="ru-RU" sz="2800">
                <a:latin typeface="Calibri" pitchFamily="34" charset="0"/>
              </a:rPr>
              <a:t>мин.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Рисунок 4" descr="Zjq6zhXSZl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28775"/>
            <a:ext cx="914400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350" y="549275"/>
            <a:ext cx="7658100" cy="15160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72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7599363" cy="1728788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400" smtClean="0"/>
              <a:t>    Автобус должен проехать от Никеля до Мурманска, расстояние между которыми – 220 км. За первый час он проехал 66 км. Какой путь в % ему осталось проехать?</a:t>
            </a:r>
          </a:p>
        </p:txBody>
      </p:sp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0" y="6334125"/>
            <a:ext cx="34559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Ответ: 70%.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Содержимое 3" descr="thumb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2420938"/>
            <a:ext cx="9144000" cy="396081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0"/>
            <a:ext cx="7597775" cy="1455738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Задачи о численности населения</a:t>
            </a:r>
            <a:endParaRPr lang="ru-RU" dirty="0"/>
          </a:p>
        </p:txBody>
      </p:sp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0" y="1341438"/>
            <a:ext cx="8316913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>
                <a:latin typeface="Calibri" pitchFamily="34" charset="0"/>
              </a:rPr>
              <a:t>В поселке Печенга 3188 жителей, а в городе Полярном на 13982 больше. Население Полярного составляет 62% от населения города Кировска. Сколько жителей в городе Кировске?</a:t>
            </a:r>
          </a:p>
        </p:txBody>
      </p:sp>
      <p:sp>
        <p:nvSpPr>
          <p:cNvPr id="31748" name="TextBox 5"/>
          <p:cNvSpPr txBox="1">
            <a:spLocks noChangeArrowheads="1"/>
          </p:cNvSpPr>
          <p:nvPr/>
        </p:nvSpPr>
        <p:spPr bwMode="auto">
          <a:xfrm>
            <a:off x="0" y="6396038"/>
            <a:ext cx="81010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Ответ: в городе Кировске – 27694 человека.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Рисунок 3" descr="PXD0DqGhii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2771" name="Содержимое 2"/>
          <p:cNvSpPr>
            <a:spLocks noGrp="1"/>
          </p:cNvSpPr>
          <p:nvPr>
            <p:ph idx="1"/>
          </p:nvPr>
        </p:nvSpPr>
        <p:spPr>
          <a:xfrm>
            <a:off x="0" y="-1108075"/>
            <a:ext cx="7599363" cy="36496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400" smtClean="0"/>
              <a:t>     Все население Мурманской области в 2002 году составило  892 534 человека. В 2010 году оно составило 795 409 человек. На сколько процентов сократилась численность населения к 2010 году?</a:t>
            </a:r>
          </a:p>
        </p:txBody>
      </p:sp>
      <p:sp>
        <p:nvSpPr>
          <p:cNvPr id="32772" name="TextBox 4"/>
          <p:cNvSpPr txBox="1">
            <a:spLocks noChangeArrowheads="1"/>
          </p:cNvSpPr>
          <p:nvPr/>
        </p:nvSpPr>
        <p:spPr bwMode="auto">
          <a:xfrm>
            <a:off x="0" y="6334125"/>
            <a:ext cx="66960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Ответ: население сократилось на 11%.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Содержимое 3" descr="1-3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2349500"/>
            <a:ext cx="9144000" cy="360045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7597775" cy="1455738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Задачи о промысловых породах рыб</a:t>
            </a:r>
            <a:endParaRPr lang="ru-RU" dirty="0"/>
          </a:p>
        </p:txBody>
      </p:sp>
      <p:sp>
        <p:nvSpPr>
          <p:cNvPr id="33795" name="TextBox 4"/>
          <p:cNvSpPr txBox="1">
            <a:spLocks noChangeArrowheads="1"/>
          </p:cNvSpPr>
          <p:nvPr/>
        </p:nvSpPr>
        <p:spPr bwMode="auto">
          <a:xfrm>
            <a:off x="0" y="1268413"/>
            <a:ext cx="88201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Предельная длина ерша 60 см, что составляет 1/2 длины зубатки, 4/5 длины сайды, 2/5 длины трески. Определить предельную длину зубатки, сайды, трески.</a:t>
            </a:r>
          </a:p>
        </p:txBody>
      </p:sp>
      <p:sp>
        <p:nvSpPr>
          <p:cNvPr id="33796" name="TextBox 5"/>
          <p:cNvSpPr txBox="1">
            <a:spLocks noChangeArrowheads="1"/>
          </p:cNvSpPr>
          <p:nvPr/>
        </p:nvSpPr>
        <p:spPr bwMode="auto">
          <a:xfrm>
            <a:off x="0" y="5949950"/>
            <a:ext cx="91440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Ответ: предельная длина зубатки- 120 см, сайды – 75 см, трески – 150 см.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Содержимое 3" descr="riba-glaza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557338"/>
            <a:ext cx="9144000" cy="446405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4819" name="TextBox 4"/>
          <p:cNvSpPr txBox="1">
            <a:spLocks noChangeArrowheads="1"/>
          </p:cNvSpPr>
          <p:nvPr/>
        </p:nvSpPr>
        <p:spPr bwMode="auto">
          <a:xfrm>
            <a:off x="0" y="0"/>
            <a:ext cx="914400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>
                <a:latin typeface="Calibri" pitchFamily="34" charset="0"/>
              </a:rPr>
              <a:t>Средняя продолжительность жизни сайды составляет 3/5 жизни ерша. Треска живёт в среднем на 10 лет больше, чем пикша и на 1 год меньше, чем ёрш. Сколько лет живёт каждая рыба, если продолжительность жизни пикши составляет 7/12 продолжительности жизни трески?</a:t>
            </a:r>
          </a:p>
        </p:txBody>
      </p:sp>
      <p:sp>
        <p:nvSpPr>
          <p:cNvPr id="34820" name="TextBox 5"/>
          <p:cNvSpPr txBox="1">
            <a:spLocks noChangeArrowheads="1"/>
          </p:cNvSpPr>
          <p:nvPr/>
        </p:nvSpPr>
        <p:spPr bwMode="auto">
          <a:xfrm>
            <a:off x="0" y="5949950"/>
            <a:ext cx="91440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Ответ: ёрш  живёт 25 л., треска – 24 г., сайда – 15 л, пикша – 14 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0"/>
            <a:ext cx="7597775" cy="1455738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Задачи связанные с климатом</a:t>
            </a:r>
            <a:endParaRPr lang="ru-RU" dirty="0"/>
          </a:p>
        </p:txBody>
      </p:sp>
      <p:sp>
        <p:nvSpPr>
          <p:cNvPr id="35842" name="Содержимое 2"/>
          <p:cNvSpPr>
            <a:spLocks noGrp="1"/>
          </p:cNvSpPr>
          <p:nvPr>
            <p:ph idx="1"/>
          </p:nvPr>
        </p:nvSpPr>
        <p:spPr>
          <a:xfrm>
            <a:off x="0" y="1341438"/>
            <a:ext cx="8748713" cy="17272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200" smtClean="0"/>
              <a:t>     В Териберке и Апатитах вместе в год стоит 314 часов туман, а в</a:t>
            </a:r>
            <a:br>
              <a:rPr lang="ru-RU" sz="2200" smtClean="0"/>
            </a:br>
            <a:r>
              <a:rPr lang="ru-RU" sz="2200" smtClean="0"/>
              <a:t>Пулозере таких часов на 147 меньше, чем в Териберке и Апатитах вместе. Сколько часов стоит туман в каждом месте, если в Апатитах туман стоит на 12 часов больше, чем в Териберке?</a:t>
            </a:r>
          </a:p>
          <a:p>
            <a:endParaRPr lang="ru-RU" smtClean="0"/>
          </a:p>
        </p:txBody>
      </p:sp>
      <p:pic>
        <p:nvPicPr>
          <p:cNvPr id="35843" name="Рисунок 4" descr="туман-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54313"/>
            <a:ext cx="9144000" cy="319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4" name="TextBox 5"/>
          <p:cNvSpPr txBox="1">
            <a:spLocks noChangeArrowheads="1"/>
          </p:cNvSpPr>
          <p:nvPr/>
        </p:nvSpPr>
        <p:spPr bwMode="auto">
          <a:xfrm>
            <a:off x="0" y="5903913"/>
            <a:ext cx="91440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Ответ: в Пулозере – 167 ч., в Аппатитах – 163 ч., в Териберке – 151ч.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6866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7599363" cy="23495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000" smtClean="0"/>
              <a:t>     В третьей декаде марта высота снежного покрова в Мурманской области достигает 60 см, а на побережье – 20 см. К началу мая высота снежного покрова достигает 20 см в области и 7,5 см – на побережье. Сколько процентов снежного покрова осталось в области и на побережье в мае по сравнению с третьей декадой марта?</a:t>
            </a:r>
          </a:p>
        </p:txBody>
      </p:sp>
      <p:pic>
        <p:nvPicPr>
          <p:cNvPr id="36867" name="Рисунок 4" descr="d196bf71893ccc3d1aabb978d882761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60575"/>
            <a:ext cx="914400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TextBox 5"/>
          <p:cNvSpPr txBox="1">
            <a:spLocks noChangeArrowheads="1"/>
          </p:cNvSpPr>
          <p:nvPr/>
        </p:nvSpPr>
        <p:spPr bwMode="auto">
          <a:xfrm>
            <a:off x="0" y="6334125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Ответ: в области - 33,3%, на побережье - 37,5%.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-315913"/>
            <a:ext cx="7599362" cy="1457326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Задачи о заповедниках</a:t>
            </a:r>
            <a:endParaRPr lang="ru-RU" dirty="0"/>
          </a:p>
        </p:txBody>
      </p:sp>
      <p:sp>
        <p:nvSpPr>
          <p:cNvPr id="37890" name="Rectangle 1"/>
          <p:cNvSpPr>
            <a:spLocks noChangeArrowheads="1"/>
          </p:cNvSpPr>
          <p:nvPr/>
        </p:nvSpPr>
        <p:spPr bwMode="auto">
          <a:xfrm>
            <a:off x="4479925" y="444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tabLst>
                <a:tab pos="457200" algn="l"/>
                <a:tab pos="571500" algn="l"/>
              </a:tabLst>
            </a:pPr>
            <a:endParaRPr lang="ru-RU"/>
          </a:p>
        </p:txBody>
      </p:sp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4479925" y="444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tabLst>
                <a:tab pos="457200" algn="l"/>
                <a:tab pos="571500" algn="l"/>
              </a:tabLst>
            </a:pPr>
            <a:endParaRPr lang="ru-RU"/>
          </a:p>
        </p:txBody>
      </p:sp>
      <p:sp>
        <p:nvSpPr>
          <p:cNvPr id="37892" name="Rectangle 3"/>
          <p:cNvSpPr>
            <a:spLocks noChangeArrowheads="1"/>
          </p:cNvSpPr>
          <p:nvPr/>
        </p:nvSpPr>
        <p:spPr bwMode="auto">
          <a:xfrm>
            <a:off x="0" y="765175"/>
            <a:ext cx="9144000" cy="132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tabLst>
                <a:tab pos="457200" algn="l"/>
                <a:tab pos="571500" algn="l"/>
              </a:tabLst>
            </a:pPr>
            <a:r>
              <a:rPr lang="ru-RU" sz="2000">
                <a:cs typeface="Times New Roman" pitchFamily="18" charset="0"/>
              </a:rPr>
              <a:t>В осенний период в Кандалакшском заповеднике зарегистрировано 4204 обыкновенной гаги, шилохвостки и кряквы. Сколько птиц каждого вида было в заповеднике, если шилохвосток было на 152 меньше, чем кряквы, а кряквы на 3870 меньше, чем гаги?</a:t>
            </a:r>
            <a:endParaRPr lang="ru-RU" sz="2000"/>
          </a:p>
        </p:txBody>
      </p:sp>
      <p:pic>
        <p:nvPicPr>
          <p:cNvPr id="37893" name="Содержимое 7" descr="somateria_spectabilis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2133600"/>
            <a:ext cx="9144000" cy="4248150"/>
          </a:xfrm>
        </p:spPr>
      </p:pic>
      <p:sp>
        <p:nvSpPr>
          <p:cNvPr id="37894" name="TextBox 6"/>
          <p:cNvSpPr txBox="1">
            <a:spLocks noChangeArrowheads="1"/>
          </p:cNvSpPr>
          <p:nvPr/>
        </p:nvSpPr>
        <p:spPr bwMode="auto">
          <a:xfrm>
            <a:off x="0" y="6334125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Ответ: кряквы – 334, шилохвостки – 182.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38914" name="Содержимое 3" descr="2jg2ecCgsrw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2141538"/>
            <a:ext cx="9144000" cy="4167187"/>
          </a:xfrm>
        </p:spPr>
      </p:pic>
      <p:sp>
        <p:nvSpPr>
          <p:cNvPr id="38915" name="TextBox 4"/>
          <p:cNvSpPr txBox="1">
            <a:spLocks noChangeArrowheads="1"/>
          </p:cNvSpPr>
          <p:nvPr/>
        </p:nvSpPr>
        <p:spPr bwMode="auto">
          <a:xfrm>
            <a:off x="468313" y="333375"/>
            <a:ext cx="7920037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53% территории Лапландского заповедника занимают леса, а горные тундры на  25%     меньше. Какую территорию  Лапландского заповедника занимают леса и горные тундры, если площадь заповедника составляет 278435 га?</a:t>
            </a:r>
          </a:p>
        </p:txBody>
      </p:sp>
      <p:sp>
        <p:nvSpPr>
          <p:cNvPr id="38916" name="TextBox 5"/>
          <p:cNvSpPr txBox="1">
            <a:spLocks noChangeArrowheads="1"/>
          </p:cNvSpPr>
          <p:nvPr/>
        </p:nvSpPr>
        <p:spPr bwMode="auto">
          <a:xfrm>
            <a:off x="0" y="6334125"/>
            <a:ext cx="5003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Ответ: 217180  га.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Содержимое 3" descr="tIZPZE3fHAo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2492375"/>
            <a:ext cx="9144000" cy="381635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7597775" cy="1455738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Задачи о полезных ископаемых</a:t>
            </a:r>
            <a:endParaRPr lang="ru-RU" dirty="0"/>
          </a:p>
        </p:txBody>
      </p:sp>
      <p:sp>
        <p:nvSpPr>
          <p:cNvPr id="39939" name="TextBox 4"/>
          <p:cNvSpPr txBox="1">
            <a:spLocks noChangeArrowheads="1"/>
          </p:cNvSpPr>
          <p:nvPr/>
        </p:nvSpPr>
        <p:spPr bwMode="auto">
          <a:xfrm>
            <a:off x="0" y="1341438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Ширина залежей Оленегорских железных руд составляет 0,067 её длины. Глубина в 1,1 раза больше ширины и составляет 200 метров. Какую длину имеет залежь Оленегорского месторождения?</a:t>
            </a:r>
          </a:p>
        </p:txBody>
      </p:sp>
      <p:sp>
        <p:nvSpPr>
          <p:cNvPr id="39940" name="TextBox 5"/>
          <p:cNvSpPr txBox="1">
            <a:spLocks noChangeArrowheads="1"/>
          </p:cNvSpPr>
          <p:nvPr/>
        </p:nvSpPr>
        <p:spPr bwMode="auto">
          <a:xfrm>
            <a:off x="0" y="6334125"/>
            <a:ext cx="2736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Ответ: 14,74 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40962" name="Содержимое 3" descr="RuavXS0guVM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628775"/>
            <a:ext cx="9144000" cy="4679950"/>
          </a:xfrm>
        </p:spPr>
      </p:pic>
      <p:sp>
        <p:nvSpPr>
          <p:cNvPr id="40963" name="TextBox 4"/>
          <p:cNvSpPr txBox="1">
            <a:spLocks noChangeArrowheads="1"/>
          </p:cNvSpPr>
          <p:nvPr/>
        </p:nvSpPr>
        <p:spPr bwMode="auto">
          <a:xfrm>
            <a:off x="323850" y="260350"/>
            <a:ext cx="80645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Вес вагонетки с медно-никелевой рудой – 2 тонны, причём вес вагонетки составляет 17/50 общего веса. Сколько весит руда в вагонетке?</a:t>
            </a:r>
          </a:p>
        </p:txBody>
      </p:sp>
      <p:sp>
        <p:nvSpPr>
          <p:cNvPr id="40964" name="TextBox 5"/>
          <p:cNvSpPr txBox="1">
            <a:spLocks noChangeArrowheads="1"/>
          </p:cNvSpPr>
          <p:nvPr/>
        </p:nvSpPr>
        <p:spPr bwMode="auto">
          <a:xfrm>
            <a:off x="0" y="6334125"/>
            <a:ext cx="36004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Ответ: 1320 кг.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0"/>
            <a:ext cx="7597775" cy="145573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Задачи о достопримечательностях мурманской области</a:t>
            </a:r>
            <a:endParaRPr lang="ru-RU" dirty="0"/>
          </a:p>
        </p:txBody>
      </p:sp>
      <p:pic>
        <p:nvPicPr>
          <p:cNvPr id="41986" name="Содержимое 3" descr="e1336313166103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2708275"/>
            <a:ext cx="9144000" cy="3673475"/>
          </a:xfrm>
        </p:spPr>
      </p:pic>
      <p:sp>
        <p:nvSpPr>
          <p:cNvPr id="41987" name="TextBox 4"/>
          <p:cNvSpPr txBox="1">
            <a:spLocks noChangeArrowheads="1"/>
          </p:cNvSpPr>
          <p:nvPr/>
        </p:nvSpPr>
        <p:spPr bwMode="auto">
          <a:xfrm>
            <a:off x="0" y="1557338"/>
            <a:ext cx="8640763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Calibri" pitchFamily="34" charset="0"/>
              </a:rPr>
              <a:t>К Мурманску приписан, занесённый в Книгу рекордов Гиннеса, самый крупный в мире парусник – парусник «Седов». Длина парусника – 117 м, а ширина составляет 12,5% от длины. Вычислите ширину парусника?</a:t>
            </a:r>
          </a:p>
        </p:txBody>
      </p:sp>
      <p:sp>
        <p:nvSpPr>
          <p:cNvPr id="41988" name="TextBox 5"/>
          <p:cNvSpPr txBox="1">
            <a:spLocks noChangeArrowheads="1"/>
          </p:cNvSpPr>
          <p:nvPr/>
        </p:nvSpPr>
        <p:spPr bwMode="auto">
          <a:xfrm>
            <a:off x="0" y="6334125"/>
            <a:ext cx="28797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Ответ: 14,625  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09600"/>
            <a:ext cx="9612313" cy="145573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3010" name="Содержимое 2"/>
          <p:cNvSpPr>
            <a:spLocks noGrp="1"/>
          </p:cNvSpPr>
          <p:nvPr>
            <p:ph idx="1"/>
          </p:nvPr>
        </p:nvSpPr>
        <p:spPr>
          <a:xfrm>
            <a:off x="179388" y="-603250"/>
            <a:ext cx="7599362" cy="36496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400" smtClean="0"/>
              <a:t>     В 2005 году в Мурманске построен самый длинный мост в Заполярье. Длина моста с подъездами – 2,5 км, а длина самого моста составляет 64,44% от длины моста с подъездами. Определите длину моста без подъездов. </a:t>
            </a:r>
          </a:p>
          <a:p>
            <a:pPr>
              <a:buFont typeface="Arial" charset="0"/>
              <a:buNone/>
            </a:pPr>
            <a:endParaRPr lang="ru-RU" smtClean="0"/>
          </a:p>
        </p:txBody>
      </p:sp>
      <p:pic>
        <p:nvPicPr>
          <p:cNvPr id="43011" name="Рисунок 3" descr="x_f5a1945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60575"/>
            <a:ext cx="914400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2" name="TextBox 4"/>
          <p:cNvSpPr txBox="1">
            <a:spLocks noChangeArrowheads="1"/>
          </p:cNvSpPr>
          <p:nvPr/>
        </p:nvSpPr>
        <p:spPr bwMode="auto">
          <a:xfrm>
            <a:off x="0" y="6381750"/>
            <a:ext cx="37084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Ответ: 1,611 км.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8130" name="Содержимое 5" descr="Murmansk-samyy-bolshoy-gorod-Zapolyarya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Библиографический список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2420938"/>
            <a:ext cx="7597775" cy="3649662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ru-RU" sz="2000" dirty="0" smtClean="0"/>
          </a:p>
          <a:p>
            <a:pPr>
              <a:lnSpc>
                <a:spcPct val="80000"/>
              </a:lnSpc>
            </a:pPr>
            <a:r>
              <a:rPr lang="ru-RU" sz="2000" dirty="0" smtClean="0"/>
              <a:t>Волгина </a:t>
            </a:r>
            <a:r>
              <a:rPr lang="ru-RU" sz="2000" dirty="0" err="1" smtClean="0"/>
              <a:t>В.Ф.Арифметические</a:t>
            </a:r>
            <a:r>
              <a:rPr lang="ru-RU" sz="2000" dirty="0" smtClean="0"/>
              <a:t> задачи на местном материале Мурманской области (методические рекомендации).-Мурманск, 1990 г.</a:t>
            </a:r>
          </a:p>
          <a:p>
            <a:pPr>
              <a:lnSpc>
                <a:spcPct val="80000"/>
              </a:lnSpc>
            </a:pPr>
            <a:r>
              <a:rPr lang="ru-RU" sz="2000" dirty="0" smtClean="0"/>
              <a:t>www.wikipedia.org </a:t>
            </a:r>
            <a:r>
              <a:rPr lang="ru-RU" sz="2000" dirty="0" smtClean="0"/>
              <a:t>- Интернет энциклопедия </a:t>
            </a:r>
          </a:p>
          <a:p>
            <a:pPr>
              <a:lnSpc>
                <a:spcPct val="80000"/>
              </a:lnSpc>
            </a:pPr>
            <a:endParaRPr lang="ru-RU" sz="17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0178" name="Содержимое 2"/>
          <p:cNvSpPr>
            <a:spLocks noGrp="1"/>
          </p:cNvSpPr>
          <p:nvPr>
            <p:ph idx="1"/>
          </p:nvPr>
        </p:nvSpPr>
        <p:spPr>
          <a:xfrm>
            <a:off x="900113" y="1557338"/>
            <a:ext cx="7597775" cy="3648075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sz="4400" smtClean="0"/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2</Template>
  <TotalTime>583</TotalTime>
  <Words>909</Words>
  <Application>Microsoft Office PowerPoint</Application>
  <PresentationFormat>Экран (4:3)</PresentationFormat>
  <Paragraphs>61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Celestial</vt:lpstr>
      <vt:lpstr>СТО АРИФМЕТИЧЕСКИХ ЗАДАЧ ПО МАТЕМАТИКЕ  К 100-ЛЕТИЮ МУРМАНСКА</vt:lpstr>
      <vt:lpstr>Презентация PowerPoint</vt:lpstr>
      <vt:lpstr>Презентация PowerPoint</vt:lpstr>
      <vt:lpstr>   ЦЕЛЬ РАБОТЫ:</vt:lpstr>
      <vt:lpstr>ЗАДАЧИ РАБОТЫ:</vt:lpstr>
      <vt:lpstr>Объект  исследования:</vt:lpstr>
      <vt:lpstr>Сборник включает 100 различных задач, решаемых в школе. Представлена следующая тематика:</vt:lpstr>
      <vt:lpstr>Презентация PowerPoint</vt:lpstr>
      <vt:lpstr>Задачи о водоёмах Мурманской области</vt:lpstr>
      <vt:lpstr>Презентация PowerPoint</vt:lpstr>
      <vt:lpstr>Задачи  на движение между населенными пунктами </vt:lpstr>
      <vt:lpstr>Презентация PowerPoint</vt:lpstr>
      <vt:lpstr>Задачи о численности населения</vt:lpstr>
      <vt:lpstr>Презентация PowerPoint</vt:lpstr>
      <vt:lpstr>Задачи о промысловых породах рыб</vt:lpstr>
      <vt:lpstr>Презентация PowerPoint</vt:lpstr>
      <vt:lpstr>Задачи связанные с климатом</vt:lpstr>
      <vt:lpstr>Презентация PowerPoint</vt:lpstr>
      <vt:lpstr>Задачи о заповедниках</vt:lpstr>
      <vt:lpstr>Презентация PowerPoint</vt:lpstr>
      <vt:lpstr>Задачи о полезных ископаемых</vt:lpstr>
      <vt:lpstr>Презентация PowerPoint</vt:lpstr>
      <vt:lpstr>Задачи о достопримечательностях мурманской области</vt:lpstr>
      <vt:lpstr>Презентация PowerPoint</vt:lpstr>
      <vt:lpstr>Презентация PowerPoint</vt:lpstr>
      <vt:lpstr>Библиографический список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«100 арифметических задач к 100-летию Мурманска»</dc:title>
  <dc:creator>Александра Царенко</dc:creator>
  <cp:lastModifiedBy>RePack by Diakov</cp:lastModifiedBy>
  <cp:revision>40</cp:revision>
  <dcterms:created xsi:type="dcterms:W3CDTF">2016-03-11T17:10:30Z</dcterms:created>
  <dcterms:modified xsi:type="dcterms:W3CDTF">2016-06-10T18:22:40Z</dcterms:modified>
</cp:coreProperties>
</file>