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05" r:id="rId2"/>
    <p:sldId id="257" r:id="rId3"/>
    <p:sldId id="295" r:id="rId4"/>
    <p:sldId id="296" r:id="rId5"/>
    <p:sldId id="294" r:id="rId6"/>
    <p:sldId id="297" r:id="rId7"/>
    <p:sldId id="299" r:id="rId8"/>
    <p:sldId id="302" r:id="rId9"/>
    <p:sldId id="283" r:id="rId10"/>
    <p:sldId id="298" r:id="rId11"/>
    <p:sldId id="300" r:id="rId12"/>
    <p:sldId id="303" r:id="rId13"/>
    <p:sldId id="279"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0000FF"/>
    <a:srgbClr val="008000"/>
    <a:srgbClr val="CC6600"/>
    <a:srgbClr val="66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851" autoAdjust="0"/>
  </p:normalViewPr>
  <p:slideViewPr>
    <p:cSldViewPr>
      <p:cViewPr varScale="1">
        <p:scale>
          <a:sx n="87" d="100"/>
          <a:sy n="87" d="100"/>
        </p:scale>
        <p:origin x="-1632"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7AD110-96CF-4086-95F6-6080504F87DF}" type="datetimeFigureOut">
              <a:rPr lang="ru-RU" smtClean="0"/>
              <a:pPr/>
              <a:t>16.09.2015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AEDCF2-3F00-428E-A29C-23FF742C98F7}" type="slidenum">
              <a:rPr lang="ru-RU" smtClean="0"/>
              <a:pPr/>
              <a:t>‹#›</a:t>
            </a:fld>
            <a:endParaRPr lang="ru-RU"/>
          </a:p>
        </p:txBody>
      </p:sp>
    </p:spTree>
    <p:extLst>
      <p:ext uri="{BB962C8B-B14F-4D97-AF65-F5344CB8AC3E}">
        <p14:creationId xmlns:p14="http://schemas.microsoft.com/office/powerpoint/2010/main" xmlns="" val="1829387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Казахские </a:t>
            </a:r>
            <a:r>
              <a:rPr lang="ru-RU" dirty="0" err="1" smtClean="0"/>
              <a:t>жузы</a:t>
            </a:r>
            <a:r>
              <a:rPr lang="ru-RU" dirty="0" smtClean="0"/>
              <a:t> попросились в российское подданство не от хорошей жизни. В первой половине </a:t>
            </a:r>
            <a:r>
              <a:rPr lang="en-US" dirty="0" smtClean="0"/>
              <a:t>XVIII</a:t>
            </a:r>
            <a:r>
              <a:rPr lang="ru-RU" baseline="0" dirty="0" smtClean="0"/>
              <a:t> века само существование казахского народа было под угрозой. С юга на казахские кочевья нападали хивинцы и бухарцы, с северо-запада – яицкие казаки и волжские калмыки, с востока – </a:t>
            </a:r>
            <a:r>
              <a:rPr lang="ru-RU" baseline="0" dirty="0" err="1" smtClean="0"/>
              <a:t>джунгары</a:t>
            </a:r>
            <a:r>
              <a:rPr lang="ru-RU" baseline="0" dirty="0" smtClean="0"/>
              <a:t> (западные монголы). Покровительство России было очень удобно для казахов, т.к. они получали защиту от иноплеменников, а России не служили и налогов не платили. Но как только русские попытались превратить номинальную власть над казахскими </a:t>
            </a:r>
            <a:r>
              <a:rPr lang="ru-RU" baseline="0" dirty="0" err="1" smtClean="0"/>
              <a:t>жузами</a:t>
            </a:r>
            <a:r>
              <a:rPr lang="ru-RU" baseline="0" dirty="0" smtClean="0"/>
              <a:t> в реальную, начались восстания. Первое вспыхнуло еще во времена Екатерины </a:t>
            </a:r>
            <a:r>
              <a:rPr lang="en-US" baseline="0" dirty="0" smtClean="0"/>
              <a:t>II</a:t>
            </a:r>
            <a:r>
              <a:rPr lang="ru-RU" baseline="0" dirty="0" smtClean="0"/>
              <a:t>. На годы правление Николая </a:t>
            </a:r>
            <a:r>
              <a:rPr lang="en-US" baseline="0" dirty="0" smtClean="0"/>
              <a:t>I</a:t>
            </a:r>
            <a:r>
              <a:rPr lang="ru-RU" baseline="0" dirty="0" smtClean="0"/>
              <a:t> пришлись два крупных казахских восстания. Последнее восстание началось в 1916 году, а его вождь Амангельды </a:t>
            </a:r>
            <a:r>
              <a:rPr lang="ru-RU" baseline="0" dirty="0" err="1" smtClean="0"/>
              <a:t>Иманов</a:t>
            </a:r>
            <a:r>
              <a:rPr lang="ru-RU" baseline="0" dirty="0" smtClean="0"/>
              <a:t> сумел продержаться со своими повстанцами до распада </a:t>
            </a:r>
            <a:r>
              <a:rPr lang="ru-RU" baseline="0" smtClean="0"/>
              <a:t>Российской империи.</a:t>
            </a:r>
            <a:endParaRPr lang="ru-RU" dirty="0"/>
          </a:p>
        </p:txBody>
      </p:sp>
      <p:sp>
        <p:nvSpPr>
          <p:cNvPr id="4" name="Номер слайда 3"/>
          <p:cNvSpPr>
            <a:spLocks noGrp="1"/>
          </p:cNvSpPr>
          <p:nvPr>
            <p:ph type="sldNum" sz="quarter" idx="10"/>
          </p:nvPr>
        </p:nvSpPr>
        <p:spPr/>
        <p:txBody>
          <a:bodyPr/>
          <a:lstStyle/>
          <a:p>
            <a:fld id="{D9AEDCF2-3F00-428E-A29C-23FF742C98F7}"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i="0" kern="1200" dirty="0" smtClean="0">
                <a:solidFill>
                  <a:schemeClr val="tx1"/>
                </a:solidFill>
                <a:latin typeface="+mn-lt"/>
                <a:ea typeface="+mn-ea"/>
                <a:cs typeface="+mn-cs"/>
              </a:rPr>
              <a:t>Биографическая справка: </a:t>
            </a:r>
            <a:r>
              <a:rPr lang="ru-RU" sz="1200" b="0" i="0" kern="1200" dirty="0" smtClean="0">
                <a:solidFill>
                  <a:schemeClr val="tx1"/>
                </a:solidFill>
                <a:latin typeface="+mn-lt"/>
                <a:ea typeface="+mn-ea"/>
                <a:cs typeface="+mn-cs"/>
              </a:rPr>
              <a:t> </a:t>
            </a:r>
            <a:r>
              <a:rPr lang="ru-RU" sz="1200" b="1" i="0" kern="120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b="1" i="0" kern="1200" dirty="0" smtClean="0">
                <a:solidFill>
                  <a:schemeClr val="tx1"/>
                </a:solidFill>
                <a:latin typeface="+mn-lt"/>
                <a:ea typeface="+mn-ea"/>
                <a:cs typeface="+mn-cs"/>
              </a:rPr>
              <a:t>Фридрих II</a:t>
            </a:r>
            <a:r>
              <a:rPr lang="ru-RU" sz="1200" b="0" i="0" kern="1200" dirty="0" smtClean="0">
                <a:solidFill>
                  <a:schemeClr val="tx1"/>
                </a:solidFill>
                <a:latin typeface="+mn-lt"/>
                <a:ea typeface="+mn-ea"/>
                <a:cs typeface="+mn-cs"/>
              </a:rPr>
              <a:t>, или Фридрих Великий, известный также по прозвищу Старый Фриц (нем. </a:t>
            </a:r>
            <a:r>
              <a:rPr lang="ru-RU" sz="1200" b="0" i="0" kern="1200" dirty="0" err="1" smtClean="0">
                <a:solidFill>
                  <a:schemeClr val="tx1"/>
                </a:solidFill>
                <a:latin typeface="+mn-lt"/>
                <a:ea typeface="+mn-ea"/>
                <a:cs typeface="+mn-cs"/>
              </a:rPr>
              <a:t>Friedrich</a:t>
            </a:r>
            <a:r>
              <a:rPr lang="ru-RU" sz="1200" b="0" i="0" kern="1200" dirty="0" smtClean="0">
                <a:solidFill>
                  <a:schemeClr val="tx1"/>
                </a:solidFill>
                <a:latin typeface="+mn-lt"/>
                <a:ea typeface="+mn-ea"/>
                <a:cs typeface="+mn-cs"/>
              </a:rPr>
              <a:t> II., </a:t>
            </a:r>
            <a:r>
              <a:rPr lang="ru-RU" sz="1200" b="0" i="0" kern="1200" dirty="0" err="1" smtClean="0">
                <a:solidFill>
                  <a:schemeClr val="tx1"/>
                </a:solidFill>
                <a:latin typeface="+mn-lt"/>
                <a:ea typeface="+mn-ea"/>
                <a:cs typeface="+mn-cs"/>
              </a:rPr>
              <a:t>Friedrich</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der</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Große, Alter</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Fritz</a:t>
            </a:r>
            <a:r>
              <a:rPr lang="ru-RU" sz="1200" b="0" i="0" kern="1200" dirty="0" smtClean="0">
                <a:solidFill>
                  <a:schemeClr val="tx1"/>
                </a:solidFill>
                <a:latin typeface="+mn-lt"/>
                <a:ea typeface="+mn-ea"/>
                <a:cs typeface="+mn-cs"/>
              </a:rPr>
              <a:t>; 24 января 1712, Берлин — 17 августа 1786, </a:t>
            </a:r>
            <a:r>
              <a:rPr lang="ru-RU" sz="1200" b="0" i="0" kern="1200" dirty="0" err="1" smtClean="0">
                <a:solidFill>
                  <a:schemeClr val="tx1"/>
                </a:solidFill>
                <a:latin typeface="+mn-lt"/>
                <a:ea typeface="+mn-ea"/>
                <a:cs typeface="+mn-cs"/>
              </a:rPr>
              <a:t>Сан-Суси</a:t>
            </a:r>
            <a:r>
              <a:rPr lang="ru-RU" sz="1200" b="0" i="0" kern="1200" dirty="0" smtClean="0">
                <a:solidFill>
                  <a:schemeClr val="tx1"/>
                </a:solidFill>
                <a:latin typeface="+mn-lt"/>
                <a:ea typeface="+mn-ea"/>
                <a:cs typeface="+mn-cs"/>
              </a:rPr>
              <a:t>, Потсдам) — король Пруссии с 1740 года. Яркий представитель просвещённого абсолютизма и один из основоположников прусско-германской государственности.</a:t>
            </a:r>
            <a:endParaRPr lang="ru-RU" dirty="0"/>
          </a:p>
        </p:txBody>
      </p:sp>
      <p:sp>
        <p:nvSpPr>
          <p:cNvPr id="4" name="Номер слайда 3"/>
          <p:cNvSpPr>
            <a:spLocks noGrp="1"/>
          </p:cNvSpPr>
          <p:nvPr>
            <p:ph type="sldNum" sz="quarter" idx="10"/>
          </p:nvPr>
        </p:nvSpPr>
        <p:spPr/>
        <p:txBody>
          <a:bodyPr/>
          <a:lstStyle/>
          <a:p>
            <a:fld id="{D9AEDCF2-3F00-428E-A29C-23FF742C98F7}"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20000"/>
          </a:bodyPr>
          <a:lstStyle/>
          <a:p>
            <a:r>
              <a:rPr lang="ru-RU" b="1" dirty="0" smtClean="0"/>
              <a:t>Степан Фёдорович Апраксин</a:t>
            </a:r>
            <a:r>
              <a:rPr lang="ru-RU" dirty="0" smtClean="0"/>
              <a:t> (1702—1758). В 1757 году после победы при </a:t>
            </a:r>
            <a:r>
              <a:rPr lang="ru-RU" dirty="0" err="1" smtClean="0"/>
              <a:t>Гросс-Егерсдорфе</a:t>
            </a:r>
            <a:r>
              <a:rPr lang="ru-RU" dirty="0" smtClean="0"/>
              <a:t>, зная о болезни императрицы и симпатиях Петра Федоровича</a:t>
            </a:r>
            <a:r>
              <a:rPr lang="ru-RU" baseline="0" dirty="0" smtClean="0"/>
              <a:t> к Фридриху </a:t>
            </a:r>
            <a:r>
              <a:rPr lang="en-US" baseline="0" dirty="0" smtClean="0"/>
              <a:t>II</a:t>
            </a:r>
            <a:r>
              <a:rPr lang="ru-RU" baseline="0" dirty="0" smtClean="0"/>
              <a:t>, не преследовал противника и дал приказ к отступлению. За это он был </a:t>
            </a:r>
            <a:r>
              <a:rPr lang="ru-RU" dirty="0" smtClean="0"/>
              <a:t>снят императрицей с должности  и отдан под суд. Во время расследования скоропостижно скончался.</a:t>
            </a:r>
          </a:p>
          <a:p>
            <a:r>
              <a:rPr lang="ru-RU" b="1" dirty="0" err="1" smtClean="0"/>
              <a:t>Виллим</a:t>
            </a:r>
            <a:r>
              <a:rPr lang="ru-RU" b="1" dirty="0" smtClean="0"/>
              <a:t> </a:t>
            </a:r>
            <a:r>
              <a:rPr lang="ru-RU" b="1" dirty="0" err="1" smtClean="0"/>
              <a:t>Виллимович</a:t>
            </a:r>
            <a:r>
              <a:rPr lang="ru-RU" b="1" dirty="0" smtClean="0"/>
              <a:t> </a:t>
            </a:r>
            <a:r>
              <a:rPr lang="ru-RU" b="1" dirty="0" err="1" smtClean="0"/>
              <a:t>Фермор</a:t>
            </a:r>
            <a:r>
              <a:rPr lang="ru-RU" dirty="0" smtClean="0"/>
              <a:t> (1702—1771).</a:t>
            </a:r>
            <a:r>
              <a:rPr lang="ru-RU" baseline="0" dirty="0" smtClean="0"/>
              <a:t> В августе 1758 года русские войска, несмотря на бегство с поля боя командующего </a:t>
            </a:r>
            <a:r>
              <a:rPr lang="ru-RU" baseline="0" dirty="0" err="1" smtClean="0"/>
              <a:t>Фермора</a:t>
            </a:r>
            <a:r>
              <a:rPr lang="ru-RU" baseline="0" dirty="0" smtClean="0"/>
              <a:t>, не только устояли под натиском прусской армии во главе с Фридрихом </a:t>
            </a:r>
            <a:r>
              <a:rPr lang="en-US" baseline="0" dirty="0" smtClean="0"/>
              <a:t>II</a:t>
            </a:r>
            <a:r>
              <a:rPr lang="ru-RU" baseline="0" dirty="0" smtClean="0"/>
              <a:t> под деревней </a:t>
            </a:r>
            <a:r>
              <a:rPr lang="ru-RU" baseline="0" dirty="0" err="1" smtClean="0"/>
              <a:t>Цорндорф</a:t>
            </a:r>
            <a:r>
              <a:rPr lang="ru-RU" baseline="0" dirty="0" smtClean="0"/>
              <a:t>, но и вынудили ее к спешному отступлению. </a:t>
            </a:r>
            <a:r>
              <a:rPr lang="ru-RU" baseline="0" dirty="0" err="1" smtClean="0"/>
              <a:t>Фермор</a:t>
            </a:r>
            <a:r>
              <a:rPr lang="ru-RU" baseline="0" dirty="0" smtClean="0"/>
              <a:t> вернулся на поле боя только к концу сражения. В 1759 году командующим русской армией был назначен П.С.Салтыков.</a:t>
            </a:r>
            <a:endParaRPr lang="ru-RU"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Пётр Семёнович Салтыков</a:t>
            </a:r>
            <a:r>
              <a:rPr lang="ru-RU" dirty="0" smtClean="0"/>
              <a:t> (1698—1772). русский государственный и военный деятель, генерал-фельдмаршал (18 августа 1759). С его именем связаны наиболее крупные успехи русской армии в Семилетней войне 1756—1763 гг.</a:t>
            </a:r>
          </a:p>
          <a:p>
            <a:endParaRPr lang="ru-RU"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dirty="0" smtClean="0"/>
          </a:p>
          <a:p>
            <a:endParaRPr lang="ru-RU" dirty="0"/>
          </a:p>
        </p:txBody>
      </p:sp>
      <p:sp>
        <p:nvSpPr>
          <p:cNvPr id="4" name="Номер слайда 3"/>
          <p:cNvSpPr>
            <a:spLocks noGrp="1"/>
          </p:cNvSpPr>
          <p:nvPr>
            <p:ph type="sldNum" sz="quarter" idx="10"/>
          </p:nvPr>
        </p:nvSpPr>
        <p:spPr/>
        <p:txBody>
          <a:bodyPr/>
          <a:lstStyle/>
          <a:p>
            <a:fld id="{D9AEDCF2-3F00-428E-A29C-23FF742C98F7}" type="slidenum">
              <a:rPr lang="ru-RU" smtClean="0"/>
              <a:pPr/>
              <a:t>7</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С берлинской экспедицией связана легенда, упоминаемая А. С. Пушкиным в «Истории пугачёвского бунта», о том, что </a:t>
            </a:r>
            <a:r>
              <a:rPr lang="ru-RU" dirty="0" err="1" smtClean="0"/>
              <a:t>Тотлебен</a:t>
            </a:r>
            <a:r>
              <a:rPr lang="ru-RU" dirty="0" smtClean="0"/>
              <a:t>, будто бы заметив сходство Пугачёва, участвовавшего в экспедиции в качестве простого казака, с наследником российского престола, будущим императором Петром III, подал Пугачёву тем самым мысль стать самозванцем.</a:t>
            </a:r>
            <a:endParaRPr lang="ru-RU" dirty="0"/>
          </a:p>
        </p:txBody>
      </p:sp>
      <p:sp>
        <p:nvSpPr>
          <p:cNvPr id="4" name="Номер слайда 3"/>
          <p:cNvSpPr>
            <a:spLocks noGrp="1"/>
          </p:cNvSpPr>
          <p:nvPr>
            <p:ph type="sldNum" sz="quarter" idx="10"/>
          </p:nvPr>
        </p:nvSpPr>
        <p:spPr/>
        <p:txBody>
          <a:bodyPr/>
          <a:lstStyle/>
          <a:p>
            <a:fld id="{D9AEDCF2-3F00-428E-A29C-23FF742C98F7}" type="slidenum">
              <a:rPr lang="ru-RU" smtClean="0"/>
              <a:pPr/>
              <a:t>8</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Вторым чудом Бранденбургского дома </a:t>
            </a:r>
            <a:r>
              <a:rPr lang="ru-RU" dirty="0" smtClean="0"/>
              <a:t>называют внезапную смерть непримиримой противницы Фридриха, Елизаветы Петровны, которая последовала 25 декабря 1761 года (5 января 1762 года). Сменивший её на престоле племянник Пётр III, будучи поклонником Фридриха, первым делом разорвал союзный договор с Австрией и заключил сепаратный Петербургский мир с Пруссией, находившейся на грани поражения в Семилетней войне ввиду полного истощения людских и материальных ресурсов.</a:t>
            </a:r>
            <a:endParaRPr lang="ru-RU" dirty="0"/>
          </a:p>
        </p:txBody>
      </p:sp>
      <p:sp>
        <p:nvSpPr>
          <p:cNvPr id="4" name="Номер слайда 3"/>
          <p:cNvSpPr>
            <a:spLocks noGrp="1"/>
          </p:cNvSpPr>
          <p:nvPr>
            <p:ph type="sldNum" sz="quarter" idx="10"/>
          </p:nvPr>
        </p:nvSpPr>
        <p:spPr/>
        <p:txBody>
          <a:bodyPr/>
          <a:lstStyle/>
          <a:p>
            <a:fld id="{D9AEDCF2-3F00-428E-A29C-23FF742C98F7}" type="slidenum">
              <a:rPr lang="ru-RU" smtClean="0"/>
              <a:pPr/>
              <a:t>9</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err="1" smtClean="0"/>
              <a:t>Иммануил</a:t>
            </a:r>
            <a:r>
              <a:rPr lang="ru-RU" baseline="0" dirty="0" smtClean="0"/>
              <a:t> Кант жил в Кёнигсберге. </a:t>
            </a:r>
            <a:r>
              <a:rPr lang="ru-RU" dirty="0" smtClean="0"/>
              <a:t>Во время Семилетней войны с 1758 по 1762 год Кёнигсберг находился под юрисдикцией российского правительства, что нашло отражение в деловой переписке философа. В частности, прошение на должность ординарного профессора в 1758 году он адресует императрице Елизавете Петровне.</a:t>
            </a:r>
            <a:endParaRPr lang="ru-RU" dirty="0"/>
          </a:p>
        </p:txBody>
      </p:sp>
      <p:sp>
        <p:nvSpPr>
          <p:cNvPr id="4" name="Номер слайда 3"/>
          <p:cNvSpPr>
            <a:spLocks noGrp="1"/>
          </p:cNvSpPr>
          <p:nvPr>
            <p:ph type="sldNum" sz="quarter" idx="10"/>
          </p:nvPr>
        </p:nvSpPr>
        <p:spPr/>
        <p:txBody>
          <a:bodyPr/>
          <a:lstStyle/>
          <a:p>
            <a:fld id="{D9AEDCF2-3F00-428E-A29C-23FF742C98F7}" type="slidenum">
              <a:rPr lang="ru-RU" smtClean="0"/>
              <a:pPr/>
              <a:t>11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hyperlink" Target="http://www.civisbook.ru/files/File/Kant_K_vechnomu_miru.pdf" TargetMode="External"/><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hyperlink" Target="http://ru.wikipedia.org/" TargetMode="External"/><Relationship Id="rId5" Type="http://schemas.openxmlformats.org/officeDocument/2006/relationships/hyperlink" Target="http://school-collection.edu.ru/" TargetMode="External"/><Relationship Id="rId4" Type="http://schemas.openxmlformats.org/officeDocument/2006/relationships/hyperlink" Target="http://www.litmir.net/bd/?b=13302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3" cstate="print"/>
          <a:srcRect/>
          <a:stretch>
            <a:fillRect/>
          </a:stretch>
        </p:blipFill>
        <p:spPr bwMode="auto">
          <a:xfrm>
            <a:off x="0" y="548680"/>
            <a:ext cx="7554795" cy="6309320"/>
          </a:xfrm>
          <a:prstGeom prst="rect">
            <a:avLst/>
          </a:prstGeom>
          <a:ln>
            <a:noFill/>
          </a:ln>
          <a:effectLst>
            <a:outerShdw blurRad="292100" dist="139700" dir="2700000" algn="tl" rotWithShape="0">
              <a:srgbClr val="333333">
                <a:alpha val="65000"/>
              </a:srgbClr>
            </a:outerShdw>
          </a:effectLst>
        </p:spPr>
      </p:pic>
      <p:sp>
        <p:nvSpPr>
          <p:cNvPr id="2" name="Скругленный прямоугольник 1"/>
          <p:cNvSpPr/>
          <p:nvPr/>
        </p:nvSpPr>
        <p:spPr>
          <a:xfrm>
            <a:off x="3275856" y="188640"/>
            <a:ext cx="5688632" cy="1080120"/>
          </a:xfrm>
          <a:prstGeom prst="roundRect">
            <a:avLst/>
          </a:prstGeom>
          <a:solidFill>
            <a:schemeClr val="bg1"/>
          </a:solidFill>
          <a:ln w="381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a:r>
              <a:rPr lang="ru-RU" sz="2200" b="1" i="1" dirty="0" smtClean="0">
                <a:solidFill>
                  <a:srgbClr val="800000"/>
                </a:solidFill>
                <a:effectLst>
                  <a:outerShdw blurRad="38100" dist="38100" dir="2700000" algn="tl">
                    <a:srgbClr val="000000">
                      <a:alpha val="43137"/>
                    </a:srgbClr>
                  </a:outerShdw>
                </a:effectLst>
              </a:rPr>
              <a:t>Вспомните основные направления </a:t>
            </a:r>
          </a:p>
          <a:p>
            <a:pPr marL="268288"/>
            <a:r>
              <a:rPr lang="ru-RU" sz="2200" b="1" i="1" dirty="0" smtClean="0">
                <a:solidFill>
                  <a:srgbClr val="800000"/>
                </a:solidFill>
                <a:effectLst>
                  <a:outerShdw blurRad="38100" dist="38100" dir="2700000" algn="tl">
                    <a:srgbClr val="000000">
                      <a:alpha val="43137"/>
                    </a:srgbClr>
                  </a:outerShdw>
                </a:effectLst>
              </a:rPr>
              <a:t>и задачи внешней политики </a:t>
            </a:r>
          </a:p>
          <a:p>
            <a:pPr marL="268288"/>
            <a:r>
              <a:rPr lang="ru-RU" sz="2200" b="1" i="1" dirty="0" smtClean="0">
                <a:solidFill>
                  <a:srgbClr val="800000"/>
                </a:solidFill>
                <a:effectLst>
                  <a:outerShdw blurRad="38100" dist="38100" dir="2700000" algn="tl">
                    <a:srgbClr val="000000">
                      <a:alpha val="43137"/>
                    </a:srgbClr>
                  </a:outerShdw>
                </a:effectLst>
              </a:rPr>
              <a:t>России в 1725-1762 гг.</a:t>
            </a:r>
            <a:endParaRPr lang="ru-RU" sz="2200" dirty="0">
              <a:effectLst>
                <a:outerShdw blurRad="38100" dist="38100" dir="2700000" algn="tl">
                  <a:srgbClr val="000000">
                    <a:alpha val="43137"/>
                  </a:srgbClr>
                </a:outerShdw>
              </a:effectLst>
            </a:endParaRPr>
          </a:p>
        </p:txBody>
      </p:sp>
      <p:pic>
        <p:nvPicPr>
          <p:cNvPr id="3" name="Picture 2" descr="F:\для презентаций\общее\3d-characters_037.jpg"/>
          <p:cNvPicPr>
            <a:picLocks noChangeAspect="1" noChangeArrowheads="1"/>
          </p:cNvPicPr>
          <p:nvPr/>
        </p:nvPicPr>
        <p:blipFill>
          <a:blip r:embed="rId4" cstate="print"/>
          <a:srcRect/>
          <a:stretch>
            <a:fillRect/>
          </a:stretch>
        </p:blipFill>
        <p:spPr bwMode="auto">
          <a:xfrm>
            <a:off x="7884368" y="692696"/>
            <a:ext cx="936104" cy="1248139"/>
          </a:xfrm>
          <a:prstGeom prst="rect">
            <a:avLst/>
          </a:prstGeom>
          <a:ln>
            <a:noFill/>
          </a:ln>
          <a:effectLst>
            <a:outerShdw blurRad="292100" dist="139700" dir="2700000" algn="tl" rotWithShape="0">
              <a:srgbClr val="333333">
                <a:alpha val="65000"/>
              </a:srgbClr>
            </a:outerShdw>
          </a:effectLst>
        </p:spPr>
      </p:pic>
      <p:pic>
        <p:nvPicPr>
          <p:cNvPr id="32772" name="Picture 4" descr="http://upload.wikimedia.org/wikipedia/commons/2/24/Russian_coa_1742.jpg?uselang=ru"/>
          <p:cNvPicPr>
            <a:picLocks noChangeAspect="1" noChangeArrowheads="1"/>
          </p:cNvPicPr>
          <p:nvPr/>
        </p:nvPicPr>
        <p:blipFill>
          <a:blip r:embed="rId5" cstate="print"/>
          <a:srcRect/>
          <a:stretch>
            <a:fillRect/>
          </a:stretch>
        </p:blipFill>
        <p:spPr bwMode="auto">
          <a:xfrm>
            <a:off x="3131840" y="2060848"/>
            <a:ext cx="2113145" cy="2304256"/>
          </a:xfrm>
          <a:prstGeom prst="roundRect">
            <a:avLst>
              <a:gd name="adj" fmla="val 16667"/>
            </a:avLst>
          </a:prstGeom>
          <a:ln>
            <a:noFill/>
          </a:ln>
          <a:effectLst>
            <a:glow rad="228600">
              <a:schemeClr val="accent2">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Скругленная прямоугольная выноска 7"/>
          <p:cNvSpPr/>
          <p:nvPr/>
        </p:nvSpPr>
        <p:spPr>
          <a:xfrm>
            <a:off x="251520" y="5301208"/>
            <a:ext cx="2448272" cy="1368152"/>
          </a:xfrm>
          <a:prstGeom prst="wedgeRoundRectCallout">
            <a:avLst>
              <a:gd name="adj1" fmla="val 88369"/>
              <a:gd name="adj2" fmla="val -145564"/>
              <a:gd name="adj3" fmla="val 16667"/>
            </a:avLst>
          </a:prstGeom>
          <a:solidFill>
            <a:srgbClr val="8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300"/>
              </a:spcAft>
            </a:pPr>
            <a:r>
              <a:rPr lang="ru-RU" b="1" dirty="0" smtClean="0"/>
              <a:t>ТУРЦИЯ:</a:t>
            </a:r>
          </a:p>
          <a:p>
            <a:pPr marL="176213" indent="-176213">
              <a:spcAft>
                <a:spcPts val="300"/>
              </a:spcAft>
              <a:buFont typeface="Wingdings" pitchFamily="2" charset="2"/>
              <a:buChar char="§"/>
            </a:pPr>
            <a:r>
              <a:rPr lang="ru-RU" sz="1400" b="1" dirty="0" smtClean="0"/>
              <a:t>Россия возвратила Азов;</a:t>
            </a:r>
          </a:p>
          <a:p>
            <a:pPr marL="176213" indent="-176213">
              <a:buFont typeface="Wingdings" pitchFamily="2" charset="2"/>
              <a:buChar char="§"/>
            </a:pPr>
            <a:r>
              <a:rPr lang="ru-RU" sz="1400" b="1" dirty="0" smtClean="0"/>
              <a:t>но не смогла добиться выхода к Черному морю.</a:t>
            </a:r>
            <a:endParaRPr lang="ru-RU" b="1" dirty="0"/>
          </a:p>
        </p:txBody>
      </p:sp>
      <p:sp>
        <p:nvSpPr>
          <p:cNvPr id="6" name="Скругленная прямоугольная выноска 5"/>
          <p:cNvSpPr/>
          <p:nvPr/>
        </p:nvSpPr>
        <p:spPr>
          <a:xfrm>
            <a:off x="107504" y="332656"/>
            <a:ext cx="2448272" cy="1368152"/>
          </a:xfrm>
          <a:prstGeom prst="wedgeRoundRectCallout">
            <a:avLst>
              <a:gd name="adj1" fmla="val 84782"/>
              <a:gd name="adj2" fmla="val 110278"/>
              <a:gd name="adj3" fmla="val 16667"/>
            </a:avLst>
          </a:prstGeom>
          <a:solidFill>
            <a:srgbClr val="8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300"/>
              </a:spcAft>
            </a:pPr>
            <a:r>
              <a:rPr lang="ru-RU" b="1" dirty="0" smtClean="0"/>
              <a:t>ШВЕЦИЯ:</a:t>
            </a:r>
          </a:p>
          <a:p>
            <a:pPr marL="176213" indent="-176213">
              <a:spcAft>
                <a:spcPts val="300"/>
              </a:spcAft>
              <a:buFont typeface="Wingdings" pitchFamily="2" charset="2"/>
              <a:buChar char="§"/>
            </a:pPr>
            <a:r>
              <a:rPr lang="ru-RU" sz="1400" b="1" dirty="0" smtClean="0"/>
              <a:t>сохранение завоеваний Петра </a:t>
            </a:r>
            <a:r>
              <a:rPr lang="en-US" sz="1400" b="1" dirty="0" smtClean="0"/>
              <a:t>I </a:t>
            </a:r>
            <a:r>
              <a:rPr lang="ru-RU" sz="1400" b="1" dirty="0" smtClean="0"/>
              <a:t>в Прибалтике;</a:t>
            </a:r>
          </a:p>
          <a:p>
            <a:pPr marL="176213" indent="-176213">
              <a:buFont typeface="Wingdings" pitchFamily="2" charset="2"/>
              <a:buChar char="§"/>
            </a:pPr>
            <a:r>
              <a:rPr lang="ru-RU" sz="1400" b="1" dirty="0" smtClean="0"/>
              <a:t>присоединение части территории Финляндии.</a:t>
            </a:r>
            <a:endParaRPr lang="ru-RU" b="1" dirty="0"/>
          </a:p>
        </p:txBody>
      </p:sp>
      <p:sp>
        <p:nvSpPr>
          <p:cNvPr id="7" name="Скругленная прямоугольная выноска 6"/>
          <p:cNvSpPr/>
          <p:nvPr/>
        </p:nvSpPr>
        <p:spPr>
          <a:xfrm>
            <a:off x="107504" y="2924944"/>
            <a:ext cx="2232248" cy="1440160"/>
          </a:xfrm>
          <a:prstGeom prst="wedgeRoundRectCallout">
            <a:avLst>
              <a:gd name="adj1" fmla="val 92242"/>
              <a:gd name="adj2" fmla="val -21544"/>
              <a:gd name="adj3" fmla="val 16667"/>
            </a:avLst>
          </a:prstGeom>
          <a:solidFill>
            <a:srgbClr val="8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300"/>
              </a:spcAft>
            </a:pPr>
            <a:r>
              <a:rPr lang="ru-RU" b="1" dirty="0" smtClean="0"/>
              <a:t>ПОЛЬША:</a:t>
            </a:r>
          </a:p>
          <a:p>
            <a:pPr marL="176213" indent="-176213">
              <a:spcAft>
                <a:spcPts val="300"/>
              </a:spcAft>
              <a:buFont typeface="Wingdings" pitchFamily="2" charset="2"/>
              <a:buChar char="§"/>
            </a:pPr>
            <a:r>
              <a:rPr lang="ru-RU" sz="1400" b="1" dirty="0" smtClean="0"/>
              <a:t>не удалось присоединить украинские и белорусские земли.</a:t>
            </a:r>
            <a:endParaRPr lang="ru-RU" b="1" dirty="0"/>
          </a:p>
        </p:txBody>
      </p:sp>
      <p:sp>
        <p:nvSpPr>
          <p:cNvPr id="10" name="Скругленная прямоугольная выноска 9"/>
          <p:cNvSpPr/>
          <p:nvPr/>
        </p:nvSpPr>
        <p:spPr>
          <a:xfrm>
            <a:off x="5724128" y="3717032"/>
            <a:ext cx="2808312" cy="1512168"/>
          </a:xfrm>
          <a:prstGeom prst="wedgeRoundRectCallout">
            <a:avLst>
              <a:gd name="adj1" fmla="val -79885"/>
              <a:gd name="adj2" fmla="val -37702"/>
              <a:gd name="adj3" fmla="val 16667"/>
            </a:avLst>
          </a:prstGeom>
          <a:solidFill>
            <a:srgbClr val="8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300"/>
              </a:spcAft>
            </a:pPr>
            <a:r>
              <a:rPr lang="ru-RU" b="1" dirty="0" smtClean="0"/>
              <a:t>КАЗАХИ:</a:t>
            </a:r>
          </a:p>
          <a:p>
            <a:pPr marL="176213" indent="-176213">
              <a:spcAft>
                <a:spcPts val="300"/>
              </a:spcAft>
              <a:buFont typeface="Wingdings" pitchFamily="2" charset="2"/>
              <a:buChar char="§"/>
            </a:pPr>
            <a:r>
              <a:rPr lang="ru-RU" sz="1400" b="1" dirty="0" smtClean="0"/>
              <a:t>принятие Младшим и Средним казахскими </a:t>
            </a:r>
            <a:r>
              <a:rPr lang="ru-RU" sz="1400" b="1" dirty="0" err="1" smtClean="0"/>
              <a:t>жузами</a:t>
            </a:r>
            <a:r>
              <a:rPr lang="ru-RU" sz="1400" b="1" dirty="0" smtClean="0"/>
              <a:t> (объединениями племен) российского подданства.</a:t>
            </a:r>
            <a:endParaRPr lang="ru-RU"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2772"/>
                                        </p:tgtEl>
                                        <p:attrNameLst>
                                          <p:attrName>style.visibility</p:attrName>
                                        </p:attrNameLst>
                                      </p:cBhvr>
                                      <p:to>
                                        <p:strVal val="visible"/>
                                      </p:to>
                                    </p:set>
                                    <p:anim calcmode="lin" valueType="num">
                                      <p:cBhvr>
                                        <p:cTn id="7" dur="500" fill="hold"/>
                                        <p:tgtEl>
                                          <p:spTgt spid="32772"/>
                                        </p:tgtEl>
                                        <p:attrNameLst>
                                          <p:attrName>ppt_w</p:attrName>
                                        </p:attrNameLst>
                                      </p:cBhvr>
                                      <p:tavLst>
                                        <p:tav tm="0">
                                          <p:val>
                                            <p:fltVal val="0"/>
                                          </p:val>
                                        </p:tav>
                                        <p:tav tm="100000">
                                          <p:val>
                                            <p:strVal val="#ppt_w"/>
                                          </p:val>
                                        </p:tav>
                                      </p:tavLst>
                                    </p:anim>
                                    <p:anim calcmode="lin" valueType="num">
                                      <p:cBhvr>
                                        <p:cTn id="8" dur="500" fill="hold"/>
                                        <p:tgtEl>
                                          <p:spTgt spid="32772"/>
                                        </p:tgtEl>
                                        <p:attrNameLst>
                                          <p:attrName>ppt_h</p:attrName>
                                        </p:attrNameLst>
                                      </p:cBhvr>
                                      <p:tavLst>
                                        <p:tav tm="0">
                                          <p:val>
                                            <p:fltVal val="0"/>
                                          </p:val>
                                        </p:tav>
                                        <p:tav tm="100000">
                                          <p:val>
                                            <p:strVal val="#ppt_h"/>
                                          </p:val>
                                        </p:tav>
                                      </p:tavLst>
                                    </p:anim>
                                    <p:animEffect transition="in" filter="fade">
                                      <p:cBhvr>
                                        <p:cTn id="9" dur="500"/>
                                        <p:tgtEl>
                                          <p:spTgt spid="32772"/>
                                        </p:tgtEl>
                                      </p:cBhvr>
                                    </p:animEffec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linds(horizont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linds(horizontal)">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linds(horizontal)">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7" grpId="0" animBg="1"/>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4139952" y="188640"/>
            <a:ext cx="4806065" cy="646331"/>
          </a:xfrm>
          <a:prstGeom prst="rect">
            <a:avLst/>
          </a:prstGeom>
        </p:spPr>
        <p:txBody>
          <a:bodyPr wrap="square">
            <a:spAutoFit/>
          </a:bodyPr>
          <a:lstStyle/>
          <a:p>
            <a:pPr algn="ctr"/>
            <a:r>
              <a:rPr lang="ru-RU" sz="3600" b="1" i="1" dirty="0" smtClean="0">
                <a:solidFill>
                  <a:srgbClr val="800000"/>
                </a:solidFill>
                <a:effectLst>
                  <a:outerShdw blurRad="38100" dist="38100" dir="2700000" algn="tl">
                    <a:srgbClr val="000000">
                      <a:alpha val="43137"/>
                    </a:srgbClr>
                  </a:outerShdw>
                </a:effectLst>
                <a:cs typeface="Aharoni" pitchFamily="2" charset="-79"/>
              </a:rPr>
              <a:t>СЕМИЛЕТНЯЯ ВОЙНА</a:t>
            </a:r>
          </a:p>
        </p:txBody>
      </p:sp>
      <p:sp>
        <p:nvSpPr>
          <p:cNvPr id="9" name="Скругленный прямоугольник 8"/>
          <p:cNvSpPr/>
          <p:nvPr/>
        </p:nvSpPr>
        <p:spPr>
          <a:xfrm>
            <a:off x="395536" y="5301208"/>
            <a:ext cx="3384376" cy="1152128"/>
          </a:xfrm>
          <a:prstGeom prst="roundRect">
            <a:avLst/>
          </a:prstGeom>
          <a:solidFill>
            <a:srgbClr val="6633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ru-RU" b="1" dirty="0" smtClean="0"/>
              <a:t>Фридрих II во время Семилетней войны. </a:t>
            </a:r>
          </a:p>
          <a:p>
            <a:pPr algn="ctr"/>
            <a:r>
              <a:rPr lang="ru-RU" sz="1400" b="1" dirty="0" smtClean="0"/>
              <a:t>Художник А.Менцель. </a:t>
            </a:r>
          </a:p>
          <a:p>
            <a:pPr algn="ctr"/>
            <a:r>
              <a:rPr lang="ru-RU" sz="1400" b="1" dirty="0" smtClean="0"/>
              <a:t>Середина XIX века.</a:t>
            </a:r>
            <a:endParaRPr lang="ru-RU" sz="1400" b="1" dirty="0"/>
          </a:p>
        </p:txBody>
      </p:sp>
      <p:sp>
        <p:nvSpPr>
          <p:cNvPr id="10" name="Прямоугольник 9"/>
          <p:cNvSpPr/>
          <p:nvPr/>
        </p:nvSpPr>
        <p:spPr>
          <a:xfrm>
            <a:off x="4499992" y="764704"/>
            <a:ext cx="4176464" cy="584775"/>
          </a:xfrm>
          <a:prstGeom prst="rect">
            <a:avLst/>
          </a:prstGeom>
        </p:spPr>
        <p:txBody>
          <a:bodyPr wrap="square">
            <a:spAutoFit/>
          </a:bodyPr>
          <a:lstStyle/>
          <a:p>
            <a:pPr algn="ctr"/>
            <a:r>
              <a:rPr lang="ru-RU" sz="3200" b="1" i="1" dirty="0" smtClean="0">
                <a:solidFill>
                  <a:srgbClr val="800000"/>
                </a:solidFill>
                <a:effectLst>
                  <a:outerShdw blurRad="38100" dist="38100" dir="2700000" algn="tl">
                    <a:srgbClr val="000000">
                      <a:alpha val="43137"/>
                    </a:srgbClr>
                  </a:outerShdw>
                </a:effectLst>
                <a:cs typeface="Aharoni" pitchFamily="2" charset="-79"/>
              </a:rPr>
              <a:t>(1756-1763)</a:t>
            </a:r>
            <a:endParaRPr lang="ru-RU" sz="3200" b="1" i="1" dirty="0">
              <a:solidFill>
                <a:srgbClr val="800000"/>
              </a:solidFill>
              <a:effectLst>
                <a:outerShdw blurRad="38100" dist="38100" dir="2700000" algn="tl">
                  <a:srgbClr val="000000">
                    <a:alpha val="43137"/>
                  </a:srgbClr>
                </a:outerShdw>
              </a:effectLst>
              <a:cs typeface="Aharoni" pitchFamily="2" charset="-79"/>
            </a:endParaRPr>
          </a:p>
        </p:txBody>
      </p:sp>
      <p:sp>
        <p:nvSpPr>
          <p:cNvPr id="7" name="TextBox 6"/>
          <p:cNvSpPr txBox="1"/>
          <p:nvPr/>
        </p:nvSpPr>
        <p:spPr>
          <a:xfrm>
            <a:off x="0" y="6550223"/>
            <a:ext cx="9144000" cy="307777"/>
          </a:xfrm>
          <a:prstGeom prst="rect">
            <a:avLst/>
          </a:prstGeom>
          <a:noFill/>
        </p:spPr>
        <p:txBody>
          <a:bodyPr wrap="square" rtlCol="0">
            <a:spAutoFit/>
          </a:bodyPr>
          <a:lstStyle/>
          <a:p>
            <a:pPr algn="ctr"/>
            <a:r>
              <a:rPr lang="ru-RU" sz="1400" b="1" i="1" dirty="0" err="1" smtClean="0">
                <a:latin typeface="+mn-lt"/>
              </a:rPr>
              <a:t>Ульева</a:t>
            </a:r>
            <a:r>
              <a:rPr lang="ru-RU" sz="1400" b="1" i="1" dirty="0" smtClean="0">
                <a:latin typeface="+mn-lt"/>
              </a:rPr>
              <a:t> О.В., учитель истории и обществознания ГБОУ СОШ № 1353. Москва. </a:t>
            </a:r>
            <a:r>
              <a:rPr lang="ru-RU" sz="1400" b="1" i="1" dirty="0" err="1" smtClean="0">
                <a:latin typeface="+mn-lt"/>
              </a:rPr>
              <a:t>Зеленоградский</a:t>
            </a:r>
            <a:r>
              <a:rPr lang="ru-RU" sz="1400" b="1" i="1" dirty="0" smtClean="0">
                <a:latin typeface="+mn-lt"/>
              </a:rPr>
              <a:t> АО.</a:t>
            </a:r>
            <a:endParaRPr lang="ru-RU" sz="1400" b="1" i="1" dirty="0">
              <a:latin typeface="+mn-lt"/>
            </a:endParaRPr>
          </a:p>
        </p:txBody>
      </p:sp>
      <p:sp>
        <p:nvSpPr>
          <p:cNvPr id="11" name="TextBox 10"/>
          <p:cNvSpPr txBox="1"/>
          <p:nvPr/>
        </p:nvSpPr>
        <p:spPr>
          <a:xfrm>
            <a:off x="4211960" y="1412776"/>
            <a:ext cx="4752528" cy="5093702"/>
          </a:xfrm>
          <a:prstGeom prst="rect">
            <a:avLst/>
          </a:prstGeom>
          <a:noFill/>
        </p:spPr>
        <p:txBody>
          <a:bodyPr wrap="square" rtlCol="0">
            <a:spAutoFit/>
          </a:bodyPr>
          <a:lstStyle/>
          <a:p>
            <a:pPr algn="ctr">
              <a:spcAft>
                <a:spcPts val="600"/>
              </a:spcAft>
            </a:pPr>
            <a:r>
              <a:rPr lang="ru-RU" sz="2400" b="1" dirty="0" smtClean="0">
                <a:effectLst>
                  <a:outerShdw blurRad="38100" dist="38100" dir="2700000" algn="tl">
                    <a:srgbClr val="000000">
                      <a:alpha val="43137"/>
                    </a:srgbClr>
                  </a:outerShdw>
                </a:effectLst>
              </a:rPr>
              <a:t>УНИВЕРСАЛЬНЫЙ  ПЛАН ИЗУЧЕНИЯ  ТЕМЫ:</a:t>
            </a:r>
          </a:p>
          <a:p>
            <a:pPr marL="342900" indent="-342900">
              <a:buFont typeface="+mj-lt"/>
              <a:buAutoNum type="arabicPeriod"/>
            </a:pPr>
            <a:r>
              <a:rPr lang="ru-RU" b="1" dirty="0" smtClean="0">
                <a:effectLst>
                  <a:outerShdw blurRad="38100" dist="38100" dir="2700000" algn="tl">
                    <a:srgbClr val="000000">
                      <a:alpha val="43137"/>
                    </a:srgbClr>
                  </a:outerShdw>
                </a:effectLst>
              </a:rPr>
              <a:t>ПРИЧИНЫ И ХАРАКТЕР ВОЙНЫ:</a:t>
            </a:r>
          </a:p>
          <a:p>
            <a:pPr marL="800100" lvl="1" indent="-342900">
              <a:buFont typeface="+mj-lt"/>
              <a:buAutoNum type="alphaLcPeriod"/>
            </a:pPr>
            <a:r>
              <a:rPr lang="ru-RU" b="1" dirty="0" smtClean="0"/>
              <a:t>основные противоречия, приведшие к войне;</a:t>
            </a:r>
          </a:p>
          <a:p>
            <a:pPr marL="800100" lvl="1" indent="-342900">
              <a:buFont typeface="+mj-lt"/>
              <a:buAutoNum type="alphaLcPeriod"/>
            </a:pPr>
            <a:r>
              <a:rPr lang="ru-RU" b="1" dirty="0" smtClean="0"/>
              <a:t>подготовка к войне, соотношение сил;</a:t>
            </a:r>
          </a:p>
          <a:p>
            <a:pPr marL="800100" lvl="1" indent="-342900">
              <a:buFont typeface="+mj-lt"/>
              <a:buAutoNum type="alphaLcPeriod"/>
            </a:pPr>
            <a:r>
              <a:rPr lang="ru-RU" b="1" dirty="0" smtClean="0"/>
              <a:t>планы сторон.</a:t>
            </a:r>
          </a:p>
          <a:p>
            <a:pPr marL="342900" indent="-342900">
              <a:spcBef>
                <a:spcPts val="600"/>
              </a:spcBef>
              <a:buFont typeface="+mj-lt"/>
              <a:buAutoNum type="arabicPeriod"/>
            </a:pPr>
            <a:r>
              <a:rPr lang="ru-RU" b="1" dirty="0" smtClean="0">
                <a:effectLst>
                  <a:outerShdw blurRad="38100" dist="38100" dir="2700000" algn="tl">
                    <a:srgbClr val="000000">
                      <a:alpha val="43137"/>
                    </a:srgbClr>
                  </a:outerShdw>
                </a:effectLst>
              </a:rPr>
              <a:t>ХОД ВОЙНЫ </a:t>
            </a:r>
            <a:r>
              <a:rPr lang="ru-RU" b="1" dirty="0" smtClean="0"/>
              <a:t>(основные этапы):</a:t>
            </a:r>
          </a:p>
          <a:p>
            <a:pPr marL="800100" lvl="1" indent="-342900">
              <a:buFont typeface="+mj-lt"/>
              <a:buAutoNum type="alphaLcPeriod"/>
            </a:pPr>
            <a:r>
              <a:rPr lang="ru-RU" b="1" dirty="0" smtClean="0"/>
              <a:t>повод к войне и ее начало;</a:t>
            </a:r>
          </a:p>
          <a:p>
            <a:pPr marL="800100" lvl="1" indent="-342900">
              <a:buFont typeface="+mj-lt"/>
              <a:buAutoNum type="alphaLcPeriod"/>
            </a:pPr>
            <a:r>
              <a:rPr lang="ru-RU" b="1" dirty="0" smtClean="0"/>
              <a:t>основные этапы и главные сражения;</a:t>
            </a:r>
          </a:p>
          <a:p>
            <a:pPr marL="800100" lvl="1" indent="-342900">
              <a:buFont typeface="+mj-lt"/>
              <a:buAutoNum type="alphaLcPeriod"/>
            </a:pPr>
            <a:r>
              <a:rPr lang="ru-RU" b="1" dirty="0" smtClean="0"/>
              <a:t>окончание войны, условия мира, итоги.</a:t>
            </a:r>
          </a:p>
          <a:p>
            <a:pPr marL="342900" indent="-342900">
              <a:spcBef>
                <a:spcPts val="600"/>
              </a:spcBef>
              <a:spcAft>
                <a:spcPts val="600"/>
              </a:spcAft>
              <a:buFont typeface="+mj-lt"/>
              <a:buAutoNum type="arabicPeriod"/>
            </a:pPr>
            <a:r>
              <a:rPr lang="ru-RU" b="1" dirty="0" smtClean="0">
                <a:effectLst>
                  <a:outerShdw blurRad="38100" dist="38100" dir="2700000" algn="tl">
                    <a:srgbClr val="000000">
                      <a:alpha val="43137"/>
                    </a:srgbClr>
                  </a:outerShdw>
                </a:effectLst>
              </a:rPr>
              <a:t>ЗНАЧЕНИЕ ВОЙНЫ</a:t>
            </a:r>
            <a:r>
              <a:rPr lang="ru-RU" b="1" dirty="0" smtClean="0"/>
              <a:t>. Экономические, социальные, политические и другие последствия войны.</a:t>
            </a:r>
            <a:endParaRPr lang="ru-RU" dirty="0"/>
          </a:p>
        </p:txBody>
      </p:sp>
      <p:pic>
        <p:nvPicPr>
          <p:cNvPr id="5122" name="Picture 2" descr="http://upload.wikimedia.org/wikipedia/commons/8/84/Adolph_von_Menzel_-_Friedrich_II_during_the_Seven_Years%27_War.jpg?uselang=ru"/>
          <p:cNvPicPr>
            <a:picLocks noChangeAspect="1" noChangeArrowheads="1"/>
          </p:cNvPicPr>
          <p:nvPr/>
        </p:nvPicPr>
        <p:blipFill>
          <a:blip r:embed="rId3" cstate="print"/>
          <a:srcRect/>
          <a:stretch>
            <a:fillRect/>
          </a:stretch>
        </p:blipFill>
        <p:spPr bwMode="auto">
          <a:xfrm>
            <a:off x="107504" y="188640"/>
            <a:ext cx="4015991" cy="496855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blinds(horizontal)">
                                      <p:cBhvr>
                                        <p:cTn id="7" dur="500"/>
                                        <p:tgtEl>
                                          <p:spTgt spid="11">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1">
                                            <p:txEl>
                                              <p:pRg st="2" end="2"/>
                                            </p:txEl>
                                          </p:spTgt>
                                        </p:tgtEl>
                                        <p:attrNameLst>
                                          <p:attrName>style.visibility</p:attrName>
                                        </p:attrNameLst>
                                      </p:cBhvr>
                                      <p:to>
                                        <p:strVal val="visible"/>
                                      </p:to>
                                    </p:set>
                                    <p:animEffect transition="in" filter="blinds(horizontal)">
                                      <p:cBhvr>
                                        <p:cTn id="10" dur="500"/>
                                        <p:tgtEl>
                                          <p:spTgt spid="11">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animEffect transition="in" filter="blinds(horizontal)">
                                      <p:cBhvr>
                                        <p:cTn id="13" dur="500"/>
                                        <p:tgtEl>
                                          <p:spTgt spid="11">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11">
                                            <p:txEl>
                                              <p:pRg st="4" end="4"/>
                                            </p:txEl>
                                          </p:spTgt>
                                        </p:tgtEl>
                                        <p:attrNameLst>
                                          <p:attrName>style.visibility</p:attrName>
                                        </p:attrNameLst>
                                      </p:cBhvr>
                                      <p:to>
                                        <p:strVal val="visible"/>
                                      </p:to>
                                    </p:set>
                                    <p:animEffect transition="in" filter="blinds(horizontal)">
                                      <p:cBhvr>
                                        <p:cTn id="16" dur="500"/>
                                        <p:tgtEl>
                                          <p:spTgt spid="11">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animEffect transition="in" filter="blinds(horizontal)">
                                      <p:cBhvr>
                                        <p:cTn id="19" dur="500"/>
                                        <p:tgtEl>
                                          <p:spTgt spid="11">
                                            <p:txEl>
                                              <p:pRg st="5" end="5"/>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11">
                                            <p:txEl>
                                              <p:pRg st="6" end="6"/>
                                            </p:txEl>
                                          </p:spTgt>
                                        </p:tgtEl>
                                        <p:attrNameLst>
                                          <p:attrName>style.visibility</p:attrName>
                                        </p:attrNameLst>
                                      </p:cBhvr>
                                      <p:to>
                                        <p:strVal val="visible"/>
                                      </p:to>
                                    </p:set>
                                    <p:animEffect transition="in" filter="blinds(horizontal)">
                                      <p:cBhvr>
                                        <p:cTn id="22" dur="500"/>
                                        <p:tgtEl>
                                          <p:spTgt spid="11">
                                            <p:txEl>
                                              <p:pRg st="6" end="6"/>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11">
                                            <p:txEl>
                                              <p:pRg st="7" end="7"/>
                                            </p:txEl>
                                          </p:spTgt>
                                        </p:tgtEl>
                                        <p:attrNameLst>
                                          <p:attrName>style.visibility</p:attrName>
                                        </p:attrNameLst>
                                      </p:cBhvr>
                                      <p:to>
                                        <p:strVal val="visible"/>
                                      </p:to>
                                    </p:set>
                                    <p:animEffect transition="in" filter="blinds(horizontal)">
                                      <p:cBhvr>
                                        <p:cTn id="25" dur="500"/>
                                        <p:tgtEl>
                                          <p:spTgt spid="11">
                                            <p:txEl>
                                              <p:pRg st="7" end="7"/>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11">
                                            <p:txEl>
                                              <p:pRg st="8" end="8"/>
                                            </p:txEl>
                                          </p:spTgt>
                                        </p:tgtEl>
                                        <p:attrNameLst>
                                          <p:attrName>style.visibility</p:attrName>
                                        </p:attrNameLst>
                                      </p:cBhvr>
                                      <p:to>
                                        <p:strVal val="visible"/>
                                      </p:to>
                                    </p:set>
                                    <p:animEffect transition="in" filter="blinds(horizontal)">
                                      <p:cBhvr>
                                        <p:cTn id="28" dur="500"/>
                                        <p:tgtEl>
                                          <p:spTgt spid="11">
                                            <p:txEl>
                                              <p:pRg st="8" end="8"/>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11">
                                            <p:txEl>
                                              <p:pRg st="9" end="9"/>
                                            </p:txEl>
                                          </p:spTgt>
                                        </p:tgtEl>
                                        <p:attrNameLst>
                                          <p:attrName>style.visibility</p:attrName>
                                        </p:attrNameLst>
                                      </p:cBhvr>
                                      <p:to>
                                        <p:strVal val="visible"/>
                                      </p:to>
                                    </p:set>
                                    <p:animEffect transition="in" filter="blinds(horizontal)">
                                      <p:cBhvr>
                                        <p:cTn id="31" dur="500"/>
                                        <p:tgtEl>
                                          <p:spTgt spid="1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upload.wikimedia.org/wikipedia/commons/d/d3/Carte_Guerre_de_Sept_Ans_Europe.PNG?uselang=ru"/>
          <p:cNvPicPr>
            <a:picLocks noChangeAspect="1" noChangeArrowheads="1"/>
          </p:cNvPicPr>
          <p:nvPr/>
        </p:nvPicPr>
        <p:blipFill>
          <a:blip r:embed="rId2" cstate="print"/>
          <a:srcRect/>
          <a:stretch>
            <a:fillRect/>
          </a:stretch>
        </p:blipFill>
        <p:spPr bwMode="auto">
          <a:xfrm>
            <a:off x="107504" y="764704"/>
            <a:ext cx="6979940" cy="5077038"/>
          </a:xfrm>
          <a:prstGeom prst="rect">
            <a:avLst/>
          </a:prstGeom>
          <a:ln>
            <a:noFill/>
          </a:ln>
          <a:effectLst>
            <a:outerShdw blurRad="292100" dist="139700" dir="2700000" algn="tl" rotWithShape="0">
              <a:srgbClr val="333333">
                <a:alpha val="65000"/>
              </a:srgbClr>
            </a:outerShdw>
          </a:effectLst>
        </p:spPr>
      </p:pic>
      <p:sp>
        <p:nvSpPr>
          <p:cNvPr id="3" name="Прямоугольник 2"/>
          <p:cNvSpPr/>
          <p:nvPr/>
        </p:nvSpPr>
        <p:spPr>
          <a:xfrm>
            <a:off x="1547664" y="116632"/>
            <a:ext cx="5829224" cy="584775"/>
          </a:xfrm>
          <a:prstGeom prst="rect">
            <a:avLst/>
          </a:prstGeom>
        </p:spPr>
        <p:txBody>
          <a:bodyPr wrap="none">
            <a:spAutoFit/>
          </a:bodyPr>
          <a:lstStyle/>
          <a:p>
            <a:pPr algn="ctr"/>
            <a:r>
              <a:rPr lang="ru-RU" sz="3200" b="1" dirty="0" smtClean="0">
                <a:solidFill>
                  <a:srgbClr val="800000"/>
                </a:solidFill>
                <a:effectLst>
                  <a:outerShdw blurRad="38100" dist="38100" dir="2700000" algn="tl">
                    <a:srgbClr val="000000">
                      <a:alpha val="43137"/>
                    </a:srgbClr>
                  </a:outerShdw>
                </a:effectLst>
              </a:rPr>
              <a:t>ПЕРЕВОРАЧИВАНИЕ АЛЬЯНСОВ </a:t>
            </a:r>
            <a:endParaRPr lang="ru-RU" sz="3200" b="1" dirty="0">
              <a:solidFill>
                <a:srgbClr val="800000"/>
              </a:solidFill>
              <a:effectLst>
                <a:outerShdw blurRad="38100" dist="38100" dir="2700000" algn="tl">
                  <a:srgbClr val="000000">
                    <a:alpha val="43137"/>
                  </a:srgbClr>
                </a:outerShdw>
              </a:effectLst>
            </a:endParaRPr>
          </a:p>
        </p:txBody>
      </p:sp>
      <p:sp>
        <p:nvSpPr>
          <p:cNvPr id="5" name="Скругленный прямоугольник 4"/>
          <p:cNvSpPr/>
          <p:nvPr/>
        </p:nvSpPr>
        <p:spPr>
          <a:xfrm>
            <a:off x="395536" y="5229200"/>
            <a:ext cx="8568952" cy="1512168"/>
          </a:xfrm>
          <a:prstGeom prst="roundRect">
            <a:avLst/>
          </a:prstGeom>
          <a:solidFill>
            <a:schemeClr val="bg1"/>
          </a:solidFill>
          <a:ln w="381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b="1" i="1" dirty="0" smtClean="0">
                <a:solidFill>
                  <a:srgbClr val="800000"/>
                </a:solidFill>
                <a:effectLst>
                  <a:outerShdw blurRad="38100" dist="38100" dir="2700000" algn="tl">
                    <a:srgbClr val="000000">
                      <a:alpha val="43137"/>
                    </a:srgbClr>
                  </a:outerShdw>
                </a:effectLst>
              </a:rPr>
              <a:t>Дипломатическая революция</a:t>
            </a:r>
            <a:r>
              <a:rPr lang="ru-RU" b="1" dirty="0" smtClean="0"/>
              <a:t> </a:t>
            </a:r>
            <a:r>
              <a:rPr lang="ru-RU" b="1" dirty="0" smtClean="0">
                <a:solidFill>
                  <a:schemeClr val="tx1"/>
                </a:solidFill>
              </a:rPr>
              <a:t>(или переворачивание альянсов) -</a:t>
            </a:r>
          </a:p>
          <a:p>
            <a:pPr algn="just"/>
            <a:r>
              <a:rPr lang="ru-RU" b="1" dirty="0" smtClean="0">
                <a:solidFill>
                  <a:schemeClr val="tx1"/>
                </a:solidFill>
              </a:rPr>
              <a:t>разрыв старых дипломатических союзов, на протяжении многих десятилетий связывавших Францию с Пруссией, а Англию с Австрией и создание новых англо-прусского и австро-французского. Определила расклад сил в Европе накануне Семилетней войны.</a:t>
            </a:r>
            <a:endParaRPr lang="ru-RU" b="1" dirty="0">
              <a:solidFill>
                <a:schemeClr val="tx1"/>
              </a:solidFill>
            </a:endParaRPr>
          </a:p>
        </p:txBody>
      </p:sp>
      <p:cxnSp>
        <p:nvCxnSpPr>
          <p:cNvPr id="7" name="Прямая со стрелкой 6"/>
          <p:cNvCxnSpPr/>
          <p:nvPr/>
        </p:nvCxnSpPr>
        <p:spPr>
          <a:xfrm flipV="1">
            <a:off x="2195736" y="2204864"/>
            <a:ext cx="1152128" cy="504056"/>
          </a:xfrm>
          <a:prstGeom prst="straightConnector1">
            <a:avLst/>
          </a:prstGeom>
          <a:ln w="635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2051720" y="1844824"/>
            <a:ext cx="1296144" cy="1080120"/>
          </a:xfrm>
          <a:prstGeom prst="straightConnector1">
            <a:avLst/>
          </a:prstGeom>
          <a:ln w="63500">
            <a:solidFill>
              <a:srgbClr val="0000FF"/>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8" name="Скругленная прямоугольная выноска 7"/>
          <p:cNvSpPr/>
          <p:nvPr/>
        </p:nvSpPr>
        <p:spPr>
          <a:xfrm>
            <a:off x="5148064" y="980728"/>
            <a:ext cx="3744416" cy="1800200"/>
          </a:xfrm>
          <a:prstGeom prst="wedgeRoundRectCallout">
            <a:avLst>
              <a:gd name="adj1" fmla="val -90896"/>
              <a:gd name="adj2" fmla="val 15334"/>
              <a:gd name="adj3" fmla="val 16667"/>
            </a:avLst>
          </a:prstGeom>
          <a:solidFill>
            <a:schemeClr val="tx1"/>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524000" algn="ctr"/>
            <a:r>
              <a:rPr lang="ru-RU" sz="2000" b="1" dirty="0" smtClean="0">
                <a:solidFill>
                  <a:schemeClr val="bg1"/>
                </a:solidFill>
              </a:rPr>
              <a:t>ПРУССИЯ – НОВЫЙ ИГРОК </a:t>
            </a:r>
          </a:p>
          <a:p>
            <a:pPr marL="1524000" algn="ctr"/>
            <a:r>
              <a:rPr lang="ru-RU" sz="2000" b="1" dirty="0" smtClean="0">
                <a:solidFill>
                  <a:schemeClr val="bg1"/>
                </a:solidFill>
              </a:rPr>
              <a:t>В ЕВРОПЕЙСКОЙ ПОЛИТИКЕ</a:t>
            </a:r>
            <a:endParaRPr lang="ru-RU" sz="2000" b="1" dirty="0">
              <a:solidFill>
                <a:schemeClr val="bg1"/>
              </a:solidFill>
            </a:endParaRPr>
          </a:p>
        </p:txBody>
      </p:sp>
      <p:pic>
        <p:nvPicPr>
          <p:cNvPr id="15363" name="Picture 3"/>
          <p:cNvPicPr>
            <a:picLocks noChangeAspect="1" noChangeArrowheads="1"/>
          </p:cNvPicPr>
          <p:nvPr/>
        </p:nvPicPr>
        <p:blipFill>
          <a:blip r:embed="rId3" cstate="print"/>
          <a:srcRect/>
          <a:stretch>
            <a:fillRect/>
          </a:stretch>
        </p:blipFill>
        <p:spPr bwMode="auto">
          <a:xfrm>
            <a:off x="5364088" y="1124744"/>
            <a:ext cx="1319581" cy="1512168"/>
          </a:xfrm>
          <a:prstGeom prst="rect">
            <a:avLst/>
          </a:prstGeom>
          <a:noFill/>
          <a:ln w="38100">
            <a:solidFill>
              <a:schemeClr val="bg1">
                <a:lumMod val="85000"/>
              </a:schemeClr>
            </a:solidFill>
            <a:miter lim="800000"/>
            <a:headEnd/>
            <a:tailEnd/>
          </a:ln>
        </p:spPr>
      </p:pic>
      <p:sp>
        <p:nvSpPr>
          <p:cNvPr id="10" name="Скругленный прямоугольник 9"/>
          <p:cNvSpPr/>
          <p:nvPr/>
        </p:nvSpPr>
        <p:spPr>
          <a:xfrm>
            <a:off x="6300192" y="836712"/>
            <a:ext cx="2600672" cy="4176464"/>
          </a:xfrm>
          <a:prstGeom prst="roundRect">
            <a:avLst/>
          </a:prstGeom>
          <a:solidFill>
            <a:schemeClr val="bg1"/>
          </a:solidFill>
          <a:ln w="381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ru-RU" b="1" i="1" dirty="0" smtClean="0">
                <a:solidFill>
                  <a:srgbClr val="800000"/>
                </a:solidFill>
                <a:effectLst>
                  <a:outerShdw blurRad="38100" dist="38100" dir="2700000" algn="tl">
                    <a:srgbClr val="000000">
                      <a:alpha val="43137"/>
                    </a:srgbClr>
                  </a:outerShdw>
                </a:effectLst>
              </a:rPr>
              <a:t>ПРИЧИНЫ ВОЙНЫ ДЛЯ РОССИИ:</a:t>
            </a:r>
          </a:p>
          <a:p>
            <a:pPr marL="355600" indent="-355600">
              <a:spcAft>
                <a:spcPts val="300"/>
              </a:spcAft>
              <a:buFont typeface="Wingdings" pitchFamily="2" charset="2"/>
              <a:buChar char="§"/>
            </a:pPr>
            <a:r>
              <a:rPr lang="ru-RU" b="1" dirty="0" smtClean="0">
                <a:solidFill>
                  <a:schemeClr val="tx1"/>
                </a:solidFill>
                <a:effectLst>
                  <a:outerShdw blurRad="38100" dist="38100" dir="2700000" algn="tl">
                    <a:srgbClr val="000000">
                      <a:alpha val="43137"/>
                    </a:srgbClr>
                  </a:outerShdw>
                </a:effectLst>
              </a:rPr>
              <a:t>усиление влияния Пруссии грозит разрушить сложившееся равновесие сил </a:t>
            </a:r>
            <a:r>
              <a:rPr lang="ru-RU" b="1" dirty="0" smtClean="0">
                <a:solidFill>
                  <a:schemeClr val="tx1"/>
                </a:solidFill>
                <a:effectLst>
                  <a:outerShdw blurRad="38100" dist="38100" dir="2700000" algn="tl">
                    <a:srgbClr val="000000">
                      <a:alpha val="43137"/>
                    </a:srgbClr>
                  </a:outerShdw>
                </a:effectLst>
              </a:rPr>
              <a:t>  в </a:t>
            </a:r>
            <a:r>
              <a:rPr lang="ru-RU" b="1" dirty="0" smtClean="0">
                <a:solidFill>
                  <a:schemeClr val="tx1"/>
                </a:solidFill>
                <a:effectLst>
                  <a:outerShdw blurRad="38100" dist="38100" dir="2700000" algn="tl">
                    <a:srgbClr val="000000">
                      <a:alpha val="43137"/>
                    </a:srgbClr>
                  </a:outerShdw>
                </a:effectLst>
              </a:rPr>
              <a:t>Европе </a:t>
            </a:r>
            <a:r>
              <a:rPr lang="ru-RU" b="1" dirty="0" smtClean="0">
                <a:solidFill>
                  <a:schemeClr val="tx1"/>
                </a:solidFill>
                <a:effectLst>
                  <a:outerShdw blurRad="38100" dist="38100" dir="2700000" algn="tl">
                    <a:srgbClr val="000000">
                      <a:alpha val="43137"/>
                    </a:srgbClr>
                  </a:outerShdw>
                </a:effectLst>
              </a:rPr>
              <a:t>не </a:t>
            </a:r>
            <a:r>
              <a:rPr lang="ru-RU" b="1" dirty="0" smtClean="0">
                <a:solidFill>
                  <a:schemeClr val="tx1"/>
                </a:solidFill>
                <a:effectLst>
                  <a:outerShdw blurRad="38100" dist="38100" dir="2700000" algn="tl">
                    <a:srgbClr val="000000">
                      <a:alpha val="43137"/>
                    </a:srgbClr>
                  </a:outerShdw>
                </a:effectLst>
              </a:rPr>
              <a:t>в пользу России;</a:t>
            </a:r>
          </a:p>
          <a:p>
            <a:pPr marL="355600" indent="-355600">
              <a:spcAft>
                <a:spcPts val="300"/>
              </a:spcAft>
              <a:buFont typeface="Wingdings" pitchFamily="2" charset="2"/>
              <a:buChar char="§"/>
            </a:pPr>
            <a:r>
              <a:rPr lang="ru-RU" b="1" dirty="0" smtClean="0">
                <a:solidFill>
                  <a:schemeClr val="tx1"/>
                </a:solidFill>
                <a:effectLst>
                  <a:outerShdw blurRad="38100" dist="38100" dir="2700000" algn="tl">
                    <a:srgbClr val="000000">
                      <a:alpha val="43137"/>
                    </a:srgbClr>
                  </a:outerShdw>
                </a:effectLst>
              </a:rPr>
              <a:t>Россия стремится уберечь от Пруссии свои завоевания в Прибалтике.</a:t>
            </a:r>
            <a:r>
              <a:rPr lang="ru-RU" b="1" dirty="0" smtClean="0"/>
              <a:t> </a:t>
            </a:r>
            <a:endParaRPr lang="ru-RU"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3" presetClass="exit" presetSubtype="10" fill="hold" nodeType="withEffect">
                                  <p:stCondLst>
                                    <p:cond delay="0"/>
                                  </p:stCondLst>
                                  <p:childTnLst>
                                    <p:animEffect transition="out" filter="blinds(horizontal)">
                                      <p:cBhvr>
                                        <p:cTn id="9" dur="500"/>
                                        <p:tgtEl>
                                          <p:spTgt spid="15363"/>
                                        </p:tgtEl>
                                      </p:cBhvr>
                                    </p:animEffect>
                                    <p:set>
                                      <p:cBhvr>
                                        <p:cTn id="10" dur="1" fill="hold">
                                          <p:stCondLst>
                                            <p:cond delay="499"/>
                                          </p:stCondLst>
                                        </p:cTn>
                                        <p:tgtEl>
                                          <p:spTgt spid="1536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linds(horizontal)">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5656" y="116632"/>
            <a:ext cx="6017225" cy="584775"/>
          </a:xfrm>
          <a:prstGeom prst="rect">
            <a:avLst/>
          </a:prstGeom>
        </p:spPr>
        <p:txBody>
          <a:bodyPr wrap="none">
            <a:spAutoFit/>
          </a:bodyPr>
          <a:lstStyle/>
          <a:p>
            <a:pPr algn="ctr"/>
            <a:r>
              <a:rPr lang="ru-RU" sz="3200" b="1" dirty="0" smtClean="0">
                <a:solidFill>
                  <a:srgbClr val="800000"/>
                </a:solidFill>
                <a:effectLst>
                  <a:outerShdw blurRad="38100" dist="38100" dir="2700000" algn="tl">
                    <a:srgbClr val="000000">
                      <a:alpha val="43137"/>
                    </a:srgbClr>
                  </a:outerShdw>
                </a:effectLst>
              </a:rPr>
              <a:t>ГЛАВНЫЕ ДЕЙСТВУЮЩИЕ ЛИЦА </a:t>
            </a:r>
            <a:endParaRPr lang="ru-RU" sz="3200" b="1" dirty="0">
              <a:solidFill>
                <a:srgbClr val="800000"/>
              </a:solidFill>
              <a:effectLst>
                <a:outerShdw blurRad="38100" dist="38100" dir="2700000" algn="tl">
                  <a:srgbClr val="000000">
                    <a:alpha val="43137"/>
                  </a:srgbClr>
                </a:outerShdw>
              </a:effectLst>
            </a:endParaRPr>
          </a:p>
        </p:txBody>
      </p:sp>
      <p:pic>
        <p:nvPicPr>
          <p:cNvPr id="20482" name="Picture 2" descr="http://upload.wikimedia.org/wikipedia/commons/4/44/Carle_Vanloo%2C_Portrait_de_l%E2%80%99imp%C3%A9ratrice_%C3%89lisabeth_Petrovna_%281760%29.jpg?uselang=ru"/>
          <p:cNvPicPr>
            <a:picLocks noChangeAspect="1" noChangeArrowheads="1"/>
          </p:cNvPicPr>
          <p:nvPr/>
        </p:nvPicPr>
        <p:blipFill>
          <a:blip r:embed="rId2" cstate="print"/>
          <a:srcRect/>
          <a:stretch>
            <a:fillRect/>
          </a:stretch>
        </p:blipFill>
        <p:spPr bwMode="auto">
          <a:xfrm>
            <a:off x="179512" y="692696"/>
            <a:ext cx="2603076" cy="3240000"/>
          </a:xfrm>
          <a:prstGeom prst="rect">
            <a:avLst/>
          </a:prstGeom>
          <a:ln>
            <a:noFill/>
          </a:ln>
          <a:effectLst>
            <a:outerShdw blurRad="292100" dist="139700" dir="2700000" algn="tl" rotWithShape="0">
              <a:srgbClr val="333333">
                <a:alpha val="65000"/>
              </a:srgbClr>
            </a:outerShdw>
          </a:effectLst>
        </p:spPr>
      </p:pic>
      <p:pic>
        <p:nvPicPr>
          <p:cNvPr id="20484" name="Picture 4" descr="http://upload.wikimedia.org/wikipedia/commons/thumb/3/3e/Kaiserin_Maria_Theresia_%28HRR%29.jpg/826px-Kaiserin_Maria_Theresia_%28HRR%29.jpg?uselang=ru"/>
          <p:cNvPicPr>
            <a:picLocks noChangeAspect="1" noChangeArrowheads="1"/>
          </p:cNvPicPr>
          <p:nvPr/>
        </p:nvPicPr>
        <p:blipFill>
          <a:blip r:embed="rId3" cstate="print"/>
          <a:srcRect/>
          <a:stretch>
            <a:fillRect/>
          </a:stretch>
        </p:blipFill>
        <p:spPr bwMode="auto">
          <a:xfrm>
            <a:off x="2627784" y="980728"/>
            <a:ext cx="2613515" cy="3240000"/>
          </a:xfrm>
          <a:prstGeom prst="rect">
            <a:avLst/>
          </a:prstGeom>
          <a:ln>
            <a:noFill/>
          </a:ln>
          <a:effectLst>
            <a:outerShdw blurRad="292100" dist="139700" dir="2700000" algn="tl" rotWithShape="0">
              <a:srgbClr val="333333">
                <a:alpha val="65000"/>
              </a:srgbClr>
            </a:outerShdw>
          </a:effectLst>
        </p:spPr>
      </p:pic>
      <p:pic>
        <p:nvPicPr>
          <p:cNvPr id="20494" name="Picture 14" descr="http://dieterweirauchblog.de/wp-content/uploads/2011/07/Graff_Friedrich_II_GKI5615.jpg"/>
          <p:cNvPicPr>
            <a:picLocks noChangeAspect="1" noChangeArrowheads="1"/>
          </p:cNvPicPr>
          <p:nvPr/>
        </p:nvPicPr>
        <p:blipFill>
          <a:blip r:embed="rId4" cstate="print"/>
          <a:srcRect/>
          <a:stretch>
            <a:fillRect/>
          </a:stretch>
        </p:blipFill>
        <p:spPr bwMode="auto">
          <a:xfrm>
            <a:off x="6300192" y="764704"/>
            <a:ext cx="2712366" cy="3240000"/>
          </a:xfrm>
          <a:prstGeom prst="rect">
            <a:avLst/>
          </a:prstGeom>
          <a:ln>
            <a:noFill/>
          </a:ln>
          <a:effectLst>
            <a:outerShdw blurRad="292100" dist="139700" dir="2700000" algn="tl" rotWithShape="0">
              <a:srgbClr val="333333">
                <a:alpha val="65000"/>
              </a:srgbClr>
            </a:outerShdw>
          </a:effectLst>
        </p:spPr>
      </p:pic>
      <p:pic>
        <p:nvPicPr>
          <p:cNvPr id="20496" name="Picture 16" descr="http://www.bonzasheila.com/art/archives/jul06/images/20.%20Roslin,%20Alexander%20-%20Architect%20Jean-Rodolphe%20Perronet%20With%20His%20Wife,%201759.jpg"/>
          <p:cNvPicPr>
            <a:picLocks noChangeAspect="1" noChangeArrowheads="1"/>
          </p:cNvPicPr>
          <p:nvPr/>
        </p:nvPicPr>
        <p:blipFill>
          <a:blip r:embed="rId5" cstate="print"/>
          <a:srcRect/>
          <a:stretch>
            <a:fillRect/>
          </a:stretch>
        </p:blipFill>
        <p:spPr bwMode="auto">
          <a:xfrm>
            <a:off x="179512" y="4048097"/>
            <a:ext cx="3744416" cy="2625549"/>
          </a:xfrm>
          <a:prstGeom prst="rect">
            <a:avLst/>
          </a:prstGeom>
          <a:ln>
            <a:noFill/>
          </a:ln>
          <a:effectLst>
            <a:outerShdw blurRad="292100" dist="139700" dir="2700000" algn="tl" rotWithShape="0">
              <a:srgbClr val="333333">
                <a:alpha val="65000"/>
              </a:srgbClr>
            </a:outerShdw>
          </a:effectLst>
        </p:spPr>
      </p:pic>
      <p:pic>
        <p:nvPicPr>
          <p:cNvPr id="20492" name="Picture 12" descr="http://upload.wikimedia.org/wikipedia/commons/thumb/1/1e/George_II_of_Great_Britain-01.jpg/625px-George_II_of_Great_Britain-01.jpg?uselang=ru"/>
          <p:cNvPicPr>
            <a:picLocks noChangeAspect="1" noChangeArrowheads="1"/>
          </p:cNvPicPr>
          <p:nvPr/>
        </p:nvPicPr>
        <p:blipFill>
          <a:blip r:embed="rId6" cstate="print"/>
          <a:srcRect/>
          <a:stretch>
            <a:fillRect/>
          </a:stretch>
        </p:blipFill>
        <p:spPr bwMode="auto">
          <a:xfrm>
            <a:off x="5580112" y="2852936"/>
            <a:ext cx="2636719" cy="3240000"/>
          </a:xfrm>
          <a:prstGeom prst="rect">
            <a:avLst/>
          </a:prstGeom>
          <a:ln>
            <a:noFill/>
          </a:ln>
          <a:effectLst>
            <a:outerShdw blurRad="292100" dist="139700" dir="2700000" algn="tl" rotWithShape="0">
              <a:srgbClr val="333333">
                <a:alpha val="65000"/>
              </a:srgbClr>
            </a:outerShdw>
          </a:effectLst>
        </p:spPr>
      </p:pic>
      <p:sp>
        <p:nvSpPr>
          <p:cNvPr id="4" name="Скругленный прямоугольник 3"/>
          <p:cNvSpPr/>
          <p:nvPr/>
        </p:nvSpPr>
        <p:spPr>
          <a:xfrm>
            <a:off x="2339752" y="5445224"/>
            <a:ext cx="4032448" cy="1296144"/>
          </a:xfrm>
          <a:prstGeom prst="roundRect">
            <a:avLst/>
          </a:prstGeom>
          <a:solidFill>
            <a:schemeClr val="tx2">
              <a:lumMod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Aft>
                <a:spcPts val="300"/>
              </a:spcAft>
              <a:buFont typeface="+mj-lt"/>
              <a:buAutoNum type="arabicPeriod"/>
            </a:pPr>
            <a:r>
              <a:rPr lang="ru-RU" sz="1400" b="1" dirty="0" smtClean="0"/>
              <a:t>Российская императрица Елизавета Петровна.</a:t>
            </a:r>
          </a:p>
          <a:p>
            <a:pPr marL="342900" indent="-342900">
              <a:spcAft>
                <a:spcPts val="300"/>
              </a:spcAft>
              <a:buFont typeface="+mj-lt"/>
              <a:buAutoNum type="arabicPeriod"/>
            </a:pPr>
            <a:r>
              <a:rPr lang="ru-RU" sz="1400" b="1" dirty="0" smtClean="0"/>
              <a:t>Австрийская императрица Мария </a:t>
            </a:r>
            <a:r>
              <a:rPr lang="ru-RU" sz="1400" b="1" dirty="0" err="1" smtClean="0"/>
              <a:t>Терезия</a:t>
            </a:r>
            <a:r>
              <a:rPr lang="ru-RU" sz="1400" b="1" dirty="0" smtClean="0"/>
              <a:t>.</a:t>
            </a:r>
          </a:p>
          <a:p>
            <a:pPr marL="342900" indent="-342900">
              <a:spcAft>
                <a:spcPts val="300"/>
              </a:spcAft>
              <a:buFont typeface="+mj-lt"/>
              <a:buAutoNum type="arabicPeriod"/>
            </a:pPr>
            <a:r>
              <a:rPr lang="ru-RU" sz="1400" b="1" dirty="0" smtClean="0"/>
              <a:t>Французский король Людовик </a:t>
            </a:r>
            <a:r>
              <a:rPr lang="en-US" sz="1400" b="1" dirty="0" smtClean="0"/>
              <a:t>XV</a:t>
            </a:r>
            <a:r>
              <a:rPr lang="ru-RU" sz="1400" b="1" dirty="0" smtClean="0"/>
              <a:t> и маркиза де Помпадур.</a:t>
            </a:r>
            <a:endParaRPr lang="ru-RU" sz="1400" b="1" dirty="0"/>
          </a:p>
        </p:txBody>
      </p:sp>
      <p:sp>
        <p:nvSpPr>
          <p:cNvPr id="9" name="Скругленный прямоугольник 8"/>
          <p:cNvSpPr/>
          <p:nvPr/>
        </p:nvSpPr>
        <p:spPr>
          <a:xfrm>
            <a:off x="6516216" y="5445224"/>
            <a:ext cx="2448272" cy="1296144"/>
          </a:xfrm>
          <a:prstGeom prst="roundRect">
            <a:avLst/>
          </a:prstGeom>
          <a:solidFill>
            <a:srgbClr val="8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Aft>
                <a:spcPts val="300"/>
              </a:spcAft>
              <a:buFont typeface="+mj-lt"/>
              <a:buAutoNum type="arabicPeriod"/>
            </a:pPr>
            <a:r>
              <a:rPr lang="ru-RU" sz="1400" b="1" dirty="0" smtClean="0"/>
              <a:t>Прусский король Фридрих </a:t>
            </a:r>
            <a:r>
              <a:rPr lang="en-US" sz="1400" b="1" dirty="0" smtClean="0"/>
              <a:t>II</a:t>
            </a:r>
            <a:r>
              <a:rPr lang="ru-RU" sz="1400" b="1" dirty="0" smtClean="0"/>
              <a:t>.</a:t>
            </a:r>
          </a:p>
          <a:p>
            <a:pPr marL="342900" indent="-342900">
              <a:spcAft>
                <a:spcPts val="300"/>
              </a:spcAft>
              <a:buFont typeface="+mj-lt"/>
              <a:buAutoNum type="arabicPeriod"/>
            </a:pPr>
            <a:r>
              <a:rPr lang="ru-RU" sz="1400" b="1" dirty="0" smtClean="0"/>
              <a:t>Английский король Георг </a:t>
            </a:r>
            <a:r>
              <a:rPr lang="en-US" sz="1400" b="1" dirty="0" smtClean="0"/>
              <a:t>II</a:t>
            </a:r>
            <a:r>
              <a:rPr lang="ru-RU" sz="1400" b="1" dirty="0" smtClean="0"/>
              <a:t>.</a:t>
            </a:r>
            <a:endParaRPr lang="ru-RU" sz="1400" b="1" dirty="0"/>
          </a:p>
        </p:txBody>
      </p:sp>
      <p:sp>
        <p:nvSpPr>
          <p:cNvPr id="13" name="Молния 12"/>
          <p:cNvSpPr/>
          <p:nvPr/>
        </p:nvSpPr>
        <p:spPr>
          <a:xfrm>
            <a:off x="5868144" y="5517232"/>
            <a:ext cx="864096" cy="1080120"/>
          </a:xfrm>
          <a:prstGeom prst="lightningBol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p:cNvSpPr txBox="1"/>
          <p:nvPr/>
        </p:nvSpPr>
        <p:spPr>
          <a:xfrm>
            <a:off x="251520" y="836712"/>
            <a:ext cx="360040" cy="461665"/>
          </a:xfrm>
          <a:prstGeom prst="rect">
            <a:avLst/>
          </a:prstGeom>
          <a:noFill/>
        </p:spPr>
        <p:txBody>
          <a:bodyPr wrap="square" rtlCol="0">
            <a:spAutoFit/>
          </a:bodyPr>
          <a:lstStyle/>
          <a:p>
            <a:pPr algn="ctr"/>
            <a:r>
              <a:rPr lang="ru-RU" sz="2400" b="1" dirty="0" smtClean="0">
                <a:solidFill>
                  <a:schemeClr val="bg1"/>
                </a:solidFill>
                <a:effectLst>
                  <a:outerShdw blurRad="38100" dist="38100" dir="2700000" algn="tl">
                    <a:srgbClr val="000000">
                      <a:alpha val="43137"/>
                    </a:srgbClr>
                  </a:outerShdw>
                </a:effectLst>
              </a:rPr>
              <a:t>1</a:t>
            </a:r>
            <a:endParaRPr lang="ru-RU" sz="2400" b="1" dirty="0">
              <a:solidFill>
                <a:schemeClr val="bg1"/>
              </a:solidFill>
              <a:effectLst>
                <a:outerShdw blurRad="38100" dist="38100" dir="2700000" algn="tl">
                  <a:srgbClr val="000000">
                    <a:alpha val="43137"/>
                  </a:srgbClr>
                </a:outerShdw>
              </a:effectLst>
            </a:endParaRPr>
          </a:p>
        </p:txBody>
      </p:sp>
      <p:sp>
        <p:nvSpPr>
          <p:cNvPr id="15" name="TextBox 14"/>
          <p:cNvSpPr txBox="1"/>
          <p:nvPr/>
        </p:nvSpPr>
        <p:spPr>
          <a:xfrm>
            <a:off x="2843808" y="1124744"/>
            <a:ext cx="360040" cy="461665"/>
          </a:xfrm>
          <a:prstGeom prst="rect">
            <a:avLst/>
          </a:prstGeom>
          <a:noFill/>
        </p:spPr>
        <p:txBody>
          <a:bodyPr wrap="square" rtlCol="0">
            <a:spAutoFit/>
          </a:bodyPr>
          <a:lstStyle/>
          <a:p>
            <a:pPr algn="ctr"/>
            <a:r>
              <a:rPr lang="ru-RU" sz="2400" b="1" dirty="0" smtClean="0">
                <a:solidFill>
                  <a:schemeClr val="bg1"/>
                </a:solidFill>
                <a:effectLst>
                  <a:outerShdw blurRad="38100" dist="38100" dir="2700000" algn="tl">
                    <a:srgbClr val="000000">
                      <a:alpha val="43137"/>
                    </a:srgbClr>
                  </a:outerShdw>
                </a:effectLst>
              </a:rPr>
              <a:t>2</a:t>
            </a:r>
            <a:endParaRPr lang="ru-RU" sz="2400" b="1" dirty="0">
              <a:solidFill>
                <a:schemeClr val="bg1"/>
              </a:solidFill>
              <a:effectLst>
                <a:outerShdw blurRad="38100" dist="38100" dir="2700000" algn="tl">
                  <a:srgbClr val="000000">
                    <a:alpha val="43137"/>
                  </a:srgbClr>
                </a:outerShdw>
              </a:effectLst>
            </a:endParaRPr>
          </a:p>
        </p:txBody>
      </p:sp>
      <p:sp>
        <p:nvSpPr>
          <p:cNvPr id="16" name="TextBox 15"/>
          <p:cNvSpPr txBox="1"/>
          <p:nvPr/>
        </p:nvSpPr>
        <p:spPr>
          <a:xfrm>
            <a:off x="395536" y="4149080"/>
            <a:ext cx="360040" cy="461665"/>
          </a:xfrm>
          <a:prstGeom prst="rect">
            <a:avLst/>
          </a:prstGeom>
          <a:noFill/>
        </p:spPr>
        <p:txBody>
          <a:bodyPr wrap="square" rtlCol="0">
            <a:spAutoFit/>
          </a:bodyPr>
          <a:lstStyle/>
          <a:p>
            <a:pPr algn="ctr"/>
            <a:r>
              <a:rPr lang="ru-RU" sz="2400" b="1" dirty="0" smtClean="0">
                <a:solidFill>
                  <a:schemeClr val="bg1"/>
                </a:solidFill>
                <a:effectLst>
                  <a:outerShdw blurRad="38100" dist="38100" dir="2700000" algn="tl">
                    <a:srgbClr val="000000">
                      <a:alpha val="43137"/>
                    </a:srgbClr>
                  </a:outerShdw>
                </a:effectLst>
              </a:rPr>
              <a:t>3</a:t>
            </a:r>
            <a:endParaRPr lang="ru-RU" sz="2400" b="1" dirty="0">
              <a:solidFill>
                <a:schemeClr val="bg1"/>
              </a:solidFill>
              <a:effectLst>
                <a:outerShdw blurRad="38100" dist="38100" dir="2700000" algn="tl">
                  <a:srgbClr val="000000">
                    <a:alpha val="43137"/>
                  </a:srgbClr>
                </a:outerShdw>
              </a:effectLst>
            </a:endParaRPr>
          </a:p>
        </p:txBody>
      </p:sp>
      <p:sp>
        <p:nvSpPr>
          <p:cNvPr id="17" name="TextBox 16"/>
          <p:cNvSpPr txBox="1"/>
          <p:nvPr/>
        </p:nvSpPr>
        <p:spPr>
          <a:xfrm>
            <a:off x="8532440" y="908720"/>
            <a:ext cx="360040" cy="461665"/>
          </a:xfrm>
          <a:prstGeom prst="rect">
            <a:avLst/>
          </a:prstGeom>
          <a:noFill/>
        </p:spPr>
        <p:txBody>
          <a:bodyPr wrap="square" rtlCol="0">
            <a:spAutoFit/>
          </a:bodyPr>
          <a:lstStyle/>
          <a:p>
            <a:pPr algn="ctr"/>
            <a:r>
              <a:rPr lang="ru-RU" sz="2400" b="1" dirty="0" smtClean="0">
                <a:solidFill>
                  <a:schemeClr val="bg1"/>
                </a:solidFill>
                <a:effectLst>
                  <a:outerShdw blurRad="38100" dist="38100" dir="2700000" algn="tl">
                    <a:srgbClr val="000000">
                      <a:alpha val="43137"/>
                    </a:srgbClr>
                  </a:outerShdw>
                </a:effectLst>
              </a:rPr>
              <a:t>1</a:t>
            </a:r>
            <a:endParaRPr lang="ru-RU" sz="2400" b="1" dirty="0">
              <a:solidFill>
                <a:schemeClr val="bg1"/>
              </a:solidFill>
              <a:effectLst>
                <a:outerShdw blurRad="38100" dist="38100" dir="2700000" algn="tl">
                  <a:srgbClr val="000000">
                    <a:alpha val="43137"/>
                  </a:srgbClr>
                </a:outerShdw>
              </a:effectLst>
            </a:endParaRPr>
          </a:p>
        </p:txBody>
      </p:sp>
      <p:sp>
        <p:nvSpPr>
          <p:cNvPr id="18" name="TextBox 17"/>
          <p:cNvSpPr txBox="1"/>
          <p:nvPr/>
        </p:nvSpPr>
        <p:spPr>
          <a:xfrm>
            <a:off x="5796136" y="2996952"/>
            <a:ext cx="360040" cy="461665"/>
          </a:xfrm>
          <a:prstGeom prst="rect">
            <a:avLst/>
          </a:prstGeom>
          <a:noFill/>
        </p:spPr>
        <p:txBody>
          <a:bodyPr wrap="square" rtlCol="0">
            <a:spAutoFit/>
          </a:bodyPr>
          <a:lstStyle/>
          <a:p>
            <a:pPr algn="ctr"/>
            <a:r>
              <a:rPr lang="ru-RU" sz="2400" b="1" dirty="0" smtClean="0">
                <a:solidFill>
                  <a:schemeClr val="bg1"/>
                </a:solidFill>
                <a:effectLst>
                  <a:outerShdw blurRad="38100" dist="38100" dir="2700000" algn="tl">
                    <a:srgbClr val="000000">
                      <a:alpha val="43137"/>
                    </a:srgbClr>
                  </a:outerShdw>
                </a:effectLst>
              </a:rPr>
              <a:t>2</a:t>
            </a:r>
            <a:endParaRPr lang="ru-RU" sz="2400" b="1" dirty="0">
              <a:solidFill>
                <a:schemeClr val="bg1"/>
              </a:solidFill>
              <a:effectLst>
                <a:outerShdw blurRad="38100" dist="38100" dir="2700000" algn="tl">
                  <a:srgbClr val="000000">
                    <a:alpha val="43137"/>
                  </a:srgbClr>
                </a:outerShdw>
              </a:effectLst>
            </a:endParaRPr>
          </a:p>
        </p:txBody>
      </p:sp>
      <p:sp>
        <p:nvSpPr>
          <p:cNvPr id="20" name="Пятно 1 19"/>
          <p:cNvSpPr/>
          <p:nvPr/>
        </p:nvSpPr>
        <p:spPr>
          <a:xfrm>
            <a:off x="899592" y="2708920"/>
            <a:ext cx="3816424" cy="2160240"/>
          </a:xfrm>
          <a:prstGeom prst="irregularSeal1">
            <a:avLst/>
          </a:prstGeom>
          <a:solidFill>
            <a:schemeClr val="tx2">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«СОЮЗ ТРЁХ БАБ»</a:t>
            </a:r>
            <a:endParaRPr lang="ru-RU"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20494"/>
                                        </p:tgtEl>
                                        <p:attrNameLst>
                                          <p:attrName>style.visibility</p:attrName>
                                        </p:attrNameLst>
                                      </p:cBhvr>
                                      <p:to>
                                        <p:strVal val="visible"/>
                                      </p:to>
                                    </p:set>
                                    <p:animEffect transition="in" filter="blinds(horizontal)">
                                      <p:cBhvr>
                                        <p:cTn id="19" dur="500"/>
                                        <p:tgtEl>
                                          <p:spTgt spid="20494"/>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par>
                                <p:cTn id="23" presetID="3" presetClass="entr" presetSubtype="10" fill="hold" nodeType="withEffect">
                                  <p:stCondLst>
                                    <p:cond delay="0"/>
                                  </p:stCondLst>
                                  <p:childTnLst>
                                    <p:set>
                                      <p:cBhvr>
                                        <p:cTn id="24" dur="1" fill="hold">
                                          <p:stCondLst>
                                            <p:cond delay="0"/>
                                          </p:stCondLst>
                                        </p:cTn>
                                        <p:tgtEl>
                                          <p:spTgt spid="20492"/>
                                        </p:tgtEl>
                                        <p:attrNameLst>
                                          <p:attrName>style.visibility</p:attrName>
                                        </p:attrNameLst>
                                      </p:cBhvr>
                                      <p:to>
                                        <p:strVal val="visible"/>
                                      </p:to>
                                    </p:set>
                                    <p:animEffect transition="in" filter="blinds(horizontal)">
                                      <p:cBhvr>
                                        <p:cTn id="25" dur="500"/>
                                        <p:tgtEl>
                                          <p:spTgt spid="20492"/>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blinds(horizontal)">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linds(horizontal)">
                                      <p:cBhvr>
                                        <p:cTn id="33" dur="500"/>
                                        <p:tgtEl>
                                          <p:spTgt spid="9"/>
                                        </p:tgtEl>
                                      </p:cBhvr>
                                    </p:animEffect>
                                  </p:childTnLst>
                                </p:cTn>
                              </p:par>
                              <p:par>
                                <p:cTn id="34" presetID="53"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3" grpId="0" animBg="1"/>
      <p:bldP spid="17" grpId="0"/>
      <p:bldP spid="18" grpId="0"/>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9/9e/SevenYearsWar.png?uselang=ru"/>
          <p:cNvPicPr>
            <a:picLocks noChangeAspect="1" noChangeArrowheads="1"/>
          </p:cNvPicPr>
          <p:nvPr/>
        </p:nvPicPr>
        <p:blipFill>
          <a:blip r:embed="rId2" cstate="print"/>
          <a:srcRect/>
          <a:stretch>
            <a:fillRect/>
          </a:stretch>
        </p:blipFill>
        <p:spPr bwMode="auto">
          <a:xfrm>
            <a:off x="0" y="980728"/>
            <a:ext cx="9144000" cy="4231712"/>
          </a:xfrm>
          <a:prstGeom prst="rect">
            <a:avLst/>
          </a:prstGeom>
          <a:ln>
            <a:noFill/>
          </a:ln>
          <a:effectLst>
            <a:outerShdw blurRad="292100" dist="139700" dir="2700000" algn="tl" rotWithShape="0">
              <a:srgbClr val="333333">
                <a:alpha val="65000"/>
              </a:srgbClr>
            </a:outerShdw>
          </a:effectLst>
        </p:spPr>
      </p:pic>
      <p:sp>
        <p:nvSpPr>
          <p:cNvPr id="3" name="Прямоугольник 2"/>
          <p:cNvSpPr/>
          <p:nvPr/>
        </p:nvSpPr>
        <p:spPr>
          <a:xfrm>
            <a:off x="107504" y="5661248"/>
            <a:ext cx="9036496" cy="1000274"/>
          </a:xfrm>
          <a:prstGeom prst="rect">
            <a:avLst/>
          </a:prstGeom>
        </p:spPr>
        <p:txBody>
          <a:bodyPr wrap="square">
            <a:spAutoFit/>
          </a:bodyPr>
          <a:lstStyle/>
          <a:p>
            <a:r>
              <a:rPr lang="ru-RU" b="1" i="1" dirty="0" smtClean="0">
                <a:solidFill>
                  <a:srgbClr val="002060"/>
                </a:solidFill>
                <a:effectLst>
                  <a:outerShdw blurRad="38100" dist="38100" dir="2700000" algn="tl">
                    <a:srgbClr val="000000">
                      <a:alpha val="43137"/>
                    </a:srgbClr>
                  </a:outerShdw>
                </a:effectLst>
              </a:rPr>
              <a:t>СИНИЙ -</a:t>
            </a:r>
            <a:r>
              <a:rPr lang="ru-RU" b="1" i="1" dirty="0" smtClean="0">
                <a:solidFill>
                  <a:srgbClr val="002060"/>
                </a:solidFill>
              </a:rPr>
              <a:t> </a:t>
            </a:r>
            <a:r>
              <a:rPr lang="ru-RU" dirty="0" smtClean="0">
                <a:effectLst>
                  <a:outerShdw blurRad="38100" dist="38100" dir="2700000" algn="tl">
                    <a:srgbClr val="000000">
                      <a:alpha val="43137"/>
                    </a:srgbClr>
                  </a:outerShdw>
                </a:effectLst>
              </a:rPr>
              <a:t>Англо-прусская коалиция (Пруссия, Великобритания, Португалия с союзниками) </a:t>
            </a:r>
          </a:p>
          <a:p>
            <a:pPr>
              <a:spcBef>
                <a:spcPts val="600"/>
              </a:spcBef>
            </a:pPr>
            <a:r>
              <a:rPr lang="ru-RU" b="1" i="1" dirty="0" smtClean="0">
                <a:solidFill>
                  <a:srgbClr val="008000"/>
                </a:solidFill>
                <a:effectLst>
                  <a:outerShdw blurRad="38100" dist="38100" dir="2700000" algn="tl">
                    <a:srgbClr val="000000">
                      <a:alpha val="43137"/>
                    </a:srgbClr>
                  </a:outerShdw>
                </a:effectLst>
              </a:rPr>
              <a:t>ЗЕЛЁНЫЙ - </a:t>
            </a:r>
            <a:r>
              <a:rPr lang="ru-RU" dirty="0" smtClean="0">
                <a:effectLst>
                  <a:outerShdw blurRad="38100" dist="38100" dir="2700000" algn="tl">
                    <a:srgbClr val="000000">
                      <a:alpha val="43137"/>
                    </a:srgbClr>
                  </a:outerShdw>
                </a:effectLst>
              </a:rPr>
              <a:t> </a:t>
            </a:r>
            <a:r>
              <a:rPr lang="ru-RU" dirty="0" err="1" smtClean="0">
                <a:effectLst>
                  <a:outerShdw blurRad="38100" dist="38100" dir="2700000" algn="tl">
                    <a:srgbClr val="000000">
                      <a:alpha val="43137"/>
                    </a:srgbClr>
                  </a:outerShdw>
                </a:effectLst>
              </a:rPr>
              <a:t>Антипрусская</a:t>
            </a:r>
            <a:r>
              <a:rPr lang="ru-RU" dirty="0" smtClean="0">
                <a:effectLst>
                  <a:outerShdw blurRad="38100" dist="38100" dir="2700000" algn="tl">
                    <a:srgbClr val="000000">
                      <a:alpha val="43137"/>
                    </a:srgbClr>
                  </a:outerShdw>
                </a:effectLst>
              </a:rPr>
              <a:t> коалиция (Франция, Испания, Австрия, Россия, Швеция с союзниками)</a:t>
            </a:r>
            <a:endParaRPr lang="ru-RU" dirty="0">
              <a:effectLst>
                <a:outerShdw blurRad="38100" dist="38100" dir="2700000" algn="tl">
                  <a:srgbClr val="000000">
                    <a:alpha val="43137"/>
                  </a:srgbClr>
                </a:outerShdw>
              </a:effectLst>
            </a:endParaRPr>
          </a:p>
        </p:txBody>
      </p:sp>
      <p:sp>
        <p:nvSpPr>
          <p:cNvPr id="4" name="Прямоугольник 3"/>
          <p:cNvSpPr/>
          <p:nvPr/>
        </p:nvSpPr>
        <p:spPr>
          <a:xfrm>
            <a:off x="1475656" y="188640"/>
            <a:ext cx="6510115" cy="584775"/>
          </a:xfrm>
          <a:prstGeom prst="rect">
            <a:avLst/>
          </a:prstGeom>
        </p:spPr>
        <p:txBody>
          <a:bodyPr wrap="none">
            <a:spAutoFit/>
          </a:bodyPr>
          <a:lstStyle/>
          <a:p>
            <a:r>
              <a:rPr lang="ru-RU" sz="3200" b="1" dirty="0" smtClean="0">
                <a:solidFill>
                  <a:srgbClr val="800000"/>
                </a:solidFill>
                <a:effectLst>
                  <a:outerShdw blurRad="38100" dist="38100" dir="2700000" algn="tl">
                    <a:srgbClr val="000000">
                      <a:alpha val="43137"/>
                    </a:srgbClr>
                  </a:outerShdw>
                </a:effectLst>
              </a:rPr>
              <a:t>УЧАСТНИКИ СЕМИЛЕТНЕЙ ВОЙНЫ </a:t>
            </a:r>
            <a:endParaRPr lang="ru-RU" sz="3200" b="1" dirty="0">
              <a:solidFill>
                <a:srgbClr val="800000"/>
              </a:solidFill>
              <a:effectLst>
                <a:outerShdw blurRad="38100" dist="38100" dir="2700000" algn="tl">
                  <a:srgbClr val="000000">
                    <a:alpha val="43137"/>
                  </a:srgbClr>
                </a:outerShdw>
              </a:effectLst>
            </a:endParaRPr>
          </a:p>
        </p:txBody>
      </p:sp>
      <p:sp>
        <p:nvSpPr>
          <p:cNvPr id="5" name="Скругленный прямоугольник 4"/>
          <p:cNvSpPr/>
          <p:nvPr/>
        </p:nvSpPr>
        <p:spPr>
          <a:xfrm>
            <a:off x="6372200" y="2348880"/>
            <a:ext cx="2600672" cy="3168352"/>
          </a:xfrm>
          <a:prstGeom prst="roundRect">
            <a:avLst/>
          </a:prstGeom>
          <a:solidFill>
            <a:schemeClr val="bg1"/>
          </a:solidFill>
          <a:ln w="381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ru-RU" b="1" i="1" dirty="0" smtClean="0">
                <a:solidFill>
                  <a:srgbClr val="800000"/>
                </a:solidFill>
                <a:effectLst>
                  <a:outerShdw blurRad="38100" dist="38100" dir="2700000" algn="tl">
                    <a:srgbClr val="000000">
                      <a:alpha val="43137"/>
                    </a:srgbClr>
                  </a:outerShdw>
                </a:effectLst>
              </a:rPr>
              <a:t>ПРИЧИНЫ ВОЙНЫ:</a:t>
            </a:r>
          </a:p>
          <a:p>
            <a:pPr marL="355600" indent="-355600">
              <a:spcAft>
                <a:spcPts val="300"/>
              </a:spcAft>
              <a:buFont typeface="Wingdings" pitchFamily="2" charset="2"/>
              <a:buChar char="§"/>
            </a:pPr>
            <a:r>
              <a:rPr lang="ru-RU" b="1" dirty="0" smtClean="0">
                <a:solidFill>
                  <a:schemeClr val="tx1"/>
                </a:solidFill>
                <a:effectLst>
                  <a:outerShdw blurRad="38100" dist="38100" dir="2700000" algn="tl">
                    <a:srgbClr val="000000">
                      <a:alpha val="43137"/>
                    </a:srgbClr>
                  </a:outerShdw>
                </a:effectLst>
              </a:rPr>
              <a:t>борьба за гегемонию в Центральной и Восточной Европе;</a:t>
            </a:r>
          </a:p>
          <a:p>
            <a:pPr marL="355600" indent="-355600">
              <a:spcAft>
                <a:spcPts val="300"/>
              </a:spcAft>
              <a:buFont typeface="Wingdings" pitchFamily="2" charset="2"/>
              <a:buChar char="§"/>
            </a:pPr>
            <a:r>
              <a:rPr lang="ru-RU" b="1" dirty="0" smtClean="0">
                <a:solidFill>
                  <a:schemeClr val="tx1"/>
                </a:solidFill>
                <a:effectLst>
                  <a:outerShdw blurRad="38100" dist="38100" dir="2700000" algn="tl">
                    <a:srgbClr val="000000">
                      <a:alpha val="43137"/>
                    </a:srgbClr>
                  </a:outerShdw>
                </a:effectLst>
              </a:rPr>
              <a:t>борьба за колонии между Великобританией и Францией.</a:t>
            </a:r>
            <a:endParaRPr lang="ru-RU"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upload.wikimedia.org/wikipedia/ru/6/6e/Seven_years_war.gif"/>
          <p:cNvPicPr>
            <a:picLocks noChangeAspect="1" noChangeArrowheads="1"/>
          </p:cNvPicPr>
          <p:nvPr/>
        </p:nvPicPr>
        <p:blipFill>
          <a:blip r:embed="rId2" cstate="print"/>
          <a:srcRect/>
          <a:stretch>
            <a:fillRect/>
          </a:stretch>
        </p:blipFill>
        <p:spPr bwMode="auto">
          <a:xfrm>
            <a:off x="922084" y="0"/>
            <a:ext cx="8221916" cy="6858000"/>
          </a:xfrm>
          <a:prstGeom prst="rect">
            <a:avLst/>
          </a:prstGeom>
          <a:ln>
            <a:noFill/>
          </a:ln>
          <a:effectLst>
            <a:outerShdw blurRad="292100" dist="139700" dir="2700000" algn="tl" rotWithShape="0">
              <a:srgbClr val="333333">
                <a:alpha val="65000"/>
              </a:srgbClr>
            </a:outerShdw>
          </a:effectLst>
        </p:spPr>
      </p:pic>
      <p:graphicFrame>
        <p:nvGraphicFramePr>
          <p:cNvPr id="4" name="Таблица 3"/>
          <p:cNvGraphicFramePr>
            <a:graphicFrameLocks noGrp="1"/>
          </p:cNvGraphicFramePr>
          <p:nvPr>
            <p:extLst>
              <p:ext uri="{D42A27DB-BD31-4B8C-83A1-F6EECF244321}">
                <p14:modId xmlns:p14="http://schemas.microsoft.com/office/powerpoint/2010/main" xmlns="" val="267487987"/>
              </p:ext>
            </p:extLst>
          </p:nvPr>
        </p:nvGraphicFramePr>
        <p:xfrm>
          <a:off x="179512" y="2060848"/>
          <a:ext cx="3168352" cy="4546600"/>
        </p:xfrm>
        <a:graphic>
          <a:graphicData uri="http://schemas.openxmlformats.org/drawingml/2006/table">
            <a:tbl>
              <a:tblPr firstRow="1" bandRow="1">
                <a:tableStyleId>{5C22544A-7EE6-4342-B048-85BDC9FD1C3A}</a:tableStyleId>
              </a:tblPr>
              <a:tblGrid>
                <a:gridCol w="606706"/>
                <a:gridCol w="2561646"/>
              </a:tblGrid>
              <a:tr h="370840">
                <a:tc gridSpan="2">
                  <a:txBody>
                    <a:bodyPr/>
                    <a:lstStyle/>
                    <a:p>
                      <a:pPr algn="ctr"/>
                      <a:r>
                        <a:rPr lang="ru-RU" dirty="0" smtClean="0">
                          <a:effectLst>
                            <a:outerShdw blurRad="38100" dist="38100" dir="2700000" algn="tl">
                              <a:srgbClr val="000000">
                                <a:alpha val="43137"/>
                              </a:srgbClr>
                            </a:outerShdw>
                          </a:effectLst>
                        </a:rPr>
                        <a:t>ХОД ВОЙНЫ</a:t>
                      </a:r>
                      <a:endParaRPr lang="ru-RU" dirty="0">
                        <a:effectLst>
                          <a:outerShdw blurRad="38100" dist="38100" dir="2700000" algn="tl">
                            <a:srgbClr val="000000">
                              <a:alpha val="43137"/>
                            </a:srgbClr>
                          </a:outerShdw>
                        </a:effectLst>
                      </a:endParaRPr>
                    </a:p>
                  </a:txBody>
                  <a:tcPr/>
                </a:tc>
                <a:tc hMerge="1">
                  <a:txBody>
                    <a:bodyPr/>
                    <a:lstStyle/>
                    <a:p>
                      <a:endParaRPr lang="ru-RU" dirty="0"/>
                    </a:p>
                  </a:txBody>
                  <a:tcPr/>
                </a:tc>
              </a:tr>
              <a:tr h="370840">
                <a:tc>
                  <a:txBody>
                    <a:bodyPr/>
                    <a:lstStyle/>
                    <a:p>
                      <a:pPr algn="ctr"/>
                      <a:r>
                        <a:rPr lang="ru-RU" sz="1400" b="1" dirty="0" smtClean="0"/>
                        <a:t>1757</a:t>
                      </a:r>
                    </a:p>
                    <a:p>
                      <a:pPr algn="ctr"/>
                      <a:r>
                        <a:rPr lang="ru-RU" sz="1400" b="1" dirty="0" smtClean="0"/>
                        <a:t>год</a:t>
                      </a:r>
                      <a:endParaRPr lang="ru-RU" sz="1400" b="1" dirty="0"/>
                    </a:p>
                  </a:txBody>
                  <a:tcPr/>
                </a:tc>
                <a:tc>
                  <a:txBody>
                    <a:bodyPr/>
                    <a:lstStyle/>
                    <a:p>
                      <a:r>
                        <a:rPr lang="ru-RU" sz="1400" b="1" dirty="0" smtClean="0"/>
                        <a:t>Победа русских при </a:t>
                      </a:r>
                      <a:r>
                        <a:rPr lang="ru-RU" sz="1400" b="1" dirty="0" err="1" smtClean="0"/>
                        <a:t>Гросс-Егерсдорфе</a:t>
                      </a:r>
                      <a:r>
                        <a:rPr lang="ru-RU" sz="1400" b="1" dirty="0" smtClean="0"/>
                        <a:t>.</a:t>
                      </a:r>
                      <a:endParaRPr lang="ru-RU" sz="1400" b="1" dirty="0"/>
                    </a:p>
                  </a:txBody>
                  <a:tcPr/>
                </a:tc>
              </a:tr>
              <a:tr h="370840">
                <a:tc>
                  <a:txBody>
                    <a:bodyPr/>
                    <a:lstStyle/>
                    <a:p>
                      <a:pPr algn="ctr"/>
                      <a:r>
                        <a:rPr lang="ru-RU" sz="1400" b="1" dirty="0" smtClean="0"/>
                        <a:t>1758</a:t>
                      </a:r>
                    </a:p>
                    <a:p>
                      <a:pPr algn="ctr"/>
                      <a:r>
                        <a:rPr lang="ru-RU" sz="1400" b="1" dirty="0" smtClean="0"/>
                        <a:t>год </a:t>
                      </a:r>
                      <a:endParaRPr lang="ru-RU" sz="1400" b="1" dirty="0"/>
                    </a:p>
                  </a:txBody>
                  <a:tcPr/>
                </a:tc>
                <a:tc>
                  <a:txBody>
                    <a:bodyPr/>
                    <a:lstStyle/>
                    <a:p>
                      <a:r>
                        <a:rPr lang="ru-RU" sz="1400" b="1" dirty="0" smtClean="0"/>
                        <a:t>Разгром Пруссии</a:t>
                      </a:r>
                      <a:r>
                        <a:rPr lang="ru-RU" sz="1400" b="1" baseline="0" dirty="0" smtClean="0"/>
                        <a:t> при </a:t>
                      </a:r>
                      <a:r>
                        <a:rPr lang="ru-RU" sz="1400" b="1" baseline="0" dirty="0" err="1" smtClean="0"/>
                        <a:t>Цорндорфе</a:t>
                      </a:r>
                      <a:r>
                        <a:rPr lang="ru-RU" sz="1400" b="1" baseline="0" dirty="0" smtClean="0"/>
                        <a:t>. Указ Елизаветы Петровны о присоединении Восточной Пруссии к России.</a:t>
                      </a:r>
                      <a:endParaRPr lang="ru-RU" sz="1400" b="1" dirty="0"/>
                    </a:p>
                  </a:txBody>
                  <a:tcPr/>
                </a:tc>
              </a:tr>
              <a:tr h="370840">
                <a:tc>
                  <a:txBody>
                    <a:bodyPr/>
                    <a:lstStyle/>
                    <a:p>
                      <a:pPr algn="ctr"/>
                      <a:r>
                        <a:rPr lang="ru-RU" sz="1400" b="1" dirty="0" smtClean="0"/>
                        <a:t>1759</a:t>
                      </a:r>
                    </a:p>
                    <a:p>
                      <a:pPr algn="ctr"/>
                      <a:r>
                        <a:rPr lang="ru-RU" sz="1400" b="1" dirty="0" smtClean="0"/>
                        <a:t>год</a:t>
                      </a:r>
                      <a:endParaRPr lang="ru-RU" sz="1400" b="1" dirty="0"/>
                    </a:p>
                  </a:txBody>
                  <a:tcPr/>
                </a:tc>
                <a:tc>
                  <a:txBody>
                    <a:bodyPr/>
                    <a:lstStyle/>
                    <a:p>
                      <a:r>
                        <a:rPr lang="ru-RU" sz="1400" b="1" dirty="0" smtClean="0"/>
                        <a:t>Разгром Фридриха </a:t>
                      </a:r>
                      <a:r>
                        <a:rPr lang="en-US" sz="1400" b="1" dirty="0" smtClean="0"/>
                        <a:t>II</a:t>
                      </a:r>
                      <a:r>
                        <a:rPr lang="ru-RU" sz="1400" b="1" dirty="0" smtClean="0"/>
                        <a:t> при </a:t>
                      </a:r>
                      <a:r>
                        <a:rPr lang="ru-RU" sz="1400" b="1" dirty="0" err="1" smtClean="0"/>
                        <a:t>Кунерсдорфе</a:t>
                      </a:r>
                      <a:r>
                        <a:rPr lang="ru-RU" sz="1400" b="1" dirty="0" smtClean="0"/>
                        <a:t>.</a:t>
                      </a:r>
                      <a:endParaRPr lang="ru-RU" sz="1400" b="1" dirty="0"/>
                    </a:p>
                  </a:txBody>
                  <a:tcPr/>
                </a:tc>
              </a:tr>
              <a:tr h="370840">
                <a:tc>
                  <a:txBody>
                    <a:bodyPr/>
                    <a:lstStyle/>
                    <a:p>
                      <a:pPr algn="ctr"/>
                      <a:r>
                        <a:rPr lang="ru-RU" sz="1400" b="1" dirty="0" smtClean="0">
                          <a:solidFill>
                            <a:srgbClr val="800000"/>
                          </a:solidFill>
                          <a:effectLst>
                            <a:outerShdw blurRad="38100" dist="38100" dir="2700000" algn="tl">
                              <a:srgbClr val="000000">
                                <a:alpha val="43137"/>
                              </a:srgbClr>
                            </a:outerShdw>
                          </a:effectLst>
                        </a:rPr>
                        <a:t>1760</a:t>
                      </a:r>
                    </a:p>
                    <a:p>
                      <a:pPr algn="ctr"/>
                      <a:r>
                        <a:rPr lang="ru-RU" sz="1400" b="1" dirty="0" smtClean="0">
                          <a:solidFill>
                            <a:srgbClr val="800000"/>
                          </a:solidFill>
                          <a:effectLst>
                            <a:outerShdw blurRad="38100" dist="38100" dir="2700000" algn="tl">
                              <a:srgbClr val="000000">
                                <a:alpha val="43137"/>
                              </a:srgbClr>
                            </a:outerShdw>
                          </a:effectLst>
                        </a:rPr>
                        <a:t>год  </a:t>
                      </a:r>
                      <a:endParaRPr lang="ru-RU" sz="1400" b="1" dirty="0">
                        <a:solidFill>
                          <a:srgbClr val="800000"/>
                        </a:solidFill>
                        <a:effectLst>
                          <a:outerShdw blurRad="38100" dist="38100" dir="2700000" algn="tl">
                            <a:srgbClr val="000000">
                              <a:alpha val="43137"/>
                            </a:srgbClr>
                          </a:outerShdw>
                        </a:effectLst>
                      </a:endParaRPr>
                    </a:p>
                  </a:txBody>
                  <a:tcPr/>
                </a:tc>
                <a:tc>
                  <a:txBody>
                    <a:bodyPr/>
                    <a:lstStyle/>
                    <a:p>
                      <a:r>
                        <a:rPr lang="ru-RU" sz="1400" b="1" dirty="0" smtClean="0">
                          <a:solidFill>
                            <a:srgbClr val="800000"/>
                          </a:solidFill>
                          <a:effectLst>
                            <a:outerShdw blurRad="38100" dist="38100" dir="2700000" algn="tl">
                              <a:srgbClr val="000000">
                                <a:alpha val="43137"/>
                              </a:srgbClr>
                            </a:outerShdw>
                          </a:effectLst>
                        </a:rPr>
                        <a:t>Русские войска захватили Берлин.</a:t>
                      </a:r>
                      <a:endParaRPr lang="ru-RU" sz="1400" b="1" dirty="0">
                        <a:solidFill>
                          <a:srgbClr val="800000"/>
                        </a:solidFill>
                        <a:effectLst>
                          <a:outerShdw blurRad="38100" dist="38100" dir="2700000" algn="tl">
                            <a:srgbClr val="000000">
                              <a:alpha val="43137"/>
                            </a:srgbClr>
                          </a:outerShdw>
                        </a:effectLst>
                      </a:endParaRPr>
                    </a:p>
                  </a:txBody>
                  <a:tcPr/>
                </a:tc>
              </a:tr>
              <a:tr h="370840">
                <a:tc>
                  <a:txBody>
                    <a:bodyPr/>
                    <a:lstStyle/>
                    <a:p>
                      <a:pPr algn="ctr"/>
                      <a:r>
                        <a:rPr lang="ru-RU" sz="1400" b="1" smtClean="0"/>
                        <a:t>1761</a:t>
                      </a:r>
                    </a:p>
                    <a:p>
                      <a:pPr algn="ctr"/>
                      <a:r>
                        <a:rPr lang="ru-RU" sz="1400" b="1" smtClean="0"/>
                        <a:t>год</a:t>
                      </a:r>
                      <a:endParaRPr lang="ru-RU" sz="1400" b="1" dirty="0"/>
                    </a:p>
                  </a:txBody>
                  <a:tcPr/>
                </a:tc>
                <a:tc>
                  <a:txBody>
                    <a:bodyPr/>
                    <a:lstStyle/>
                    <a:p>
                      <a:r>
                        <a:rPr lang="ru-RU" sz="1400" b="1" dirty="0" smtClean="0"/>
                        <a:t>Взятие русскими крепости </a:t>
                      </a:r>
                      <a:r>
                        <a:rPr lang="ru-RU" sz="1400" b="1" dirty="0" err="1" smtClean="0"/>
                        <a:t>Кольберг</a:t>
                      </a:r>
                      <a:r>
                        <a:rPr lang="ru-RU" sz="1400" b="1" dirty="0" smtClean="0"/>
                        <a:t>. Создалась угроза полного поражения Пруссии.</a:t>
                      </a:r>
                      <a:endParaRPr lang="ru-RU" sz="1400" b="1" dirty="0"/>
                    </a:p>
                  </a:txBody>
                  <a:tcPr/>
                </a:tc>
              </a:tr>
              <a:tr h="370840">
                <a:tc>
                  <a:txBody>
                    <a:bodyPr/>
                    <a:lstStyle/>
                    <a:p>
                      <a:pPr algn="ctr"/>
                      <a:r>
                        <a:rPr lang="ru-RU" sz="1400" b="1" dirty="0" smtClean="0"/>
                        <a:t>1761</a:t>
                      </a:r>
                    </a:p>
                    <a:p>
                      <a:pPr algn="ctr"/>
                      <a:r>
                        <a:rPr lang="ru-RU" sz="1400" b="1" dirty="0" smtClean="0"/>
                        <a:t>год</a:t>
                      </a:r>
                      <a:endParaRPr lang="ru-RU" sz="1400" b="1" dirty="0"/>
                    </a:p>
                  </a:txBody>
                  <a:tcPr/>
                </a:tc>
                <a:tc>
                  <a:txBody>
                    <a:bodyPr/>
                    <a:lstStyle/>
                    <a:p>
                      <a:r>
                        <a:rPr lang="ru-RU" sz="1400" b="1" dirty="0" smtClean="0"/>
                        <a:t>Смерть Елизаветы Петровны. Воцарение Петра</a:t>
                      </a:r>
                      <a:r>
                        <a:rPr lang="ru-RU" sz="1400" b="1" baseline="0" dirty="0" smtClean="0"/>
                        <a:t> </a:t>
                      </a:r>
                      <a:r>
                        <a:rPr lang="en-US" sz="1400" b="1" baseline="0" dirty="0" smtClean="0"/>
                        <a:t>III</a:t>
                      </a:r>
                      <a:r>
                        <a:rPr lang="ru-RU" sz="1400" b="1" baseline="0" dirty="0" smtClean="0"/>
                        <a:t>. </a:t>
                      </a:r>
                    </a:p>
                    <a:p>
                      <a:r>
                        <a:rPr lang="ru-RU" sz="1400" b="1" baseline="0" dirty="0" smtClean="0"/>
                        <a:t>Выход России из войны. Петербургский мир (</a:t>
                      </a:r>
                      <a:r>
                        <a:rPr lang="ru-RU" sz="1400" b="1" baseline="0" smtClean="0"/>
                        <a:t>1762 год).</a:t>
                      </a:r>
                      <a:endParaRPr lang="ru-RU" sz="1400" b="1" dirty="0"/>
                    </a:p>
                  </a:txBody>
                  <a:tcPr/>
                </a:tc>
              </a:tr>
            </a:tbl>
          </a:graphicData>
        </a:graphic>
      </p:graphicFrame>
      <p:sp>
        <p:nvSpPr>
          <p:cNvPr id="5" name="4-конечная звезда 4"/>
          <p:cNvSpPr/>
          <p:nvPr/>
        </p:nvSpPr>
        <p:spPr>
          <a:xfrm>
            <a:off x="7092280" y="2060848"/>
            <a:ext cx="360040" cy="432048"/>
          </a:xfrm>
          <a:prstGeom prst="star4">
            <a:avLst/>
          </a:prstGeom>
          <a:solidFill>
            <a:srgbClr val="8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4-конечная звезда 5"/>
          <p:cNvSpPr/>
          <p:nvPr/>
        </p:nvSpPr>
        <p:spPr>
          <a:xfrm>
            <a:off x="4572000" y="3429000"/>
            <a:ext cx="360040" cy="432048"/>
          </a:xfrm>
          <a:prstGeom prst="star4">
            <a:avLst/>
          </a:prstGeom>
          <a:solidFill>
            <a:srgbClr val="8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4-конечная звезда 6"/>
          <p:cNvSpPr/>
          <p:nvPr/>
        </p:nvSpPr>
        <p:spPr>
          <a:xfrm>
            <a:off x="4499992" y="3717032"/>
            <a:ext cx="360040" cy="432048"/>
          </a:xfrm>
          <a:prstGeom prst="star4">
            <a:avLst/>
          </a:prstGeom>
          <a:solidFill>
            <a:srgbClr val="8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4-конечная звезда 7"/>
          <p:cNvSpPr/>
          <p:nvPr/>
        </p:nvSpPr>
        <p:spPr>
          <a:xfrm>
            <a:off x="3995936" y="3429000"/>
            <a:ext cx="576064" cy="648072"/>
          </a:xfrm>
          <a:prstGeom prst="star4">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4-конечная звезда 8"/>
          <p:cNvSpPr/>
          <p:nvPr/>
        </p:nvSpPr>
        <p:spPr>
          <a:xfrm>
            <a:off x="4860032" y="2564904"/>
            <a:ext cx="360040" cy="432048"/>
          </a:xfrm>
          <a:prstGeom prst="star4">
            <a:avLst/>
          </a:prstGeom>
          <a:solidFill>
            <a:srgbClr val="8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 calcmode="lin" valueType="num">
                                      <p:cBhvr>
                                        <p:cTn id="17" dur="500" fill="hold"/>
                                        <p:tgtEl>
                                          <p:spTgt spid="6"/>
                                        </p:tgtEl>
                                        <p:attrNameLst>
                                          <p:attrName>style.rotation</p:attrName>
                                        </p:attrNameLst>
                                      </p:cBhvr>
                                      <p:tavLst>
                                        <p:tav tm="0">
                                          <p:val>
                                            <p:fltVal val="360"/>
                                          </p:val>
                                        </p:tav>
                                        <p:tav tm="100000">
                                          <p:val>
                                            <p:fltVal val="0"/>
                                          </p:val>
                                        </p:tav>
                                      </p:tavLst>
                                    </p:anim>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 calcmode="lin" valueType="num">
                                      <p:cBhvr>
                                        <p:cTn id="25" dur="500" fill="hold"/>
                                        <p:tgtEl>
                                          <p:spTgt spid="7"/>
                                        </p:tgtEl>
                                        <p:attrNameLst>
                                          <p:attrName>style.rotation</p:attrName>
                                        </p:attrNameLst>
                                      </p:cBhvr>
                                      <p:tavLst>
                                        <p:tav tm="0">
                                          <p:val>
                                            <p:fltVal val="360"/>
                                          </p:val>
                                        </p:tav>
                                        <p:tav tm="100000">
                                          <p:val>
                                            <p:fltVal val="0"/>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style.rotation</p:attrName>
                                        </p:attrNameLst>
                                      </p:cBhvr>
                                      <p:tavLst>
                                        <p:tav tm="0">
                                          <p:val>
                                            <p:fltVal val="360"/>
                                          </p:val>
                                        </p:tav>
                                        <p:tav tm="100000">
                                          <p:val>
                                            <p:fltVal val="0"/>
                                          </p:val>
                                        </p:tav>
                                      </p:tavLst>
                                    </p:anim>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 calcmode="lin" valueType="num">
                                      <p:cBhvr>
                                        <p:cTn id="41" dur="500" fill="hold"/>
                                        <p:tgtEl>
                                          <p:spTgt spid="9"/>
                                        </p:tgtEl>
                                        <p:attrNameLst>
                                          <p:attrName>style.rotation</p:attrName>
                                        </p:attrNameLst>
                                      </p:cBhvr>
                                      <p:tavLst>
                                        <p:tav tm="0">
                                          <p:val>
                                            <p:fltVal val="360"/>
                                          </p:val>
                                        </p:tav>
                                        <p:tav tm="100000">
                                          <p:val>
                                            <p:fltVal val="0"/>
                                          </p:val>
                                        </p:tav>
                                      </p:tavLst>
                                    </p:anim>
                                    <p:animEffect transition="in" filter="fad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188640"/>
            <a:ext cx="7095340" cy="584775"/>
          </a:xfrm>
          <a:prstGeom prst="rect">
            <a:avLst/>
          </a:prstGeom>
        </p:spPr>
        <p:txBody>
          <a:bodyPr wrap="none">
            <a:spAutoFit/>
          </a:bodyPr>
          <a:lstStyle/>
          <a:p>
            <a:r>
              <a:rPr lang="ru-RU" sz="3200" b="1" dirty="0" smtClean="0">
                <a:solidFill>
                  <a:srgbClr val="800000"/>
                </a:solidFill>
                <a:effectLst>
                  <a:outerShdw blurRad="38100" dist="38100" dir="2700000" algn="tl">
                    <a:srgbClr val="000000">
                      <a:alpha val="43137"/>
                    </a:srgbClr>
                  </a:outerShdw>
                </a:effectLst>
              </a:rPr>
              <a:t>ПОЛКОВОДЦЫ  СЕМИЛЕТНЕЙ  ВОЙНЫ </a:t>
            </a:r>
            <a:endParaRPr lang="ru-RU" sz="3200" b="1" dirty="0">
              <a:solidFill>
                <a:srgbClr val="800000"/>
              </a:solidFill>
              <a:effectLst>
                <a:outerShdw blurRad="38100" dist="38100" dir="2700000" algn="tl">
                  <a:srgbClr val="000000">
                    <a:alpha val="43137"/>
                  </a:srgbClr>
                </a:outerShdw>
              </a:effectLst>
            </a:endParaRPr>
          </a:p>
        </p:txBody>
      </p:sp>
      <p:pic>
        <p:nvPicPr>
          <p:cNvPr id="25602" name="Picture 2" descr="http://upload.wikimedia.org/wikipedia/commons/0/0f/Stepaapraxin.jpg?uselang=ru"/>
          <p:cNvPicPr>
            <a:picLocks noChangeAspect="1" noChangeArrowheads="1"/>
          </p:cNvPicPr>
          <p:nvPr/>
        </p:nvPicPr>
        <p:blipFill>
          <a:blip r:embed="rId3" cstate="print"/>
          <a:srcRect/>
          <a:stretch>
            <a:fillRect/>
          </a:stretch>
        </p:blipFill>
        <p:spPr bwMode="auto">
          <a:xfrm>
            <a:off x="179512" y="980728"/>
            <a:ext cx="2866386" cy="3600000"/>
          </a:xfrm>
          <a:prstGeom prst="rect">
            <a:avLst/>
          </a:prstGeom>
          <a:ln>
            <a:noFill/>
          </a:ln>
          <a:effectLst>
            <a:outerShdw blurRad="292100" dist="139700" dir="2700000" algn="tl" rotWithShape="0">
              <a:srgbClr val="333333">
                <a:alpha val="65000"/>
              </a:srgbClr>
            </a:outerShdw>
          </a:effectLst>
        </p:spPr>
      </p:pic>
      <p:sp>
        <p:nvSpPr>
          <p:cNvPr id="4" name="Скругленный прямоугольник 3"/>
          <p:cNvSpPr/>
          <p:nvPr/>
        </p:nvSpPr>
        <p:spPr>
          <a:xfrm>
            <a:off x="251520" y="4869160"/>
            <a:ext cx="2808312" cy="1728192"/>
          </a:xfrm>
          <a:prstGeom prst="roundRect">
            <a:avLst/>
          </a:prstGeom>
          <a:solidFill>
            <a:srgbClr val="6633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Апраксин</a:t>
            </a:r>
          </a:p>
          <a:p>
            <a:pPr algn="ctr">
              <a:spcAft>
                <a:spcPts val="600"/>
              </a:spcAft>
            </a:pPr>
            <a:r>
              <a:rPr lang="ru-RU" b="1" dirty="0" smtClean="0"/>
              <a:t>Степан Фёдорович.</a:t>
            </a:r>
          </a:p>
          <a:p>
            <a:pPr algn="ctr"/>
            <a:r>
              <a:rPr lang="ru-RU" sz="1400" b="1" dirty="0" smtClean="0"/>
              <a:t>Разгромил </a:t>
            </a:r>
          </a:p>
          <a:p>
            <a:pPr algn="ctr"/>
            <a:r>
              <a:rPr lang="ru-RU" sz="1400" b="1" dirty="0" smtClean="0"/>
              <a:t>прусскую армию </a:t>
            </a:r>
          </a:p>
          <a:p>
            <a:pPr algn="ctr"/>
            <a:r>
              <a:rPr lang="ru-RU" sz="1400" b="1" dirty="0" smtClean="0"/>
              <a:t>при </a:t>
            </a:r>
            <a:r>
              <a:rPr lang="ru-RU" sz="1400" b="1" dirty="0" err="1" smtClean="0"/>
              <a:t>Гросс-Егерсдорфе</a:t>
            </a:r>
            <a:r>
              <a:rPr lang="ru-RU" sz="1400" b="1" dirty="0" smtClean="0"/>
              <a:t>.</a:t>
            </a:r>
            <a:endParaRPr lang="ru-RU" sz="1400" b="1" dirty="0"/>
          </a:p>
        </p:txBody>
      </p:sp>
      <p:pic>
        <p:nvPicPr>
          <p:cNvPr id="25604" name="Picture 4" descr="http://upload.wikimedia.org/wikipedia/commons/f/fd/Willim_Fermor.jpeg?uselang=ru"/>
          <p:cNvPicPr>
            <a:picLocks noChangeAspect="1" noChangeArrowheads="1"/>
          </p:cNvPicPr>
          <p:nvPr/>
        </p:nvPicPr>
        <p:blipFill>
          <a:blip r:embed="rId4" cstate="print"/>
          <a:srcRect/>
          <a:stretch>
            <a:fillRect/>
          </a:stretch>
        </p:blipFill>
        <p:spPr bwMode="auto">
          <a:xfrm>
            <a:off x="3203848" y="980728"/>
            <a:ext cx="2763000" cy="3600000"/>
          </a:xfrm>
          <a:prstGeom prst="rect">
            <a:avLst/>
          </a:prstGeom>
          <a:ln>
            <a:noFill/>
          </a:ln>
          <a:effectLst>
            <a:outerShdw blurRad="292100" dist="139700" dir="2700000" algn="tl" rotWithShape="0">
              <a:srgbClr val="333333">
                <a:alpha val="65000"/>
              </a:srgbClr>
            </a:outerShdw>
          </a:effectLst>
        </p:spPr>
      </p:pic>
      <p:sp>
        <p:nvSpPr>
          <p:cNvPr id="6" name="Скругленный прямоугольник 5"/>
          <p:cNvSpPr/>
          <p:nvPr/>
        </p:nvSpPr>
        <p:spPr>
          <a:xfrm>
            <a:off x="3203848" y="4869160"/>
            <a:ext cx="2808312" cy="1728192"/>
          </a:xfrm>
          <a:prstGeom prst="roundRect">
            <a:avLst/>
          </a:prstGeom>
          <a:solidFill>
            <a:srgbClr val="6633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smtClean="0"/>
              <a:t>Фермор</a:t>
            </a:r>
            <a:endParaRPr lang="ru-RU" b="1" dirty="0" smtClean="0"/>
          </a:p>
          <a:p>
            <a:pPr algn="ctr">
              <a:spcAft>
                <a:spcPts val="600"/>
              </a:spcAft>
            </a:pPr>
            <a:r>
              <a:rPr lang="ru-RU" b="1" dirty="0" err="1" smtClean="0"/>
              <a:t>Виллим</a:t>
            </a:r>
            <a:r>
              <a:rPr lang="ru-RU" b="1" dirty="0" smtClean="0"/>
              <a:t> </a:t>
            </a:r>
            <a:r>
              <a:rPr lang="ru-RU" b="1" dirty="0" err="1" smtClean="0"/>
              <a:t>Виллимович</a:t>
            </a:r>
            <a:r>
              <a:rPr lang="ru-RU" b="1" dirty="0" smtClean="0"/>
              <a:t>.</a:t>
            </a:r>
          </a:p>
          <a:p>
            <a:pPr algn="ctr"/>
            <a:r>
              <a:rPr lang="ru-RU" sz="1400" b="1" dirty="0" smtClean="0"/>
              <a:t>Под его командованием русская армия заняла </a:t>
            </a:r>
          </a:p>
          <a:p>
            <a:pPr algn="ctr"/>
            <a:r>
              <a:rPr lang="ru-RU" sz="1400" b="1" dirty="0" smtClean="0"/>
              <a:t>всю Восточную Пруссию.</a:t>
            </a:r>
            <a:endParaRPr lang="ru-RU" sz="1400" b="1" dirty="0"/>
          </a:p>
        </p:txBody>
      </p:sp>
      <p:pic>
        <p:nvPicPr>
          <p:cNvPr id="25606" name="Picture 6" descr="http://upload.wikimedia.org/wikipedia/commons/a/a9/Pietro_Antonio_Rotari_12.jpg?uselang=ru"/>
          <p:cNvPicPr>
            <a:picLocks noChangeAspect="1" noChangeArrowheads="1"/>
          </p:cNvPicPr>
          <p:nvPr/>
        </p:nvPicPr>
        <p:blipFill>
          <a:blip r:embed="rId5" cstate="print"/>
          <a:srcRect/>
          <a:stretch>
            <a:fillRect/>
          </a:stretch>
        </p:blipFill>
        <p:spPr bwMode="auto">
          <a:xfrm>
            <a:off x="6156176" y="980728"/>
            <a:ext cx="2796008" cy="3600000"/>
          </a:xfrm>
          <a:prstGeom prst="rect">
            <a:avLst/>
          </a:prstGeom>
          <a:ln>
            <a:noFill/>
          </a:ln>
          <a:effectLst>
            <a:outerShdw blurRad="292100" dist="139700" dir="2700000" algn="tl" rotWithShape="0">
              <a:srgbClr val="333333">
                <a:alpha val="65000"/>
              </a:srgbClr>
            </a:outerShdw>
          </a:effectLst>
        </p:spPr>
      </p:pic>
      <p:sp>
        <p:nvSpPr>
          <p:cNvPr id="8" name="Скругленный прямоугольник 7"/>
          <p:cNvSpPr/>
          <p:nvPr/>
        </p:nvSpPr>
        <p:spPr>
          <a:xfrm>
            <a:off x="6156176" y="4869160"/>
            <a:ext cx="2808312" cy="1728192"/>
          </a:xfrm>
          <a:prstGeom prst="roundRect">
            <a:avLst/>
          </a:prstGeom>
          <a:solidFill>
            <a:srgbClr val="6633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Салтыков</a:t>
            </a:r>
          </a:p>
          <a:p>
            <a:pPr algn="ctr">
              <a:spcAft>
                <a:spcPts val="600"/>
              </a:spcAft>
            </a:pPr>
            <a:r>
              <a:rPr lang="ru-RU" b="1" dirty="0" smtClean="0"/>
              <a:t>Пётр Семёнович.</a:t>
            </a:r>
          </a:p>
          <a:p>
            <a:pPr algn="ctr"/>
            <a:r>
              <a:rPr lang="ru-RU" sz="1400" b="1" dirty="0" smtClean="0"/>
              <a:t>Разгромил прусскую армию при </a:t>
            </a:r>
            <a:r>
              <a:rPr lang="ru-RU" sz="1400" b="1" dirty="0" err="1" smtClean="0"/>
              <a:t>Кунерсдорфе</a:t>
            </a:r>
            <a:r>
              <a:rPr lang="ru-RU" sz="1400" b="1" dirty="0" smtClean="0"/>
              <a:t>.</a:t>
            </a:r>
            <a:endParaRPr lang="ru-RU" sz="1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692696"/>
            <a:ext cx="8784976" cy="646331"/>
          </a:xfrm>
          <a:prstGeom prst="rect">
            <a:avLst/>
          </a:prstGeom>
        </p:spPr>
        <p:txBody>
          <a:bodyPr wrap="square">
            <a:spAutoFit/>
          </a:bodyPr>
          <a:lstStyle/>
          <a:p>
            <a:pPr algn="just"/>
            <a:r>
              <a:rPr lang="ru-RU" b="1" dirty="0" smtClean="0">
                <a:effectLst>
                  <a:outerShdw blurRad="38100" dist="38100" dir="2700000" algn="tl">
                    <a:srgbClr val="000000">
                      <a:alpha val="43137"/>
                    </a:srgbClr>
                  </a:outerShdw>
                </a:effectLst>
              </a:rPr>
              <a:t>Берлинская экспедиция 1760 года — военная операция, во время которой русско-австрийские войска захватили Берлин. </a:t>
            </a:r>
            <a:endParaRPr lang="ru-RU" b="1" dirty="0">
              <a:effectLst>
                <a:outerShdw blurRad="38100" dist="38100" dir="2700000" algn="tl">
                  <a:srgbClr val="000000">
                    <a:alpha val="43137"/>
                  </a:srgbClr>
                </a:outerShdw>
              </a:effectLst>
            </a:endParaRPr>
          </a:p>
        </p:txBody>
      </p:sp>
      <p:pic>
        <p:nvPicPr>
          <p:cNvPr id="2052" name="Picture 4" descr="http://upload.wikimedia.org/wikipedia/ru/0/04/Tottlenbenbild.jpg"/>
          <p:cNvPicPr>
            <a:picLocks noChangeAspect="1" noChangeArrowheads="1"/>
          </p:cNvPicPr>
          <p:nvPr/>
        </p:nvPicPr>
        <p:blipFill>
          <a:blip r:embed="rId3" cstate="print"/>
          <a:srcRect/>
          <a:stretch>
            <a:fillRect/>
          </a:stretch>
        </p:blipFill>
        <p:spPr bwMode="auto">
          <a:xfrm>
            <a:off x="3851920" y="1412776"/>
            <a:ext cx="2184946" cy="3240000"/>
          </a:xfrm>
          <a:prstGeom prst="rect">
            <a:avLst/>
          </a:prstGeom>
          <a:ln>
            <a:noFill/>
          </a:ln>
          <a:effectLst>
            <a:outerShdw blurRad="292100" dist="139700" dir="2700000" algn="tl" rotWithShape="0">
              <a:srgbClr val="333333">
                <a:alpha val="65000"/>
              </a:srgbClr>
            </a:outerShdw>
          </a:effectLst>
        </p:spPr>
      </p:pic>
      <p:pic>
        <p:nvPicPr>
          <p:cNvPr id="2054" name="Picture 6" descr="http://upload.wikimedia.org/wikipedia/commons/thumb/1/1e/Count_Franz_Moritz_von_Lacy_%28oil_on_canvas_portrait_HGM%29.jpg/829px-Count_Franz_Moritz_von_Lacy_%28oil_on_canvas_portrait_HGM%29.jpg?uselang=ru"/>
          <p:cNvPicPr>
            <a:picLocks noChangeAspect="1" noChangeArrowheads="1"/>
          </p:cNvPicPr>
          <p:nvPr/>
        </p:nvPicPr>
        <p:blipFill>
          <a:blip r:embed="rId4" cstate="print"/>
          <a:srcRect/>
          <a:stretch>
            <a:fillRect/>
          </a:stretch>
        </p:blipFill>
        <p:spPr bwMode="auto">
          <a:xfrm>
            <a:off x="6372200" y="1412776"/>
            <a:ext cx="2623008" cy="3240000"/>
          </a:xfrm>
          <a:prstGeom prst="rect">
            <a:avLst/>
          </a:prstGeom>
          <a:ln>
            <a:noFill/>
          </a:ln>
          <a:effectLst>
            <a:outerShdw blurRad="292100" dist="139700" dir="2700000" algn="tl" rotWithShape="0">
              <a:srgbClr val="333333">
                <a:alpha val="65000"/>
              </a:srgbClr>
            </a:outerShdw>
          </a:effectLst>
        </p:spPr>
      </p:pic>
      <p:sp>
        <p:nvSpPr>
          <p:cNvPr id="13" name="Прямоугольник 12"/>
          <p:cNvSpPr/>
          <p:nvPr/>
        </p:nvSpPr>
        <p:spPr>
          <a:xfrm>
            <a:off x="2195736" y="116632"/>
            <a:ext cx="5139805" cy="584775"/>
          </a:xfrm>
          <a:prstGeom prst="rect">
            <a:avLst/>
          </a:prstGeom>
        </p:spPr>
        <p:txBody>
          <a:bodyPr wrap="none">
            <a:spAutoFit/>
          </a:bodyPr>
          <a:lstStyle/>
          <a:p>
            <a:r>
              <a:rPr lang="ru-RU" sz="3200" b="1" dirty="0" smtClean="0">
                <a:solidFill>
                  <a:srgbClr val="800000"/>
                </a:solidFill>
                <a:effectLst>
                  <a:outerShdw blurRad="38100" dist="38100" dir="2700000" algn="tl">
                    <a:srgbClr val="000000">
                      <a:alpha val="43137"/>
                    </a:srgbClr>
                  </a:outerShdw>
                </a:effectLst>
              </a:rPr>
              <a:t>БЕРЛИНСКАЯ ЭКСПЕДИЦИЯ </a:t>
            </a:r>
            <a:endParaRPr lang="ru-RU" sz="3200" b="1" dirty="0">
              <a:solidFill>
                <a:srgbClr val="800000"/>
              </a:solidFill>
              <a:effectLst>
                <a:outerShdw blurRad="38100" dist="38100" dir="2700000" algn="tl">
                  <a:srgbClr val="000000">
                    <a:alpha val="43137"/>
                  </a:srgbClr>
                </a:outerShdw>
              </a:effectLst>
            </a:endParaRPr>
          </a:p>
        </p:txBody>
      </p:sp>
      <p:sp>
        <p:nvSpPr>
          <p:cNvPr id="14" name="TextBox 13"/>
          <p:cNvSpPr txBox="1"/>
          <p:nvPr/>
        </p:nvSpPr>
        <p:spPr>
          <a:xfrm>
            <a:off x="251520" y="1484784"/>
            <a:ext cx="3528392" cy="5139869"/>
          </a:xfrm>
          <a:prstGeom prst="rect">
            <a:avLst/>
          </a:prstGeom>
          <a:noFill/>
        </p:spPr>
        <p:txBody>
          <a:bodyPr wrap="square" rtlCol="0">
            <a:spAutoFit/>
          </a:bodyPr>
          <a:lstStyle/>
          <a:p>
            <a:pPr>
              <a:spcAft>
                <a:spcPts val="600"/>
              </a:spcAft>
            </a:pPr>
            <a:r>
              <a:rPr lang="ru-RU" sz="2000" b="1" dirty="0" smtClean="0">
                <a:solidFill>
                  <a:srgbClr val="800000"/>
                </a:solidFill>
                <a:effectLst>
                  <a:outerShdw blurRad="38100" dist="38100" dir="2700000" algn="tl">
                    <a:srgbClr val="000000">
                      <a:alpha val="43137"/>
                    </a:srgbClr>
                  </a:outerShdw>
                </a:effectLst>
              </a:rPr>
              <a:t>КАК РУССКИЕ ВЗЯЛИ БЕРЛИН:</a:t>
            </a:r>
          </a:p>
          <a:p>
            <a:pPr marL="357188" indent="-357188">
              <a:spcAft>
                <a:spcPts val="600"/>
              </a:spcAft>
              <a:buFont typeface="Wingdings" pitchFamily="2" charset="2"/>
              <a:buChar char="§"/>
            </a:pPr>
            <a:r>
              <a:rPr lang="ru-RU" b="1" dirty="0" smtClean="0">
                <a:effectLst>
                  <a:outerShdw blurRad="38100" dist="38100" dir="2700000" algn="tl">
                    <a:srgbClr val="000000">
                      <a:alpha val="43137"/>
                    </a:srgbClr>
                  </a:outerShdw>
                </a:effectLst>
              </a:rPr>
              <a:t>прусская столица не имела валов и стен, она была защищена лишь гарнизоном в 1 200 человек и потому не могла сопротивляться;</a:t>
            </a:r>
          </a:p>
          <a:p>
            <a:pPr marL="357188" indent="-357188">
              <a:spcAft>
                <a:spcPts val="600"/>
              </a:spcAft>
              <a:buFont typeface="Wingdings" pitchFamily="2" charset="2"/>
              <a:buChar char="§"/>
            </a:pPr>
            <a:r>
              <a:rPr lang="ru-RU" b="1" dirty="0" smtClean="0">
                <a:effectLst>
                  <a:outerShdw blurRad="38100" dist="38100" dir="2700000" algn="tl">
                    <a:srgbClr val="000000">
                      <a:alpha val="43137"/>
                    </a:srgbClr>
                  </a:outerShdw>
                </a:effectLst>
              </a:rPr>
              <a:t>как такового боя не было, комендант Берлина сдал город фон </a:t>
            </a:r>
            <a:r>
              <a:rPr lang="ru-RU" b="1" dirty="0" err="1" smtClean="0">
                <a:effectLst>
                  <a:outerShdw blurRad="38100" dist="38100" dir="2700000" algn="tl">
                    <a:srgbClr val="000000">
                      <a:alpha val="43137"/>
                    </a:srgbClr>
                  </a:outerShdw>
                </a:effectLst>
              </a:rPr>
              <a:t>Тотлебену</a:t>
            </a:r>
            <a:r>
              <a:rPr lang="ru-RU" b="1" dirty="0" smtClean="0">
                <a:effectLst>
                  <a:outerShdw blurRad="38100" dist="38100" dir="2700000" algn="tl">
                    <a:srgbClr val="000000">
                      <a:alpha val="43137"/>
                    </a:srgbClr>
                  </a:outerShdw>
                </a:effectLst>
              </a:rPr>
              <a:t>, опасаясь его разрушения;</a:t>
            </a:r>
          </a:p>
          <a:p>
            <a:pPr marL="357188" indent="-357188">
              <a:spcAft>
                <a:spcPts val="600"/>
              </a:spcAft>
              <a:buFont typeface="Wingdings" pitchFamily="2" charset="2"/>
              <a:buChar char="§"/>
            </a:pPr>
            <a:r>
              <a:rPr lang="ru-RU" b="1" dirty="0" smtClean="0">
                <a:effectLst>
                  <a:outerShdw blurRad="38100" dist="38100" dir="2700000" algn="tl">
                    <a:srgbClr val="000000">
                      <a:alpha val="43137"/>
                    </a:srgbClr>
                  </a:outerShdw>
                </a:effectLst>
              </a:rPr>
              <a:t>русско-австрийская оккупация Берлина продлилась 4 дня;</a:t>
            </a:r>
          </a:p>
          <a:p>
            <a:pPr marL="357188" indent="-357188">
              <a:spcAft>
                <a:spcPts val="600"/>
              </a:spcAft>
              <a:buFont typeface="Wingdings" pitchFamily="2" charset="2"/>
              <a:buChar char="§"/>
            </a:pPr>
            <a:r>
              <a:rPr lang="ru-RU" b="1" dirty="0" smtClean="0">
                <a:effectLst>
                  <a:outerShdw blurRad="38100" dist="38100" dir="2700000" algn="tl">
                    <a:srgbClr val="000000">
                      <a:alpha val="43137"/>
                    </a:srgbClr>
                  </a:outerShdw>
                </a:effectLst>
              </a:rPr>
              <a:t>союзники покинули Берлин при известии о приближении Фридриха II с основными силами пруссаков.</a:t>
            </a:r>
            <a:endParaRPr lang="ru-RU" b="1" dirty="0">
              <a:solidFill>
                <a:srgbClr val="800000"/>
              </a:solidFill>
              <a:effectLst>
                <a:outerShdw blurRad="38100" dist="38100" dir="2700000" algn="tl">
                  <a:srgbClr val="000000">
                    <a:alpha val="43137"/>
                  </a:srgbClr>
                </a:outerShdw>
              </a:effectLst>
            </a:endParaRPr>
          </a:p>
        </p:txBody>
      </p:sp>
      <p:pic>
        <p:nvPicPr>
          <p:cNvPr id="2050" name="Picture 2" descr="http://upload.wikimedia.org/wikipedia/commons/1/19/Tschernyschew_Zachar2.jpg?uselang=ru"/>
          <p:cNvPicPr>
            <a:picLocks noChangeAspect="1" noChangeArrowheads="1"/>
          </p:cNvPicPr>
          <p:nvPr/>
        </p:nvPicPr>
        <p:blipFill>
          <a:blip r:embed="rId5" cstate="print"/>
          <a:srcRect/>
          <a:stretch>
            <a:fillRect/>
          </a:stretch>
        </p:blipFill>
        <p:spPr bwMode="auto">
          <a:xfrm>
            <a:off x="4211960" y="3501008"/>
            <a:ext cx="2516590" cy="3240000"/>
          </a:xfrm>
          <a:prstGeom prst="rect">
            <a:avLst/>
          </a:prstGeom>
          <a:ln>
            <a:noFill/>
          </a:ln>
          <a:effectLst>
            <a:outerShdw blurRad="292100" dist="139700" dir="2700000" algn="tl" rotWithShape="0">
              <a:srgbClr val="333333">
                <a:alpha val="65000"/>
              </a:srgbClr>
            </a:outerShdw>
          </a:effectLst>
        </p:spPr>
      </p:pic>
      <p:sp>
        <p:nvSpPr>
          <p:cNvPr id="12" name="Скругленный прямоугольник 11"/>
          <p:cNvSpPr/>
          <p:nvPr/>
        </p:nvSpPr>
        <p:spPr>
          <a:xfrm>
            <a:off x="6444208" y="4797152"/>
            <a:ext cx="2520280" cy="1872208"/>
          </a:xfrm>
          <a:prstGeom prst="roundRect">
            <a:avLst/>
          </a:prstGeom>
          <a:solidFill>
            <a:srgbClr val="6633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ru-RU" sz="1400" b="1" dirty="0" smtClean="0"/>
              <a:t>Они взяли Берлин:</a:t>
            </a:r>
          </a:p>
          <a:p>
            <a:pPr marL="342900" indent="-342900">
              <a:spcAft>
                <a:spcPts val="300"/>
              </a:spcAft>
              <a:buFont typeface="+mj-lt"/>
              <a:buAutoNum type="arabicPeriod"/>
            </a:pPr>
            <a:r>
              <a:rPr lang="ru-RU" sz="1400" b="1" dirty="0" err="1" smtClean="0"/>
              <a:t>Готтлоб</a:t>
            </a:r>
            <a:r>
              <a:rPr lang="ru-RU" sz="1400" b="1" dirty="0" smtClean="0"/>
              <a:t> </a:t>
            </a:r>
            <a:r>
              <a:rPr lang="ru-RU" sz="1400" b="1" dirty="0" err="1" smtClean="0"/>
              <a:t>Курт</a:t>
            </a:r>
            <a:r>
              <a:rPr lang="ru-RU" sz="1400" b="1" dirty="0" smtClean="0"/>
              <a:t> Генрих фон </a:t>
            </a:r>
            <a:r>
              <a:rPr lang="ru-RU" sz="1400" b="1" dirty="0" err="1" smtClean="0"/>
              <a:t>Тотлебен</a:t>
            </a:r>
            <a:r>
              <a:rPr lang="ru-RU" sz="1400" b="1" dirty="0" smtClean="0"/>
              <a:t> (Россия); </a:t>
            </a:r>
          </a:p>
          <a:p>
            <a:pPr marL="342900" indent="-342900">
              <a:spcAft>
                <a:spcPts val="300"/>
              </a:spcAft>
              <a:buFont typeface="+mj-lt"/>
              <a:buAutoNum type="arabicPeriod"/>
            </a:pPr>
            <a:r>
              <a:rPr lang="ru-RU" sz="1400" b="1" dirty="0" smtClean="0"/>
              <a:t>Захар Григорьевич Чернышёв (Россия);</a:t>
            </a:r>
          </a:p>
          <a:p>
            <a:pPr marL="342900" indent="-342900">
              <a:spcAft>
                <a:spcPts val="300"/>
              </a:spcAft>
              <a:buFont typeface="+mj-lt"/>
              <a:buAutoNum type="arabicPeriod"/>
            </a:pPr>
            <a:r>
              <a:rPr lang="ru-RU" sz="1400" b="1" dirty="0" smtClean="0"/>
              <a:t>Франц </a:t>
            </a:r>
            <a:r>
              <a:rPr lang="ru-RU" sz="1400" b="1" dirty="0" err="1" smtClean="0"/>
              <a:t>Мориц</a:t>
            </a:r>
            <a:r>
              <a:rPr lang="ru-RU" sz="1400" b="1" dirty="0" smtClean="0"/>
              <a:t> фон </a:t>
            </a:r>
            <a:r>
              <a:rPr lang="ru-RU" sz="1400" b="1" dirty="0" err="1" smtClean="0"/>
              <a:t>Ласси</a:t>
            </a:r>
            <a:r>
              <a:rPr lang="ru-RU" sz="1400" b="1" dirty="0" smtClean="0"/>
              <a:t> (Австрия).</a:t>
            </a:r>
          </a:p>
        </p:txBody>
      </p:sp>
      <p:sp>
        <p:nvSpPr>
          <p:cNvPr id="15" name="TextBox 14"/>
          <p:cNvSpPr txBox="1"/>
          <p:nvPr/>
        </p:nvSpPr>
        <p:spPr>
          <a:xfrm>
            <a:off x="3995936" y="1484784"/>
            <a:ext cx="360040" cy="461665"/>
          </a:xfrm>
          <a:prstGeom prst="rect">
            <a:avLst/>
          </a:prstGeom>
          <a:noFill/>
        </p:spPr>
        <p:txBody>
          <a:bodyPr wrap="square" rtlCol="0">
            <a:spAutoFit/>
          </a:bodyPr>
          <a:lstStyle/>
          <a:p>
            <a:pPr algn="ctr"/>
            <a:r>
              <a:rPr lang="ru-RU" sz="2400" b="1" dirty="0" smtClean="0">
                <a:solidFill>
                  <a:schemeClr val="bg1"/>
                </a:solidFill>
                <a:effectLst>
                  <a:outerShdw blurRad="38100" dist="38100" dir="2700000" algn="tl">
                    <a:srgbClr val="000000">
                      <a:alpha val="43137"/>
                    </a:srgbClr>
                  </a:outerShdw>
                </a:effectLst>
              </a:rPr>
              <a:t>1</a:t>
            </a:r>
            <a:endParaRPr lang="ru-RU" sz="2400" b="1" dirty="0">
              <a:solidFill>
                <a:schemeClr val="bg1"/>
              </a:solidFill>
              <a:effectLst>
                <a:outerShdw blurRad="38100" dist="38100" dir="2700000" algn="tl">
                  <a:srgbClr val="000000">
                    <a:alpha val="43137"/>
                  </a:srgbClr>
                </a:outerShdw>
              </a:effectLst>
            </a:endParaRPr>
          </a:p>
        </p:txBody>
      </p:sp>
      <p:sp>
        <p:nvSpPr>
          <p:cNvPr id="16" name="TextBox 15"/>
          <p:cNvSpPr txBox="1"/>
          <p:nvPr/>
        </p:nvSpPr>
        <p:spPr>
          <a:xfrm>
            <a:off x="4427984" y="3645024"/>
            <a:ext cx="360040" cy="461665"/>
          </a:xfrm>
          <a:prstGeom prst="rect">
            <a:avLst/>
          </a:prstGeom>
          <a:noFill/>
        </p:spPr>
        <p:txBody>
          <a:bodyPr wrap="square" rtlCol="0">
            <a:spAutoFit/>
          </a:bodyPr>
          <a:lstStyle/>
          <a:p>
            <a:pPr algn="ctr"/>
            <a:r>
              <a:rPr lang="ru-RU" sz="2400" b="1" dirty="0" smtClean="0">
                <a:solidFill>
                  <a:schemeClr val="bg1"/>
                </a:solidFill>
                <a:effectLst>
                  <a:outerShdw blurRad="38100" dist="38100" dir="2700000" algn="tl">
                    <a:srgbClr val="000000">
                      <a:alpha val="43137"/>
                    </a:srgbClr>
                  </a:outerShdw>
                </a:effectLst>
              </a:rPr>
              <a:t>2</a:t>
            </a:r>
            <a:endParaRPr lang="ru-RU" sz="2400" b="1" dirty="0">
              <a:solidFill>
                <a:schemeClr val="bg1"/>
              </a:solidFill>
              <a:effectLst>
                <a:outerShdw blurRad="38100" dist="38100" dir="2700000" algn="tl">
                  <a:srgbClr val="000000">
                    <a:alpha val="43137"/>
                  </a:srgbClr>
                </a:outerShdw>
              </a:effectLst>
            </a:endParaRPr>
          </a:p>
        </p:txBody>
      </p:sp>
      <p:sp>
        <p:nvSpPr>
          <p:cNvPr id="17" name="TextBox 16"/>
          <p:cNvSpPr txBox="1"/>
          <p:nvPr/>
        </p:nvSpPr>
        <p:spPr>
          <a:xfrm>
            <a:off x="8460432" y="1556792"/>
            <a:ext cx="360040" cy="461665"/>
          </a:xfrm>
          <a:prstGeom prst="rect">
            <a:avLst/>
          </a:prstGeom>
          <a:noFill/>
        </p:spPr>
        <p:txBody>
          <a:bodyPr wrap="square" rtlCol="0">
            <a:spAutoFit/>
          </a:bodyPr>
          <a:lstStyle/>
          <a:p>
            <a:pPr algn="ctr"/>
            <a:r>
              <a:rPr lang="ru-RU" sz="2400" b="1" dirty="0" smtClean="0">
                <a:solidFill>
                  <a:schemeClr val="bg1"/>
                </a:solidFill>
                <a:effectLst>
                  <a:outerShdw blurRad="38100" dist="38100" dir="2700000" algn="tl">
                    <a:srgbClr val="000000">
                      <a:alpha val="43137"/>
                    </a:srgbClr>
                  </a:outerShdw>
                </a:effectLst>
              </a:rPr>
              <a:t>3</a:t>
            </a:r>
            <a:endParaRPr lang="ru-RU" sz="24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323528" y="5229200"/>
            <a:ext cx="3384376" cy="1440160"/>
          </a:xfrm>
          <a:prstGeom prst="roundRect">
            <a:avLst/>
          </a:prstGeom>
          <a:solidFill>
            <a:srgbClr val="6633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Петр </a:t>
            </a:r>
            <a:r>
              <a:rPr lang="en-US" b="1" dirty="0" smtClean="0"/>
              <a:t>III</a:t>
            </a:r>
            <a:r>
              <a:rPr lang="ru-RU" b="1" dirty="0" smtClean="0"/>
              <a:t> Федорович</a:t>
            </a:r>
          </a:p>
          <a:p>
            <a:pPr algn="ctr"/>
            <a:r>
              <a:rPr lang="ru-RU" b="1" dirty="0" smtClean="0"/>
              <a:t>(1761-1762)</a:t>
            </a:r>
          </a:p>
          <a:p>
            <a:pPr algn="ctr"/>
            <a:r>
              <a:rPr lang="ru-RU" b="1" dirty="0" smtClean="0"/>
              <a:t>Карл-Петр Ульрих.</a:t>
            </a:r>
          </a:p>
          <a:p>
            <a:pPr algn="ctr">
              <a:defRPr/>
            </a:pPr>
            <a:r>
              <a:rPr lang="ru-RU" sz="1400" b="1" dirty="0" smtClean="0"/>
              <a:t>Коронационный портрет.</a:t>
            </a:r>
          </a:p>
          <a:p>
            <a:pPr algn="ctr">
              <a:defRPr/>
            </a:pPr>
            <a:r>
              <a:rPr lang="ru-RU" sz="1400" b="1" dirty="0" smtClean="0"/>
              <a:t>Художник Л. К. </a:t>
            </a:r>
            <a:r>
              <a:rPr lang="ru-RU" sz="1400" b="1" dirty="0" err="1" smtClean="0"/>
              <a:t>Пфанцельт</a:t>
            </a:r>
            <a:r>
              <a:rPr lang="ru-RU" sz="1400" b="1" dirty="0" smtClean="0"/>
              <a:t>.</a:t>
            </a:r>
            <a:endParaRPr lang="ru-RU" sz="1400" b="1" dirty="0"/>
          </a:p>
        </p:txBody>
      </p:sp>
      <p:sp>
        <p:nvSpPr>
          <p:cNvPr id="6" name="Скругленный прямоугольник 5"/>
          <p:cNvSpPr/>
          <p:nvPr/>
        </p:nvSpPr>
        <p:spPr>
          <a:xfrm>
            <a:off x="4067944" y="4797152"/>
            <a:ext cx="4896544" cy="1584176"/>
          </a:xfrm>
          <a:prstGeom prst="roundRect">
            <a:avLst/>
          </a:prstGeom>
          <a:solidFill>
            <a:schemeClr val="bg1"/>
          </a:solidFill>
          <a:ln w="381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a:r>
              <a:rPr lang="ru-RU" sz="2400" b="1" i="1" dirty="0" smtClean="0">
                <a:solidFill>
                  <a:srgbClr val="800000"/>
                </a:solidFill>
                <a:effectLst>
                  <a:outerShdw blurRad="38100" dist="38100" dir="2700000" algn="tl">
                    <a:srgbClr val="000000">
                      <a:alpha val="43137"/>
                    </a:srgbClr>
                  </a:outerShdw>
                </a:effectLst>
              </a:rPr>
              <a:t>Как российское общество должно было оценить Петербургский мир?</a:t>
            </a:r>
            <a:endParaRPr lang="ru-RU" sz="2400" dirty="0">
              <a:effectLst>
                <a:outerShdw blurRad="38100" dist="38100" dir="2700000" algn="tl">
                  <a:srgbClr val="000000">
                    <a:alpha val="43137"/>
                  </a:srgbClr>
                </a:outerShdw>
              </a:effectLst>
            </a:endParaRPr>
          </a:p>
        </p:txBody>
      </p:sp>
      <p:pic>
        <p:nvPicPr>
          <p:cNvPr id="7" name="Picture 2" descr="F:\для презентаций\общее\3d-characters_037.jpg"/>
          <p:cNvPicPr>
            <a:picLocks noChangeAspect="1" noChangeArrowheads="1"/>
          </p:cNvPicPr>
          <p:nvPr/>
        </p:nvPicPr>
        <p:blipFill>
          <a:blip r:embed="rId3" cstate="print"/>
          <a:srcRect/>
          <a:stretch>
            <a:fillRect/>
          </a:stretch>
        </p:blipFill>
        <p:spPr bwMode="auto">
          <a:xfrm>
            <a:off x="7956376" y="5445224"/>
            <a:ext cx="936104" cy="1248139"/>
          </a:xfrm>
          <a:prstGeom prst="rect">
            <a:avLst/>
          </a:prstGeom>
          <a:ln>
            <a:noFill/>
          </a:ln>
          <a:effectLst>
            <a:outerShdw blurRad="292100" dist="139700" dir="2700000" algn="tl" rotWithShape="0">
              <a:srgbClr val="333333">
                <a:alpha val="65000"/>
              </a:srgbClr>
            </a:outerShdw>
          </a:effectLst>
        </p:spPr>
      </p:pic>
      <p:pic>
        <p:nvPicPr>
          <p:cNvPr id="3074" name="Picture 2" descr="http://upload.wikimedia.org/wikipedia/commons/0/08/Coronation_portrait_of_Peter_III_of_Russia_-1761.JPG?uselang=ru"/>
          <p:cNvPicPr>
            <a:picLocks noChangeAspect="1" noChangeArrowheads="1"/>
          </p:cNvPicPr>
          <p:nvPr/>
        </p:nvPicPr>
        <p:blipFill>
          <a:blip r:embed="rId4" cstate="print"/>
          <a:srcRect/>
          <a:stretch>
            <a:fillRect/>
          </a:stretch>
        </p:blipFill>
        <p:spPr bwMode="auto">
          <a:xfrm>
            <a:off x="179512" y="260648"/>
            <a:ext cx="3672408" cy="4794894"/>
          </a:xfrm>
          <a:prstGeom prst="rect">
            <a:avLst/>
          </a:prstGeom>
          <a:ln>
            <a:noFill/>
          </a:ln>
          <a:effectLst>
            <a:outerShdw blurRad="292100" dist="139700" dir="2700000" algn="tl" rotWithShape="0">
              <a:srgbClr val="333333">
                <a:alpha val="65000"/>
              </a:srgbClr>
            </a:outerShdw>
          </a:effectLst>
        </p:spPr>
      </p:pic>
      <p:sp>
        <p:nvSpPr>
          <p:cNvPr id="8" name="Прямоугольник 7"/>
          <p:cNvSpPr/>
          <p:nvPr/>
        </p:nvSpPr>
        <p:spPr>
          <a:xfrm>
            <a:off x="4139953" y="260648"/>
            <a:ext cx="4680520" cy="1077218"/>
          </a:xfrm>
          <a:prstGeom prst="rect">
            <a:avLst/>
          </a:prstGeom>
        </p:spPr>
        <p:txBody>
          <a:bodyPr wrap="square">
            <a:spAutoFit/>
          </a:bodyPr>
          <a:lstStyle/>
          <a:p>
            <a:pPr algn="ctr"/>
            <a:r>
              <a:rPr lang="ru-RU" sz="3200" b="1" dirty="0" smtClean="0">
                <a:solidFill>
                  <a:srgbClr val="800000"/>
                </a:solidFill>
                <a:effectLst>
                  <a:outerShdw blurRad="38100" dist="38100" dir="2700000" algn="tl">
                    <a:srgbClr val="000000">
                      <a:alpha val="43137"/>
                    </a:srgbClr>
                  </a:outerShdw>
                </a:effectLst>
              </a:rPr>
              <a:t>ПЕТЕРБУРГСКИЙ МИР</a:t>
            </a:r>
          </a:p>
          <a:p>
            <a:pPr algn="ctr"/>
            <a:r>
              <a:rPr lang="ru-RU" sz="3200" b="1" dirty="0" smtClean="0">
                <a:solidFill>
                  <a:srgbClr val="800000"/>
                </a:solidFill>
                <a:effectLst>
                  <a:outerShdw blurRad="38100" dist="38100" dir="2700000" algn="tl">
                    <a:srgbClr val="000000">
                      <a:alpha val="43137"/>
                    </a:srgbClr>
                  </a:outerShdw>
                </a:effectLst>
              </a:rPr>
              <a:t>(1762 год) </a:t>
            </a:r>
            <a:endParaRPr lang="ru-RU" sz="3200" b="1" dirty="0">
              <a:solidFill>
                <a:srgbClr val="800000"/>
              </a:solidFill>
              <a:effectLst>
                <a:outerShdw blurRad="38100" dist="38100" dir="2700000" algn="tl">
                  <a:srgbClr val="000000">
                    <a:alpha val="43137"/>
                  </a:srgbClr>
                </a:outerShdw>
              </a:effectLst>
            </a:endParaRPr>
          </a:p>
        </p:txBody>
      </p:sp>
      <p:sp>
        <p:nvSpPr>
          <p:cNvPr id="9" name="TextBox 8"/>
          <p:cNvSpPr txBox="1"/>
          <p:nvPr/>
        </p:nvSpPr>
        <p:spPr>
          <a:xfrm>
            <a:off x="4139952" y="1556792"/>
            <a:ext cx="4608512" cy="3016210"/>
          </a:xfrm>
          <a:prstGeom prst="rect">
            <a:avLst/>
          </a:prstGeom>
          <a:noFill/>
        </p:spPr>
        <p:txBody>
          <a:bodyPr wrap="square" rtlCol="0">
            <a:spAutoFit/>
          </a:bodyPr>
          <a:lstStyle/>
          <a:p>
            <a:pPr marL="354013" indent="-354013">
              <a:spcAft>
                <a:spcPts val="600"/>
              </a:spcAft>
              <a:buFont typeface="Wingdings" pitchFamily="2" charset="2"/>
              <a:buChar char="§"/>
            </a:pPr>
            <a:r>
              <a:rPr lang="ru-RU" b="1" smtClean="0">
                <a:effectLst>
                  <a:outerShdw blurRad="38100" dist="38100" dir="2700000" algn="tl">
                    <a:srgbClr val="000000">
                      <a:alpha val="43137"/>
                    </a:srgbClr>
                  </a:outerShdw>
                </a:effectLst>
              </a:rPr>
              <a:t>Пруссии </a:t>
            </a:r>
            <a:r>
              <a:rPr lang="ru-RU" b="1" dirty="0" smtClean="0">
                <a:effectLst>
                  <a:outerShdw blurRad="38100" dist="38100" dir="2700000" algn="tl">
                    <a:srgbClr val="000000">
                      <a:alpha val="43137"/>
                    </a:srgbClr>
                  </a:outerShdw>
                </a:effectLst>
              </a:rPr>
              <a:t>безвозмездно возвращаются захваченные Россией территории (в т.ч. Восточная Пруссия);</a:t>
            </a:r>
          </a:p>
          <a:p>
            <a:pPr marL="354013" indent="-354013">
              <a:spcAft>
                <a:spcPts val="600"/>
              </a:spcAft>
              <a:buFont typeface="Wingdings" pitchFamily="2" charset="2"/>
              <a:buChar char="§"/>
            </a:pPr>
            <a:r>
              <a:rPr lang="ru-RU" b="1" dirty="0" smtClean="0">
                <a:effectLst>
                  <a:outerShdw blurRad="38100" dist="38100" dir="2700000" algn="tl">
                    <a:srgbClr val="000000">
                      <a:alpha val="43137"/>
                    </a:srgbClr>
                  </a:outerShdw>
                </a:effectLst>
              </a:rPr>
              <a:t>Россия и Пруссия заключают союзный трактат о дружбе и взаимопомощи (будет аннулирован Екатериной </a:t>
            </a:r>
            <a:r>
              <a:rPr lang="en-US" b="1" dirty="0" smtClean="0">
                <a:effectLst>
                  <a:outerShdw blurRad="38100" dist="38100" dir="2700000" algn="tl">
                    <a:srgbClr val="000000">
                      <a:alpha val="43137"/>
                    </a:srgbClr>
                  </a:outerShdw>
                </a:effectLst>
              </a:rPr>
              <a:t>II</a:t>
            </a:r>
            <a:r>
              <a:rPr lang="ru-RU" b="1" dirty="0" smtClean="0">
                <a:effectLst>
                  <a:outerShdw blurRad="38100" dist="38100" dir="2700000" algn="tl">
                    <a:srgbClr val="000000">
                      <a:alpha val="43137"/>
                    </a:srgbClr>
                  </a:outerShdw>
                </a:effectLst>
              </a:rPr>
              <a:t>).</a:t>
            </a:r>
          </a:p>
          <a:p>
            <a:pPr marL="354013" indent="-354013">
              <a:spcAft>
                <a:spcPts val="600"/>
              </a:spcAft>
              <a:buFont typeface="Wingdings" pitchFamily="2" charset="2"/>
              <a:buChar char="§"/>
            </a:pPr>
            <a:r>
              <a:rPr lang="ru-RU" b="1" dirty="0" smtClean="0">
                <a:effectLst>
                  <a:outerShdw blurRad="38100" dist="38100" dir="2700000" algn="tl">
                    <a:srgbClr val="000000">
                      <a:alpha val="43137"/>
                    </a:srgbClr>
                  </a:outerShdw>
                </a:effectLst>
              </a:rPr>
              <a:t>Договор подчинял внешнюю политику России интересам Пруссии (в секретных статьях Россия обещала поддержку Пруссии  в  т.ч. и военную)</a:t>
            </a:r>
            <a:endParaRPr lang="ru-RU" b="1" dirty="0">
              <a:effectLst>
                <a:outerShdw blurRad="38100" dist="38100" dir="2700000" algn="tl">
                  <a:srgbClr val="000000">
                    <a:alpha val="43137"/>
                  </a:srgbClr>
                </a:outerShdw>
              </a:effectLst>
            </a:endParaRPr>
          </a:p>
        </p:txBody>
      </p:sp>
      <p:sp>
        <p:nvSpPr>
          <p:cNvPr id="10" name="Пятно 1 9"/>
          <p:cNvSpPr/>
          <p:nvPr/>
        </p:nvSpPr>
        <p:spPr>
          <a:xfrm>
            <a:off x="4355976" y="1340768"/>
            <a:ext cx="4464496" cy="3384376"/>
          </a:xfrm>
          <a:prstGeom prst="irregularSeal1">
            <a:avLst/>
          </a:prstGeom>
          <a:solidFill>
            <a:srgbClr val="8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t>«ЧУДО БРАНДЕНБУРГСКОГО ДОМА»</a:t>
            </a:r>
            <a:endParaRPr lang="ru-RU"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712968" cy="1477328"/>
          </a:xfrm>
          <a:prstGeom prst="rect">
            <a:avLst/>
          </a:prstGeom>
        </p:spPr>
        <p:txBody>
          <a:bodyPr wrap="square">
            <a:spAutoFit/>
          </a:bodyPr>
          <a:lstStyle/>
          <a:p>
            <a:pPr algn="just"/>
            <a:r>
              <a:rPr lang="ru-RU" b="1" dirty="0" smtClean="0">
                <a:effectLst>
                  <a:outerShdw blurRad="38100" dist="38100" dir="2700000" algn="tl">
                    <a:srgbClr val="000000">
                      <a:alpha val="43137"/>
                    </a:srgbClr>
                  </a:outerShdw>
                </a:effectLst>
              </a:rPr>
              <a:t>Политика Петра III вызвала возмущение в русском обществе, способствовала падению его популярности и, в конечном итоге, его свержению. Дело было не в преклонении Петра перед Фридрихом, Фридрихом восхищались тогда и потом многие, но в том, что в </a:t>
            </a:r>
            <a:r>
              <a:rPr lang="ru-RU" b="1" dirty="0" smtClean="0">
                <a:solidFill>
                  <a:srgbClr val="800000"/>
                </a:solidFill>
                <a:effectLst>
                  <a:outerShdw blurRad="38100" dist="38100" dir="2700000" algn="tl">
                    <a:srgbClr val="000000">
                      <a:alpha val="43137"/>
                    </a:srgbClr>
                  </a:outerShdw>
                </a:effectLst>
              </a:rPr>
              <a:t>жертву своему личному чувству он принёс интересы страны</a:t>
            </a:r>
            <a:r>
              <a:rPr lang="ru-RU" b="1" dirty="0" smtClean="0">
                <a:effectLst>
                  <a:outerShdw blurRad="38100" dist="38100" dir="2700000" algn="tl">
                    <a:srgbClr val="000000">
                      <a:alpha val="43137"/>
                    </a:srgbClr>
                  </a:outerShdw>
                </a:effectLst>
              </a:rPr>
              <a:t>, которой был призван управлять.</a:t>
            </a:r>
            <a:endParaRPr lang="ru-RU" b="1" dirty="0">
              <a:effectLst>
                <a:outerShdw blurRad="38100" dist="38100" dir="2700000" algn="tl">
                  <a:srgbClr val="000000">
                    <a:alpha val="43137"/>
                  </a:srgbClr>
                </a:outerShdw>
              </a:effectLst>
            </a:endParaRPr>
          </a:p>
        </p:txBody>
      </p:sp>
      <p:sp>
        <p:nvSpPr>
          <p:cNvPr id="3" name="TextBox 2"/>
          <p:cNvSpPr txBox="1"/>
          <p:nvPr/>
        </p:nvSpPr>
        <p:spPr>
          <a:xfrm>
            <a:off x="251520" y="4869160"/>
            <a:ext cx="8640960" cy="1708160"/>
          </a:xfrm>
          <a:prstGeom prst="rect">
            <a:avLst/>
          </a:prstGeom>
          <a:noFill/>
        </p:spPr>
        <p:txBody>
          <a:bodyPr wrap="square" rtlCol="0">
            <a:spAutoFit/>
          </a:bodyPr>
          <a:lstStyle/>
          <a:p>
            <a:pPr>
              <a:spcAft>
                <a:spcPts val="600"/>
              </a:spcAft>
            </a:pPr>
            <a:r>
              <a:rPr lang="ru-RU" b="1" dirty="0" smtClean="0">
                <a:solidFill>
                  <a:srgbClr val="800000"/>
                </a:solidFill>
                <a:effectLst>
                  <a:outerShdw blurRad="38100" dist="38100" dir="2700000" algn="tl">
                    <a:srgbClr val="000000">
                      <a:alpha val="43137"/>
                    </a:srgbClr>
                  </a:outerShdw>
                </a:effectLst>
              </a:rPr>
              <a:t>ИТОГИ ВОЙНЫ ДЛЯ РОССИИ:</a:t>
            </a:r>
          </a:p>
          <a:p>
            <a:pPr marL="354013" indent="-354013">
              <a:spcAft>
                <a:spcPts val="600"/>
              </a:spcAft>
              <a:buFont typeface="Wingdings" pitchFamily="2" charset="2"/>
              <a:buChar char="§"/>
            </a:pPr>
            <a:r>
              <a:rPr lang="ru-RU" b="1" dirty="0" smtClean="0">
                <a:effectLst>
                  <a:outerShdw blurRad="38100" dist="38100" dir="2700000" algn="tl">
                    <a:srgbClr val="000000">
                      <a:alpha val="43137"/>
                    </a:srgbClr>
                  </a:outerShdw>
                </a:effectLst>
              </a:rPr>
              <a:t>ценой огромных усилий и человеческих жертв Россия поддержала статус великой державы;</a:t>
            </a:r>
          </a:p>
          <a:p>
            <a:pPr marL="354013" indent="-354013">
              <a:spcAft>
                <a:spcPts val="600"/>
              </a:spcAft>
              <a:buFont typeface="Wingdings" pitchFamily="2" charset="2"/>
              <a:buChar char="§"/>
            </a:pPr>
            <a:r>
              <a:rPr lang="ru-RU" b="1" dirty="0" smtClean="0">
                <a:effectLst>
                  <a:outerShdw blurRad="38100" dist="38100" dir="2700000" algn="tl">
                    <a:srgbClr val="000000">
                      <a:alpha val="43137"/>
                    </a:srgbClr>
                  </a:outerShdw>
                </a:effectLst>
              </a:rPr>
              <a:t>сохранены территориальные приобретения Петра </a:t>
            </a:r>
            <a:r>
              <a:rPr lang="en-US" b="1" dirty="0" smtClean="0">
                <a:effectLst>
                  <a:outerShdw blurRad="38100" dist="38100" dir="2700000" algn="tl">
                    <a:srgbClr val="000000">
                      <a:alpha val="43137"/>
                    </a:srgbClr>
                  </a:outerShdw>
                </a:effectLst>
              </a:rPr>
              <a:t>I</a:t>
            </a:r>
            <a:r>
              <a:rPr lang="ru-RU" b="1" dirty="0" smtClean="0">
                <a:effectLst>
                  <a:outerShdw blurRad="38100" dist="38100" dir="2700000" algn="tl">
                    <a:srgbClr val="000000">
                      <a:alpha val="43137"/>
                    </a:srgbClr>
                  </a:outerShdw>
                </a:effectLst>
              </a:rPr>
              <a:t>;</a:t>
            </a:r>
          </a:p>
          <a:p>
            <a:pPr marL="354013" indent="-354013">
              <a:spcAft>
                <a:spcPts val="600"/>
              </a:spcAft>
              <a:buFont typeface="Wingdings" pitchFamily="2" charset="2"/>
              <a:buChar char="§"/>
            </a:pPr>
            <a:r>
              <a:rPr lang="ru-RU" b="1" dirty="0" smtClean="0">
                <a:effectLst>
                  <a:outerShdw blurRad="38100" dist="38100" dir="2700000" algn="tl">
                    <a:srgbClr val="000000">
                      <a:alpha val="43137"/>
                    </a:srgbClr>
                  </a:outerShdw>
                </a:effectLst>
              </a:rPr>
              <a:t>созданы предпосылки для продолжения попыток закрепиться на Черном море.</a:t>
            </a:r>
            <a:endParaRPr lang="ru-RU" dirty="0"/>
          </a:p>
        </p:txBody>
      </p:sp>
      <p:sp>
        <p:nvSpPr>
          <p:cNvPr id="4" name="TextBox 3"/>
          <p:cNvSpPr txBox="1"/>
          <p:nvPr/>
        </p:nvSpPr>
        <p:spPr>
          <a:xfrm>
            <a:off x="251520" y="1772816"/>
            <a:ext cx="8712968" cy="1631216"/>
          </a:xfrm>
          <a:prstGeom prst="rect">
            <a:avLst/>
          </a:prstGeom>
          <a:noFill/>
        </p:spPr>
        <p:txBody>
          <a:bodyPr wrap="square" rtlCol="0">
            <a:spAutoFit/>
          </a:bodyPr>
          <a:lstStyle/>
          <a:p>
            <a:pPr>
              <a:spcAft>
                <a:spcPts val="1200"/>
              </a:spcAft>
            </a:pPr>
            <a:r>
              <a:rPr lang="ru-RU" b="1" dirty="0" smtClean="0">
                <a:solidFill>
                  <a:srgbClr val="800000"/>
                </a:solidFill>
                <a:effectLst>
                  <a:outerShdw blurRad="38100" dist="38100" dir="2700000" algn="tl">
                    <a:srgbClr val="000000">
                      <a:alpha val="43137"/>
                    </a:srgbClr>
                  </a:outerShdw>
                </a:effectLst>
              </a:rPr>
              <a:t>НО СУЩЕСТВУЕТ И ДРУГАЯ ОЦЕНКА ПЕТЕРБУРГСКОГО МИРА:</a:t>
            </a:r>
          </a:p>
          <a:p>
            <a:pPr algn="just"/>
            <a:r>
              <a:rPr lang="ru-RU" b="1" dirty="0" smtClean="0">
                <a:effectLst>
                  <a:outerShdw blurRad="38100" dist="38100" dir="2700000" algn="tl">
                    <a:srgbClr val="000000">
                      <a:alpha val="43137"/>
                    </a:srgbClr>
                  </a:outerShdw>
                </a:effectLst>
              </a:rPr>
              <a:t>Семилетняя война была чужда интересам России. Её скоропалительное окончание говорило не только о симпатиях Петра </a:t>
            </a:r>
            <a:r>
              <a:rPr lang="en-US" b="1" dirty="0" smtClean="0">
                <a:effectLst>
                  <a:outerShdw blurRad="38100" dist="38100" dir="2700000" algn="tl">
                    <a:srgbClr val="000000">
                      <a:alpha val="43137"/>
                    </a:srgbClr>
                  </a:outerShdw>
                </a:effectLst>
              </a:rPr>
              <a:t>III</a:t>
            </a:r>
            <a:r>
              <a:rPr lang="ru-RU" b="1" dirty="0" smtClean="0">
                <a:effectLst>
                  <a:outerShdw blurRad="38100" dist="38100" dir="2700000" algn="tl">
                    <a:srgbClr val="000000">
                      <a:alpha val="43137"/>
                    </a:srgbClr>
                  </a:outerShdw>
                </a:effectLst>
              </a:rPr>
              <a:t> к прусскому королю, но и о его здравом смысле. </a:t>
            </a:r>
            <a:r>
              <a:rPr lang="ru-RU" b="1" dirty="0" smtClean="0">
                <a:solidFill>
                  <a:srgbClr val="800000"/>
                </a:solidFill>
                <a:effectLst>
                  <a:outerShdw blurRad="38100" dist="38100" dir="2700000" algn="tl">
                    <a:srgbClr val="000000">
                      <a:alpha val="43137"/>
                    </a:srgbClr>
                  </a:outerShdw>
                </a:effectLst>
              </a:rPr>
              <a:t>Россия не желала проливать кровь ради интересов других держав</a:t>
            </a:r>
            <a:r>
              <a:rPr lang="ru-RU" b="1" dirty="0" smtClean="0">
                <a:effectLst>
                  <a:outerShdw blurRad="38100" dist="38100" dir="2700000" algn="tl">
                    <a:srgbClr val="000000">
                      <a:alpha val="43137"/>
                    </a:srgbClr>
                  </a:outerShdw>
                </a:effectLst>
              </a:rPr>
              <a:t>, в первую очередь Австрии.</a:t>
            </a:r>
            <a:endParaRPr lang="ru-RU" b="1" dirty="0">
              <a:effectLst>
                <a:outerShdw blurRad="38100" dist="38100" dir="2700000" algn="tl">
                  <a:srgbClr val="000000">
                    <a:alpha val="43137"/>
                  </a:srgbClr>
                </a:outerShdw>
              </a:effectLst>
            </a:endParaRPr>
          </a:p>
        </p:txBody>
      </p:sp>
      <p:sp>
        <p:nvSpPr>
          <p:cNvPr id="5" name="Скругленный прямоугольник 4"/>
          <p:cNvSpPr/>
          <p:nvPr/>
        </p:nvSpPr>
        <p:spPr>
          <a:xfrm>
            <a:off x="3995936" y="3501008"/>
            <a:ext cx="4896544" cy="1368152"/>
          </a:xfrm>
          <a:prstGeom prst="roundRect">
            <a:avLst/>
          </a:prstGeom>
          <a:solidFill>
            <a:schemeClr val="bg1"/>
          </a:solidFill>
          <a:ln w="381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a:r>
              <a:rPr lang="ru-RU" sz="2400" b="1" i="1" dirty="0" smtClean="0">
                <a:solidFill>
                  <a:srgbClr val="800000"/>
                </a:solidFill>
                <a:effectLst>
                  <a:outerShdw blurRad="38100" dist="38100" dir="2700000" algn="tl">
                    <a:srgbClr val="000000">
                      <a:alpha val="43137"/>
                    </a:srgbClr>
                  </a:outerShdw>
                </a:effectLst>
              </a:rPr>
              <a:t>Какая точка зрения </a:t>
            </a:r>
          </a:p>
          <a:p>
            <a:pPr marL="268288"/>
            <a:r>
              <a:rPr lang="ru-RU" sz="2400" b="1" i="1" dirty="0" smtClean="0">
                <a:solidFill>
                  <a:srgbClr val="800000"/>
                </a:solidFill>
                <a:effectLst>
                  <a:outerShdw blurRad="38100" dist="38100" dir="2700000" algn="tl">
                    <a:srgbClr val="000000">
                      <a:alpha val="43137"/>
                    </a:srgbClr>
                  </a:outerShdw>
                </a:effectLst>
              </a:rPr>
              <a:t>кажется Вам </a:t>
            </a:r>
          </a:p>
          <a:p>
            <a:pPr marL="268288"/>
            <a:r>
              <a:rPr lang="ru-RU" sz="2400" b="1" i="1" dirty="0" smtClean="0">
                <a:solidFill>
                  <a:srgbClr val="800000"/>
                </a:solidFill>
                <a:effectLst>
                  <a:outerShdw blurRad="38100" dist="38100" dir="2700000" algn="tl">
                    <a:srgbClr val="000000">
                      <a:alpha val="43137"/>
                    </a:srgbClr>
                  </a:outerShdw>
                </a:effectLst>
              </a:rPr>
              <a:t>более убедительной?</a:t>
            </a:r>
            <a:endParaRPr lang="ru-RU" sz="2400" dirty="0">
              <a:effectLst>
                <a:outerShdw blurRad="38100" dist="38100" dir="2700000" algn="tl">
                  <a:srgbClr val="000000">
                    <a:alpha val="43137"/>
                  </a:srgbClr>
                </a:outerShdw>
              </a:effectLst>
            </a:endParaRPr>
          </a:p>
        </p:txBody>
      </p:sp>
      <p:pic>
        <p:nvPicPr>
          <p:cNvPr id="6" name="Picture 2" descr="F:\для презентаций\общее\3d-characters_037.jpg"/>
          <p:cNvPicPr>
            <a:picLocks noChangeAspect="1" noChangeArrowheads="1"/>
          </p:cNvPicPr>
          <p:nvPr/>
        </p:nvPicPr>
        <p:blipFill>
          <a:blip r:embed="rId2" cstate="print"/>
          <a:srcRect/>
          <a:stretch>
            <a:fillRect/>
          </a:stretch>
        </p:blipFill>
        <p:spPr bwMode="auto">
          <a:xfrm>
            <a:off x="7668344" y="3789040"/>
            <a:ext cx="936104" cy="1248139"/>
          </a:xfrm>
          <a:prstGeom prst="rect">
            <a:avLst/>
          </a:prstGeom>
          <a:ln>
            <a:noFill/>
          </a:ln>
          <a:effectLst>
            <a:outerShdw blurRad="292100" dist="139700" dir="2700000" algn="tl" rotWithShape="0">
              <a:srgbClr val="333333">
                <a:alpha val="65000"/>
              </a:srgbClr>
            </a:outerShdw>
          </a:effectLst>
        </p:spPr>
      </p:pic>
      <p:pic>
        <p:nvPicPr>
          <p:cNvPr id="5122" name="Picture 2" descr="http://900igr.net/datai/istorija/Pamjatnik-Kutuzovu/0003-007-Granitnyj-pedestal-s-trekh-storon-opojasan-bronzovym-gorelefom-s.png"/>
          <p:cNvPicPr>
            <a:picLocks noChangeAspect="1" noChangeArrowheads="1"/>
          </p:cNvPicPr>
          <p:nvPr/>
        </p:nvPicPr>
        <p:blipFill>
          <a:blip r:embed="rId3" cstate="print"/>
          <a:srcRect/>
          <a:stretch>
            <a:fillRect/>
          </a:stretch>
        </p:blipFill>
        <p:spPr bwMode="auto">
          <a:xfrm>
            <a:off x="395536" y="3429000"/>
            <a:ext cx="2880320" cy="133647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5122"/>
                                        </p:tgtEl>
                                        <p:attrNameLst>
                                          <p:attrName>style.visibility</p:attrName>
                                        </p:attrNameLst>
                                      </p:cBhvr>
                                      <p:to>
                                        <p:strVal val="visible"/>
                                      </p:to>
                                    </p:set>
                                    <p:animEffect transition="in" filter="blinds(horizontal)">
                                      <p:cBhvr>
                                        <p:cTn id="18" dur="500"/>
                                        <p:tgtEl>
                                          <p:spTgt spid="5122"/>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79912" y="5589240"/>
            <a:ext cx="5184576" cy="1015663"/>
          </a:xfrm>
          <a:prstGeom prst="rect">
            <a:avLst/>
          </a:prstGeom>
        </p:spPr>
        <p:txBody>
          <a:bodyPr wrap="square">
            <a:spAutoFit/>
          </a:bodyPr>
          <a:lstStyle/>
          <a:p>
            <a:pPr algn="just"/>
            <a:r>
              <a:rPr lang="ru-RU" sz="2000" b="1" dirty="0" smtClean="0">
                <a:solidFill>
                  <a:srgbClr val="800000"/>
                </a:solidFill>
                <a:effectLst>
                  <a:outerShdw blurRad="38100" dist="38100" dir="2700000" algn="tl">
                    <a:srgbClr val="000000">
                      <a:alpha val="43137"/>
                    </a:srgbClr>
                  </a:outerShdw>
                </a:effectLst>
              </a:rPr>
              <a:t>Трактат Канта «К вечному миру» был первой попыткой обосновать объединение Европы после Семилетней войны.</a:t>
            </a:r>
            <a:endParaRPr lang="ru-RU" sz="2000" b="1" dirty="0">
              <a:solidFill>
                <a:srgbClr val="800000"/>
              </a:solidFill>
              <a:effectLst>
                <a:outerShdw blurRad="38100" dist="38100" dir="2700000" algn="tl">
                  <a:srgbClr val="000000">
                    <a:alpha val="43137"/>
                  </a:srgbClr>
                </a:outerShdw>
              </a:effectLst>
            </a:endParaRPr>
          </a:p>
        </p:txBody>
      </p:sp>
      <p:sp>
        <p:nvSpPr>
          <p:cNvPr id="5" name="Прямоугольник 4"/>
          <p:cNvSpPr/>
          <p:nvPr/>
        </p:nvSpPr>
        <p:spPr>
          <a:xfrm>
            <a:off x="3923928" y="1268760"/>
            <a:ext cx="5040560" cy="4085734"/>
          </a:xfrm>
          <a:prstGeom prst="rect">
            <a:avLst/>
          </a:prstGeom>
        </p:spPr>
        <p:txBody>
          <a:bodyPr wrap="square">
            <a:spAutoFit/>
          </a:bodyPr>
          <a:lstStyle/>
          <a:p>
            <a:pPr marL="360363" indent="-360363">
              <a:spcAft>
                <a:spcPts val="300"/>
              </a:spcAft>
              <a:buFont typeface="Wingdings" pitchFamily="2" charset="2"/>
              <a:buChar char="§"/>
            </a:pPr>
            <a:r>
              <a:rPr lang="ru-RU" b="1" dirty="0" smtClean="0">
                <a:effectLst>
                  <a:outerShdw blurRad="38100" dist="38100" dir="2700000" algn="tl">
                    <a:srgbClr val="000000">
                      <a:alpha val="43137"/>
                    </a:srgbClr>
                  </a:outerShdw>
                </a:effectLst>
              </a:rPr>
              <a:t>проект Канта направлен не на решение локальных конфликтов, а на установление прочного мира в планетарном масштабе;</a:t>
            </a:r>
          </a:p>
          <a:p>
            <a:pPr marL="360363" indent="-360363">
              <a:spcAft>
                <a:spcPts val="300"/>
              </a:spcAft>
              <a:buFont typeface="Wingdings" pitchFamily="2" charset="2"/>
              <a:buChar char="§"/>
            </a:pPr>
            <a:r>
              <a:rPr lang="ru-RU" b="1" dirty="0" smtClean="0">
                <a:effectLst>
                  <a:outerShdw blurRad="38100" dist="38100" dir="2700000" algn="tl">
                    <a:srgbClr val="000000">
                      <a:alpha val="43137"/>
                    </a:srgbClr>
                  </a:outerShdw>
                </a:effectLst>
              </a:rPr>
              <a:t>в качестве средства установления мира на планете Кант рекомендует  опираться на право (закон);</a:t>
            </a:r>
          </a:p>
          <a:p>
            <a:pPr marL="360363" indent="-360363">
              <a:spcAft>
                <a:spcPts val="300"/>
              </a:spcAft>
              <a:buFont typeface="Wingdings" pitchFamily="2" charset="2"/>
              <a:buChar char="§"/>
            </a:pPr>
            <a:r>
              <a:rPr lang="ru-RU" b="1" dirty="0" smtClean="0">
                <a:effectLst>
                  <a:outerShdw blurRad="38100" dist="38100" dir="2700000" algn="tl">
                    <a:srgbClr val="000000">
                      <a:alpha val="43137"/>
                    </a:srgbClr>
                  </a:outerShdw>
                </a:effectLst>
              </a:rPr>
              <a:t>кантовский мир основывается на идее прав человека и гражданина, а также на идее международного права, охватывающего все государства;</a:t>
            </a:r>
          </a:p>
          <a:p>
            <a:pPr marL="360363" indent="-360363">
              <a:spcAft>
                <a:spcPts val="300"/>
              </a:spcAft>
              <a:buFont typeface="Wingdings" pitchFamily="2" charset="2"/>
              <a:buChar char="§"/>
            </a:pPr>
            <a:r>
              <a:rPr lang="ru-RU" b="1" dirty="0" smtClean="0">
                <a:effectLst>
                  <a:outerShdw blurRad="38100" dist="38100" dir="2700000" algn="tl">
                    <a:srgbClr val="000000">
                      <a:alpha val="43137"/>
                    </a:srgbClr>
                  </a:outerShdw>
                </a:effectLst>
              </a:rPr>
              <a:t>конфликты между государствами решать  посредством международного сотрудничества и международного правосудия.</a:t>
            </a:r>
            <a:endParaRPr lang="ru-RU" b="1" dirty="0">
              <a:effectLst>
                <a:outerShdw blurRad="38100" dist="38100" dir="2700000" algn="tl">
                  <a:srgbClr val="000000">
                    <a:alpha val="43137"/>
                  </a:srgbClr>
                </a:outerShdw>
              </a:effectLst>
            </a:endParaRPr>
          </a:p>
        </p:txBody>
      </p:sp>
      <p:pic>
        <p:nvPicPr>
          <p:cNvPr id="4102" name="Picture 6" descr="http://upload.wikimedia.org/wikipedia/commons/0/0a/Kant_foto.jpg"/>
          <p:cNvPicPr>
            <a:picLocks noChangeAspect="1" noChangeArrowheads="1"/>
          </p:cNvPicPr>
          <p:nvPr/>
        </p:nvPicPr>
        <p:blipFill>
          <a:blip r:embed="rId3" cstate="print"/>
          <a:srcRect/>
          <a:stretch>
            <a:fillRect/>
          </a:stretch>
        </p:blipFill>
        <p:spPr bwMode="auto">
          <a:xfrm>
            <a:off x="179512" y="188640"/>
            <a:ext cx="3384376" cy="5904656"/>
          </a:xfrm>
          <a:prstGeom prst="rect">
            <a:avLst/>
          </a:prstGeom>
          <a:ln>
            <a:noFill/>
          </a:ln>
          <a:effectLst>
            <a:outerShdw blurRad="292100" dist="139700" dir="2700000" algn="tl" rotWithShape="0">
              <a:srgbClr val="333333">
                <a:alpha val="65000"/>
              </a:srgbClr>
            </a:outerShdw>
          </a:effectLst>
        </p:spPr>
      </p:pic>
      <p:sp>
        <p:nvSpPr>
          <p:cNvPr id="7" name="Скругленный прямоугольник 6"/>
          <p:cNvSpPr/>
          <p:nvPr/>
        </p:nvSpPr>
        <p:spPr>
          <a:xfrm>
            <a:off x="179512" y="5445224"/>
            <a:ext cx="3384376" cy="1296144"/>
          </a:xfrm>
          <a:prstGeom prst="roundRect">
            <a:avLst/>
          </a:prstGeom>
          <a:solidFill>
            <a:srgbClr val="6633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b="1" dirty="0" smtClean="0"/>
              <a:t>Иммануил Кант</a:t>
            </a:r>
            <a:endParaRPr lang="ru-RU" b="1" dirty="0" smtClean="0"/>
          </a:p>
          <a:p>
            <a:pPr algn="ctr"/>
            <a:r>
              <a:rPr lang="ru-RU" sz="1400" b="1" dirty="0" smtClean="0"/>
              <a:t>(</a:t>
            </a:r>
            <a:r>
              <a:rPr lang="vi-VN" sz="1400" b="1" dirty="0" smtClean="0"/>
              <a:t>1724</a:t>
            </a:r>
            <a:r>
              <a:rPr lang="ru-RU" sz="1400" b="1" dirty="0" smtClean="0"/>
              <a:t> - </a:t>
            </a:r>
            <a:r>
              <a:rPr lang="vi-VN" sz="1400" b="1" dirty="0" smtClean="0"/>
              <a:t>1804)</a:t>
            </a:r>
            <a:r>
              <a:rPr lang="ru-RU" sz="1400" b="1" dirty="0" smtClean="0"/>
              <a:t>,</a:t>
            </a:r>
            <a:r>
              <a:rPr lang="vi-VN" sz="1400" b="1" dirty="0" smtClean="0"/>
              <a:t> </a:t>
            </a:r>
            <a:endParaRPr lang="ru-RU" sz="1400" b="1" dirty="0" smtClean="0"/>
          </a:p>
          <a:p>
            <a:pPr algn="ctr"/>
            <a:r>
              <a:rPr lang="vi-VN" sz="1400" b="1" dirty="0" smtClean="0"/>
              <a:t>немецкий философ, родоначальник немецкой классической философии</a:t>
            </a:r>
            <a:r>
              <a:rPr lang="ru-RU" sz="1400" b="1" dirty="0" smtClean="0"/>
              <a:t>.</a:t>
            </a:r>
            <a:r>
              <a:rPr lang="vi-VN" sz="1400" b="1" dirty="0" smtClean="0"/>
              <a:t> </a:t>
            </a:r>
            <a:endParaRPr lang="ru-RU" sz="1400" b="1" dirty="0"/>
          </a:p>
        </p:txBody>
      </p:sp>
      <p:sp>
        <p:nvSpPr>
          <p:cNvPr id="8" name="Прямоугольник 7"/>
          <p:cNvSpPr/>
          <p:nvPr/>
        </p:nvSpPr>
        <p:spPr>
          <a:xfrm>
            <a:off x="3851920" y="188640"/>
            <a:ext cx="5112568" cy="923330"/>
          </a:xfrm>
          <a:prstGeom prst="rect">
            <a:avLst/>
          </a:prstGeom>
        </p:spPr>
        <p:txBody>
          <a:bodyPr wrap="square">
            <a:spAutoFit/>
          </a:bodyPr>
          <a:lstStyle/>
          <a:p>
            <a:r>
              <a:rPr lang="ru-RU" b="1" dirty="0" smtClean="0">
                <a:solidFill>
                  <a:srgbClr val="800000"/>
                </a:solidFill>
                <a:effectLst>
                  <a:outerShdw blurRad="38100" dist="38100" dir="2700000" algn="tl">
                    <a:srgbClr val="000000">
                      <a:alpha val="43137"/>
                    </a:srgbClr>
                  </a:outerShdw>
                </a:effectLst>
              </a:rPr>
              <a:t>В ТРАКТАТЕ «К ВЕЧНОМУ МИРУ» (1795 ГОД) </a:t>
            </a:r>
            <a:r>
              <a:rPr lang="ru-RU" b="1" dirty="0" err="1" smtClean="0">
                <a:effectLst>
                  <a:outerShdw blurRad="38100" dist="38100" dir="2700000" algn="tl">
                    <a:srgbClr val="000000">
                      <a:alpha val="43137"/>
                    </a:srgbClr>
                  </a:outerShdw>
                </a:effectLst>
              </a:rPr>
              <a:t>Иммануил</a:t>
            </a:r>
            <a:r>
              <a:rPr lang="ru-RU" b="1" dirty="0" smtClean="0">
                <a:effectLst>
                  <a:outerShdw blurRad="38100" dist="38100" dir="2700000" algn="tl">
                    <a:srgbClr val="000000">
                      <a:alpha val="43137"/>
                    </a:srgbClr>
                  </a:outerShdw>
                </a:effectLst>
              </a:rPr>
              <a:t>  Кант  излагает свою модель мира между различными государствами:</a:t>
            </a:r>
            <a:endParaRPr lang="ru-RU"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www.warstar.info/history_russian_army/russia_1756_1763.jpg"/>
          <p:cNvPicPr>
            <a:picLocks noChangeAspect="1" noChangeArrowheads="1"/>
          </p:cNvPicPr>
          <p:nvPr/>
        </p:nvPicPr>
        <p:blipFill>
          <a:blip r:embed="rId2" cstate="print"/>
          <a:srcRect/>
          <a:stretch>
            <a:fillRect/>
          </a:stretch>
        </p:blipFill>
        <p:spPr bwMode="auto">
          <a:xfrm>
            <a:off x="-1" y="0"/>
            <a:ext cx="5132145" cy="6858000"/>
          </a:xfrm>
          <a:prstGeom prst="rect">
            <a:avLst/>
          </a:prstGeom>
          <a:ln>
            <a:noFill/>
          </a:ln>
          <a:effectLst>
            <a:outerShdw blurRad="292100" dist="139700" dir="2700000" algn="tl" rotWithShape="0">
              <a:srgbClr val="333333">
                <a:alpha val="65000"/>
              </a:srgbClr>
            </a:outerShdw>
          </a:effectLst>
        </p:spPr>
      </p:pic>
      <p:sp>
        <p:nvSpPr>
          <p:cNvPr id="3" name="Скругленный прямоугольник 2"/>
          <p:cNvSpPr/>
          <p:nvPr/>
        </p:nvSpPr>
        <p:spPr>
          <a:xfrm>
            <a:off x="5364088" y="2348880"/>
            <a:ext cx="3672408" cy="4320480"/>
          </a:xfrm>
          <a:prstGeom prst="roundRect">
            <a:avLst/>
          </a:prstGeom>
          <a:solidFill>
            <a:srgbClr val="6633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Aft>
                <a:spcPts val="600"/>
              </a:spcAft>
              <a:buFont typeface="+mj-lt"/>
              <a:buAutoNum type="arabicPeriod"/>
            </a:pPr>
            <a:r>
              <a:rPr lang="ru-RU" sz="1600" b="1" dirty="0" smtClean="0"/>
              <a:t>Мушкетер при полковых артиллерийских командах в дивизии Фермера.  1760 год.</a:t>
            </a:r>
          </a:p>
          <a:p>
            <a:pPr marL="342900" indent="-342900">
              <a:spcAft>
                <a:spcPts val="600"/>
              </a:spcAft>
              <a:buFont typeface="+mj-lt"/>
              <a:buAutoNum type="arabicPeriod"/>
            </a:pPr>
            <a:r>
              <a:rPr lang="ru-RU" sz="1600" b="1" dirty="0" smtClean="0"/>
              <a:t>Барабанщик армейской пехоты.  1756 год.  </a:t>
            </a:r>
          </a:p>
          <a:p>
            <a:pPr marL="342900" indent="-342900">
              <a:spcAft>
                <a:spcPts val="600"/>
              </a:spcAft>
              <a:buFont typeface="+mj-lt"/>
              <a:buAutoNum type="arabicPeriod"/>
            </a:pPr>
            <a:r>
              <a:rPr lang="ru-RU" sz="1600" b="1" dirty="0" smtClean="0"/>
              <a:t>«Охотник» легких батальонов секунд-майора Миллера в летней форме.  1761 год.</a:t>
            </a:r>
          </a:p>
          <a:p>
            <a:pPr marL="342900" indent="-342900">
              <a:spcAft>
                <a:spcPts val="600"/>
              </a:spcAft>
              <a:buFont typeface="+mj-lt"/>
              <a:buAutoNum type="arabicPeriod"/>
            </a:pPr>
            <a:r>
              <a:rPr lang="ru-RU" sz="1600" b="1" dirty="0" smtClean="0"/>
              <a:t>Рядовые и офицер армейского гренадерского полка.  1759 год.   </a:t>
            </a:r>
          </a:p>
          <a:p>
            <a:pPr marL="342900" indent="-342900">
              <a:spcAft>
                <a:spcPts val="600"/>
              </a:spcAft>
              <a:buFont typeface="+mj-lt"/>
              <a:buAutoNum type="arabicPeriod"/>
            </a:pPr>
            <a:r>
              <a:rPr lang="ru-RU" sz="1600" b="1" dirty="0" smtClean="0"/>
              <a:t>Штаб-офицер пехоты.  1756 год.</a:t>
            </a:r>
          </a:p>
          <a:p>
            <a:pPr marL="342900" indent="-342900">
              <a:spcAft>
                <a:spcPts val="600"/>
              </a:spcAft>
              <a:buFont typeface="+mj-lt"/>
              <a:buAutoNum type="arabicPeriod"/>
            </a:pPr>
            <a:r>
              <a:rPr lang="ru-RU" sz="1600" b="1" dirty="0" smtClean="0"/>
              <a:t> Драгуны дивизии Фермера. 1759 год.</a:t>
            </a:r>
          </a:p>
        </p:txBody>
      </p:sp>
      <p:sp>
        <p:nvSpPr>
          <p:cNvPr id="4" name="Прямоугольник 3"/>
          <p:cNvSpPr/>
          <p:nvPr/>
        </p:nvSpPr>
        <p:spPr>
          <a:xfrm>
            <a:off x="5364088" y="188640"/>
            <a:ext cx="3528392" cy="2062103"/>
          </a:xfrm>
          <a:prstGeom prst="rect">
            <a:avLst/>
          </a:prstGeom>
        </p:spPr>
        <p:txBody>
          <a:bodyPr wrap="square">
            <a:spAutoFit/>
          </a:bodyPr>
          <a:lstStyle/>
          <a:p>
            <a:pPr algn="ctr"/>
            <a:r>
              <a:rPr lang="ru-RU" sz="3200" b="1" dirty="0" smtClean="0">
                <a:solidFill>
                  <a:srgbClr val="800000"/>
                </a:solidFill>
                <a:effectLst>
                  <a:outerShdw blurRad="38100" dist="38100" dir="2700000" algn="tl">
                    <a:srgbClr val="000000">
                      <a:alpha val="43137"/>
                    </a:srgbClr>
                  </a:outerShdw>
                </a:effectLst>
              </a:rPr>
              <a:t>РУССКАЯ АРМИЯ ВРЕМЕН  СЕМИЛЕТНЕЙ  ВОЙНЫ </a:t>
            </a:r>
            <a:endParaRPr lang="ru-RU" sz="3200" b="1" dirty="0">
              <a:solidFill>
                <a:srgbClr val="8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11960" y="4221088"/>
            <a:ext cx="4608512" cy="338554"/>
          </a:xfrm>
          <a:prstGeom prst="rect">
            <a:avLst/>
          </a:prstGeom>
        </p:spPr>
        <p:txBody>
          <a:bodyPr wrap="square">
            <a:spAutoFit/>
          </a:bodyPr>
          <a:lstStyle/>
          <a:p>
            <a:pPr>
              <a:spcAft>
                <a:spcPts val="600"/>
              </a:spcAft>
            </a:pPr>
            <a:r>
              <a:rPr lang="ru-RU" sz="1600" b="1" dirty="0" smtClean="0">
                <a:solidFill>
                  <a:srgbClr val="800000"/>
                </a:solidFill>
                <a:effectLst>
                  <a:outerShdw blurRad="38100" dist="38100" dir="2700000" algn="tl">
                    <a:srgbClr val="000000">
                      <a:alpha val="43137"/>
                    </a:srgbClr>
                  </a:outerShdw>
                </a:effectLst>
              </a:rPr>
              <a:t>ДЛЯ ТЕХ, КТО ХОЧЕТ ЗНАТЬ БОЛЬШЕ:</a:t>
            </a:r>
          </a:p>
        </p:txBody>
      </p:sp>
      <p:pic>
        <p:nvPicPr>
          <p:cNvPr id="9" name="Picture 2" descr="http://wininfo.org.ua/uploads/posts/2012-09/1348692805_images-4.jpg"/>
          <p:cNvPicPr>
            <a:picLocks noChangeAspect="1" noChangeArrowheads="1"/>
          </p:cNvPicPr>
          <p:nvPr/>
        </p:nvPicPr>
        <p:blipFill>
          <a:blip r:embed="rId2" cstate="print"/>
          <a:srcRect/>
          <a:stretch>
            <a:fillRect/>
          </a:stretch>
        </p:blipFill>
        <p:spPr bwMode="auto">
          <a:xfrm>
            <a:off x="7668344" y="5373216"/>
            <a:ext cx="1224136" cy="1224136"/>
          </a:xfrm>
          <a:prstGeom prst="rect">
            <a:avLst/>
          </a:prstGeom>
          <a:ln>
            <a:noFill/>
          </a:ln>
          <a:effectLst>
            <a:outerShdw blurRad="292100" dist="139700" dir="2700000" algn="tl" rotWithShape="0">
              <a:srgbClr val="333333">
                <a:alpha val="65000"/>
              </a:srgbClr>
            </a:outerShdw>
          </a:effectLst>
        </p:spPr>
      </p:pic>
      <p:pic>
        <p:nvPicPr>
          <p:cNvPr id="2052" name="Picture 4" descr="http://900igr.net/datai/istorija/Rossija-v-XVII/0032-005-Rossija-v-XVII.jpg"/>
          <p:cNvPicPr>
            <a:picLocks noChangeAspect="1" noChangeArrowheads="1"/>
          </p:cNvPicPr>
          <p:nvPr/>
        </p:nvPicPr>
        <p:blipFill>
          <a:blip r:embed="rId3" cstate="print"/>
          <a:srcRect/>
          <a:stretch>
            <a:fillRect/>
          </a:stretch>
        </p:blipFill>
        <p:spPr bwMode="auto">
          <a:xfrm>
            <a:off x="3995936" y="332656"/>
            <a:ext cx="4981374" cy="3600400"/>
          </a:xfrm>
          <a:prstGeom prst="rect">
            <a:avLst/>
          </a:prstGeom>
          <a:ln>
            <a:noFill/>
          </a:ln>
          <a:effectLst>
            <a:outerShdw blurRad="292100" dist="139700" dir="2700000" algn="tl" rotWithShape="0">
              <a:srgbClr val="333333">
                <a:alpha val="65000"/>
              </a:srgbClr>
            </a:outerShdw>
          </a:effectLst>
        </p:spPr>
      </p:pic>
      <p:sp>
        <p:nvSpPr>
          <p:cNvPr id="10" name="Прямоугольник 9"/>
          <p:cNvSpPr/>
          <p:nvPr/>
        </p:nvSpPr>
        <p:spPr>
          <a:xfrm>
            <a:off x="4139952" y="4653136"/>
            <a:ext cx="4896544" cy="830997"/>
          </a:xfrm>
          <a:prstGeom prst="rect">
            <a:avLst/>
          </a:prstGeom>
        </p:spPr>
        <p:txBody>
          <a:bodyPr wrap="square">
            <a:spAutoFit/>
          </a:bodyPr>
          <a:lstStyle/>
          <a:p>
            <a:pPr marL="269875" indent="-269875">
              <a:buFont typeface="Wingdings" pitchFamily="2" charset="2"/>
              <a:buChar char="§"/>
            </a:pPr>
            <a:r>
              <a:rPr lang="en-US" sz="1600" b="1" dirty="0" smtClean="0">
                <a:hlinkClick r:id="rId4"/>
              </a:rPr>
              <a:t>http://www.litmir.net/bd/?b=133023</a:t>
            </a:r>
            <a:r>
              <a:rPr lang="ru-RU" sz="1600" b="1" dirty="0" smtClean="0"/>
              <a:t> - здесь вы найдете книгу </a:t>
            </a:r>
            <a:r>
              <a:rPr lang="ru-RU" sz="1600" b="1" dirty="0" err="1" smtClean="0"/>
              <a:t>А.Констама</a:t>
            </a:r>
            <a:r>
              <a:rPr lang="ru-RU" sz="1600" b="1" dirty="0" smtClean="0"/>
              <a:t> "Русская армия в Семилетней войне. Пехота" </a:t>
            </a:r>
          </a:p>
        </p:txBody>
      </p:sp>
      <p:sp>
        <p:nvSpPr>
          <p:cNvPr id="7" name="Прямоугольник 6"/>
          <p:cNvSpPr/>
          <p:nvPr/>
        </p:nvSpPr>
        <p:spPr>
          <a:xfrm>
            <a:off x="107504" y="116632"/>
            <a:ext cx="3816424" cy="6763390"/>
          </a:xfrm>
          <a:prstGeom prst="rect">
            <a:avLst/>
          </a:prstGeom>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300"/>
              </a:spcAft>
            </a:pPr>
            <a:r>
              <a:rPr lang="ru-RU" sz="1600" b="1" dirty="0" smtClean="0">
                <a:solidFill>
                  <a:srgbClr val="800000"/>
                </a:solidFill>
                <a:effectLst>
                  <a:outerShdw blurRad="38100" dist="38100" dir="2700000" algn="tl">
                    <a:srgbClr val="000000">
                      <a:alpha val="43137"/>
                    </a:srgbClr>
                  </a:outerShdw>
                </a:effectLst>
              </a:rPr>
              <a:t>ПРИ ПОДГОТОВКЕ ПРЕЗЕНТАЦИИ ИСПОЛЬЗОВАНЫ МАТЕРИАЛЫ:</a:t>
            </a:r>
          </a:p>
          <a:p>
            <a:pPr marL="355600" indent="-355600">
              <a:spcAft>
                <a:spcPts val="300"/>
              </a:spcAft>
              <a:buFont typeface="Wingdings" pitchFamily="2" charset="2"/>
              <a:buChar char="§"/>
            </a:pPr>
            <a:r>
              <a:rPr lang="ru-RU" sz="1600" b="1" dirty="0" smtClean="0"/>
              <a:t>Сахаров А.Н.. Боханов А.Н. История России. </a:t>
            </a:r>
            <a:r>
              <a:rPr lang="en-US" sz="1600" b="1" dirty="0" smtClean="0"/>
              <a:t>XVII-XIX</a:t>
            </a:r>
            <a:r>
              <a:rPr lang="ru-RU" sz="1600" b="1" dirty="0" smtClean="0"/>
              <a:t> века. Ч. 2: Учебник для 10 класса общеобразовательных учреждений. М.: ООО «ТИД «Русское слово – РС», 2006.</a:t>
            </a:r>
          </a:p>
          <a:p>
            <a:pPr marL="355600" indent="-355600">
              <a:spcAft>
                <a:spcPts val="300"/>
              </a:spcAft>
              <a:buFont typeface="Wingdings" pitchFamily="2" charset="2"/>
              <a:buChar char="§"/>
            </a:pPr>
            <a:r>
              <a:rPr lang="ru-RU" sz="1600" b="1" dirty="0" smtClean="0"/>
              <a:t>Алексеев С.И., </a:t>
            </a:r>
            <a:r>
              <a:rPr lang="ru-RU" sz="1600" b="1" dirty="0" err="1" smtClean="0"/>
              <a:t>Мазуров</a:t>
            </a:r>
            <a:r>
              <a:rPr lang="ru-RU" sz="1600" b="1" dirty="0" smtClean="0"/>
              <a:t> Б.Ф. История России с древнейших времен до наших дней в схемах и таблицах: 10-11 классы: М.: </a:t>
            </a:r>
            <a:r>
              <a:rPr lang="ru-RU" sz="1600" b="1" dirty="0" err="1" smtClean="0"/>
              <a:t>Вентана-Граф</a:t>
            </a:r>
            <a:r>
              <a:rPr lang="ru-RU" sz="1600" b="1" dirty="0" smtClean="0"/>
              <a:t>, 2013.</a:t>
            </a:r>
          </a:p>
          <a:p>
            <a:pPr marL="355600" indent="-355600">
              <a:spcAft>
                <a:spcPts val="300"/>
              </a:spcAft>
              <a:buFont typeface="Wingdings" pitchFamily="2" charset="2"/>
              <a:buChar char="§"/>
            </a:pPr>
            <a:r>
              <a:rPr lang="ru-RU" sz="1600" b="1" dirty="0" smtClean="0"/>
              <a:t>Кириллов В.В. Отечественная история в схемах и таблицах. М.: </a:t>
            </a:r>
            <a:r>
              <a:rPr lang="ru-RU" sz="1600" b="1" dirty="0" err="1" smtClean="0"/>
              <a:t>Эксмо</a:t>
            </a:r>
            <a:r>
              <a:rPr lang="ru-RU" sz="1600" b="1" dirty="0" smtClean="0"/>
              <a:t>, 2012.</a:t>
            </a:r>
          </a:p>
          <a:p>
            <a:pPr marL="355600" indent="-355600">
              <a:spcAft>
                <a:spcPts val="300"/>
              </a:spcAft>
              <a:buFont typeface="Wingdings" pitchFamily="2" charset="2"/>
              <a:buChar char="§"/>
            </a:pPr>
            <a:r>
              <a:rPr lang="ru-RU" sz="1600" b="1" dirty="0" smtClean="0"/>
              <a:t>Данилов А.А., Косулина Л.Г. История России: конец </a:t>
            </a:r>
            <a:r>
              <a:rPr lang="en-US" sz="1600" b="1" dirty="0" smtClean="0"/>
              <a:t>XVI-XVIII</a:t>
            </a:r>
            <a:r>
              <a:rPr lang="ru-RU" sz="1600" b="1" dirty="0" smtClean="0"/>
              <a:t>  век: учеб. для 7 </a:t>
            </a:r>
            <a:r>
              <a:rPr lang="ru-RU" sz="1600" b="1" dirty="0" err="1" smtClean="0"/>
              <a:t>кл</a:t>
            </a:r>
            <a:r>
              <a:rPr lang="ru-RU" sz="1600" b="1" dirty="0" smtClean="0"/>
              <a:t>. </a:t>
            </a:r>
            <a:r>
              <a:rPr lang="ru-RU" sz="1600" b="1" dirty="0" err="1" smtClean="0"/>
              <a:t>общеобразоват</a:t>
            </a:r>
            <a:r>
              <a:rPr lang="ru-RU" sz="1600" b="1" dirty="0" smtClean="0"/>
              <a:t>.  учреждений. М. Просвещение, 2009.</a:t>
            </a:r>
          </a:p>
          <a:p>
            <a:pPr marL="355600" indent="-355600">
              <a:spcAft>
                <a:spcPts val="300"/>
              </a:spcAft>
              <a:buFont typeface="Wingdings" pitchFamily="2" charset="2"/>
              <a:buChar char="§"/>
            </a:pPr>
            <a:r>
              <a:rPr lang="ru-RU" sz="1600" b="1" dirty="0" smtClean="0"/>
              <a:t>Данилов А.А. История. Россия в </a:t>
            </a:r>
            <a:r>
              <a:rPr lang="en-US" sz="1600" b="1" dirty="0" smtClean="0"/>
              <a:t>XVII-XVIII</a:t>
            </a:r>
            <a:r>
              <a:rPr lang="ru-RU" sz="1600" b="1" dirty="0" smtClean="0"/>
              <a:t> веках. 7 класс. М. Просвещение, 2011. (Академический школьный учебник. Сферы)</a:t>
            </a:r>
          </a:p>
          <a:p>
            <a:pPr marL="355600" indent="-355600">
              <a:spcAft>
                <a:spcPts val="300"/>
              </a:spcAft>
              <a:buFont typeface="Wingdings" pitchFamily="2" charset="2"/>
              <a:buChar char="§"/>
            </a:pPr>
            <a:r>
              <a:rPr lang="en-US" sz="1600" b="1" dirty="0" smtClean="0">
                <a:solidFill>
                  <a:srgbClr val="FF0000"/>
                </a:solidFill>
                <a:hlinkClick r:id="rId5"/>
              </a:rPr>
              <a:t>http://school-collection.edu.ru</a:t>
            </a:r>
            <a:endParaRPr lang="ru-RU" sz="1600" b="1" dirty="0" smtClean="0">
              <a:solidFill>
                <a:srgbClr val="663300"/>
              </a:solidFill>
            </a:endParaRPr>
          </a:p>
          <a:p>
            <a:pPr marL="355600" indent="-355600">
              <a:spcAft>
                <a:spcPts val="300"/>
              </a:spcAft>
              <a:buFont typeface="Wingdings" pitchFamily="2" charset="2"/>
              <a:buChar char="§"/>
            </a:pPr>
            <a:r>
              <a:rPr lang="ru-RU" sz="1600" b="1" dirty="0" smtClean="0">
                <a:solidFill>
                  <a:srgbClr val="663300"/>
                </a:solidFill>
              </a:rPr>
              <a:t> </a:t>
            </a:r>
            <a:r>
              <a:rPr lang="en-US" sz="1600" b="1" dirty="0" smtClean="0">
                <a:solidFill>
                  <a:srgbClr val="663300"/>
                </a:solidFill>
                <a:hlinkClick r:id="rId6"/>
              </a:rPr>
              <a:t>http://ru.wikipedia.org</a:t>
            </a:r>
            <a:endParaRPr lang="ru-RU" sz="1600" b="1" dirty="0"/>
          </a:p>
        </p:txBody>
      </p:sp>
      <p:sp>
        <p:nvSpPr>
          <p:cNvPr id="11" name="Прямоугольник 10"/>
          <p:cNvSpPr/>
          <p:nvPr/>
        </p:nvSpPr>
        <p:spPr>
          <a:xfrm>
            <a:off x="4139952" y="5517232"/>
            <a:ext cx="3456384" cy="1077218"/>
          </a:xfrm>
          <a:prstGeom prst="rect">
            <a:avLst/>
          </a:prstGeom>
        </p:spPr>
        <p:txBody>
          <a:bodyPr wrap="square">
            <a:spAutoFit/>
          </a:bodyPr>
          <a:lstStyle/>
          <a:p>
            <a:pPr marL="269875" indent="-269875">
              <a:buFont typeface="Wingdings" pitchFamily="2" charset="2"/>
              <a:buChar char="§"/>
            </a:pPr>
            <a:r>
              <a:rPr lang="en-US" sz="1600" b="1" dirty="0" smtClean="0">
                <a:hlinkClick r:id="rId7"/>
              </a:rPr>
              <a:t>http://www.civisbook.ru/files/File/Kant_K_vechnomu_miru.pdf</a:t>
            </a:r>
            <a:r>
              <a:rPr lang="ru-RU" sz="1600" b="1" dirty="0" smtClean="0"/>
              <a:t> - здесь можно прочесть  трактат И.Канта «К вечному миру»</a:t>
            </a:r>
            <a:endParaRPr lang="ru-RU" sz="16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1360</TotalTime>
  <Words>1177</Words>
  <Application>Microsoft Office PowerPoint</Application>
  <PresentationFormat>Экран (4:3)</PresentationFormat>
  <Paragraphs>167</Paragraphs>
  <Slides>13</Slides>
  <Notes>6</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vector>
  </TitlesOfParts>
  <Company>MultiDVD Team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Поисковая система Webalta</dc:title>
  <dc:creator>Маша</dc:creator>
  <cp:lastModifiedBy>User</cp:lastModifiedBy>
  <cp:revision>105</cp:revision>
  <dcterms:created xsi:type="dcterms:W3CDTF">2013-02-03T16:23:12Z</dcterms:created>
  <dcterms:modified xsi:type="dcterms:W3CDTF">2015-09-16T18:23:56Z</dcterms:modified>
</cp:coreProperties>
</file>