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2" r:id="rId1"/>
  </p:sldMasterIdLst>
  <p:sldIdLst>
    <p:sldId id="256" r:id="rId2"/>
    <p:sldId id="29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6" r:id="rId15"/>
    <p:sldId id="270" r:id="rId16"/>
    <p:sldId id="269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5" r:id="rId31"/>
    <p:sldId id="286" r:id="rId32"/>
    <p:sldId id="287" r:id="rId33"/>
    <p:sldId id="288" r:id="rId34"/>
    <p:sldId id="289" r:id="rId35"/>
    <p:sldId id="283" r:id="rId36"/>
    <p:sldId id="290" r:id="rId37"/>
    <p:sldId id="291" r:id="rId38"/>
    <p:sldId id="293" r:id="rId39"/>
    <p:sldId id="292" r:id="rId40"/>
    <p:sldId id="296" r:id="rId41"/>
    <p:sldId id="294" r:id="rId42"/>
    <p:sldId id="297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BB37-67E1-420F-B488-3DE93FA3DF1F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570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EC8D-9508-4A2C-8FBC-4C089BA52EE5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727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1C89-C29A-4D79-B5A1-1F424905E9A1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047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CC248-0691-4AB1-BB8B-882D656FF160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86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4B09-E178-460F-B46D-023FA9745608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64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62E06-21B3-4A3D-A6C8-F0DFEB8AB04D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7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CC01-41FD-4607-B8B1-976991065B2D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056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40A7-C153-476A-BA27-5BE657EA7C21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79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C2EC-F3EA-4AFE-88D7-51A6BBFDBA8B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148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EAB5F-78EB-45CA-9E26-D1BAA0AA6EEC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32556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EAB5F-78EB-45CA-9E26-D1BAA0AA6EEC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90370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EAB5F-78EB-45CA-9E26-D1BAA0AA6EEC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773141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EAB5F-78EB-45CA-9E26-D1BAA0AA6EEC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74941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EAB5F-78EB-45CA-9E26-D1BAA0AA6EEC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05685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EAB5F-78EB-45CA-9E26-D1BAA0AA6EEC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33679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6382-B15D-466F-9E7D-0603461872B7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254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72AE-FC7B-40BA-8844-0693A2434617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810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F2EAB5F-78EB-45CA-9E26-D1BAA0AA6EEC}" type="datetimeFigureOut">
              <a:rPr lang="en-US" smtClean="0"/>
              <a:t>12/5/2015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9299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2100158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Западной Европы в Средние века</a:t>
            </a:r>
            <a:endParaRPr lang="ru-RU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36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252" y="566671"/>
            <a:ext cx="9404723" cy="875764"/>
          </a:xfrm>
        </p:spPr>
        <p:txBody>
          <a:bodyPr/>
          <a:lstStyle/>
          <a:p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0226" y="1652791"/>
            <a:ext cx="9490749" cy="4271491"/>
          </a:xfrm>
        </p:spPr>
        <p:txBody>
          <a:bodyPr/>
          <a:lstStyle/>
          <a:p>
            <a:r>
              <a:rPr lang="ru-RU" dirty="0" smtClean="0"/>
              <a:t>Сформировать общие представления о культуре Западной Европы в </a:t>
            </a:r>
            <a:r>
              <a:rPr lang="en-US" dirty="0" smtClean="0"/>
              <a:t>XI-XV </a:t>
            </a:r>
            <a:r>
              <a:rPr lang="ru-RU" dirty="0" smtClean="0"/>
              <a:t>веках.</a:t>
            </a:r>
          </a:p>
          <a:p>
            <a:pPr marL="0" indent="0">
              <a:buNone/>
            </a:pPr>
            <a:r>
              <a:rPr lang="ru-RU" sz="4000" dirty="0" smtClean="0"/>
              <a:t>Задачи: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Продолжить изучение культуры Средних веков;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Воспитывать чувство прекрасного, чувство уважения и сопричастности к тем людям, которые создали шедевры мировой культуры.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38363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260" y="236636"/>
            <a:ext cx="9692640" cy="948220"/>
          </a:xfrm>
        </p:spPr>
        <p:txBody>
          <a:bodyPr/>
          <a:lstStyle/>
          <a:p>
            <a:r>
              <a:rPr lang="ru-RU" sz="4800" b="1" dirty="0" smtClean="0">
                <a:solidFill>
                  <a:srgbClr val="00B050"/>
                </a:solidFill>
              </a:rPr>
              <a:t>План:</a:t>
            </a:r>
            <a:endParaRPr lang="ru-RU" sz="48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259" y="1493949"/>
            <a:ext cx="9427595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Образование и философия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средневекового человека о мире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Переводы с греческого и арабского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Средневековые университеты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Схоластика (Пьер Абеляр, Бернар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Клервоский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Фома Аквинский, Роджер Бэкон)</a:t>
            </a:r>
          </a:p>
          <a:p>
            <a:pPr marL="0" indent="0">
              <a:buNone/>
            </a:pPr>
            <a:r>
              <a:rPr lang="ru-RU" sz="24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Средневековая литература</a:t>
            </a:r>
          </a:p>
          <a:p>
            <a:pPr marL="0" indent="0">
              <a:buNone/>
            </a:pPr>
            <a:r>
              <a:rPr lang="ru-RU" sz="24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Средневековое искусство</a:t>
            </a:r>
            <a:endParaRPr lang="ru-RU" sz="2400" b="1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399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82" y="262393"/>
            <a:ext cx="10406129" cy="2506565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>Проблемный вопрос: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чём состоял вклад европейского Средневековья в мировую культуру?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21" y="2768958"/>
            <a:ext cx="2846811" cy="390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8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262393"/>
            <a:ext cx="9692640" cy="948221"/>
          </a:xfrm>
        </p:spPr>
        <p:txBody>
          <a:bodyPr/>
          <a:lstStyle/>
          <a:p>
            <a:r>
              <a:rPr lang="ru-RU" dirty="0" smtClean="0"/>
              <a:t>Работа с терминами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018" y="1339402"/>
            <a:ext cx="8564709" cy="520306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Культура представляет </a:t>
            </a:r>
            <a:r>
              <a:rPr lang="ru-RU" dirty="0"/>
              <a:t>собой совокупность устойчивых форм человеческой деятельности, без которых она не может воспроизводиться, а значит — существовать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«Культура есть практическая реализация общечеловеческих и духовных </a:t>
            </a:r>
            <a:r>
              <a:rPr lang="ru-RU" dirty="0" smtClean="0"/>
              <a:t>ценностей»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Впервые термин «культура»  употребил в своем трактате о земледелии Марк Порций </a:t>
            </a:r>
            <a:r>
              <a:rPr lang="ru-RU" dirty="0" err="1" smtClean="0"/>
              <a:t>Катон</a:t>
            </a:r>
            <a:r>
              <a:rPr lang="ru-RU" dirty="0" smtClean="0"/>
              <a:t> Старший (234 – 149гг до н.э.)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727" y="2434107"/>
            <a:ext cx="2340950" cy="385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0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551" y="288150"/>
            <a:ext cx="11609285" cy="193989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1. Образование и философия.</a:t>
            </a:r>
            <a:br>
              <a:rPr lang="ru-RU" dirty="0" smtClean="0"/>
            </a:br>
            <a:r>
              <a:rPr lang="ru-RU" dirty="0" smtClean="0"/>
              <a:t>Представление средневекового человека  о мире</a:t>
            </a:r>
            <a:endParaRPr lang="ru-RU" dirty="0"/>
          </a:p>
        </p:txBody>
      </p:sp>
      <p:pic>
        <p:nvPicPr>
          <p:cNvPr id="4" name="Picture 10" descr="17d97f37fcff66d746e10026d0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51" y="2228045"/>
            <a:ext cx="322206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37149" y="1691321"/>
            <a:ext cx="610458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Яркий рассказ о странах Дальнего Востока оставил венецианский купец и путешественник Марко Поло, который более 25 лет прожил в Китае. По возвращении на родину написал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«Книгу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Марко Поло» </a:t>
            </a:r>
          </a:p>
        </p:txBody>
      </p:sp>
    </p:spTree>
    <p:extLst>
      <p:ext uri="{BB962C8B-B14F-4D97-AF65-F5344CB8AC3E}">
        <p14:creationId xmlns:p14="http://schemas.microsoft.com/office/powerpoint/2010/main" val="2296155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721" y="262393"/>
            <a:ext cx="10711791" cy="973979"/>
          </a:xfrm>
        </p:spPr>
        <p:txBody>
          <a:bodyPr>
            <a:normAutofit/>
          </a:bodyPr>
          <a:lstStyle/>
          <a:p>
            <a:r>
              <a:rPr lang="ru-RU" dirty="0" smtClean="0"/>
              <a:t>Переводы с греческого и арабского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21" y="1691322"/>
            <a:ext cx="3266693" cy="4351338"/>
          </a:xfrm>
        </p:spPr>
      </p:pic>
      <p:sp>
        <p:nvSpPr>
          <p:cNvPr id="5" name="TextBox 4"/>
          <p:cNvSpPr txBox="1"/>
          <p:nvPr/>
        </p:nvSpPr>
        <p:spPr>
          <a:xfrm>
            <a:off x="3618964" y="1691322"/>
            <a:ext cx="5550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</a:t>
            </a:r>
            <a:r>
              <a:rPr lang="en-US" dirty="0" smtClean="0"/>
              <a:t>XI – XII </a:t>
            </a:r>
            <a:r>
              <a:rPr lang="ru-RU" dirty="0" smtClean="0"/>
              <a:t>веках появилось большое количество переводов на латинский язык книг греческих и арабских учёных. Центром перевода были Испания и Сицилия.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43" y="2582558"/>
            <a:ext cx="5069412" cy="380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40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Средневековые университеты</a:t>
            </a:r>
            <a:endParaRPr lang="ru-RU" dirty="0"/>
          </a:p>
        </p:txBody>
      </p:sp>
      <p:pic>
        <p:nvPicPr>
          <p:cNvPr id="4" name="Picture 11" descr="771479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2762" y="2010439"/>
            <a:ext cx="2551023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9093" y="2292438"/>
            <a:ext cx="673565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Средневековое общество было корпоративным, т.е. </a:t>
            </a:r>
            <a:r>
              <a:rPr lang="ru-RU" sz="2800" dirty="0" smtClean="0"/>
              <a:t>каждый </a:t>
            </a:r>
            <a:r>
              <a:rPr lang="ru-RU" sz="2800" dirty="0"/>
              <a:t>человек имел свою, чётко очерченную «нишу», входил в ту или иную корпорацию.</a:t>
            </a:r>
          </a:p>
        </p:txBody>
      </p:sp>
    </p:spTree>
    <p:extLst>
      <p:ext uri="{BB962C8B-B14F-4D97-AF65-F5344CB8AC3E}">
        <p14:creationId xmlns:p14="http://schemas.microsoft.com/office/powerpoint/2010/main" val="4004467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214" y="262393"/>
            <a:ext cx="10658298" cy="58761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с терминами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214" y="1068947"/>
            <a:ext cx="8929953" cy="459603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Корпорация – это обособленная группа людей, которые занимаются тем или иным общим делом, подчиняются особым правилам и распорядку.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Профессор – это преподаватель в университете.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Студент – от латинского «</a:t>
            </a:r>
            <a:r>
              <a:rPr lang="ru-RU" sz="2400" dirty="0" err="1" smtClean="0"/>
              <a:t>студере</a:t>
            </a:r>
            <a:r>
              <a:rPr lang="ru-RU" sz="2400" dirty="0" smtClean="0"/>
              <a:t>» - усердно заниматься, изучать; люди, получающие знания.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Факультеты – это объединения по предметам.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Декан – это глава факультета.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Ректор – это глава университета.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Лекция – это чтение.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Диспут – это словесный поединок.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61398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699" y="262393"/>
            <a:ext cx="10709813" cy="172095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Обычно в университетах было три факультета: богословский, юридический и медицинский.</a:t>
            </a:r>
            <a:endParaRPr lang="ru-RU" dirty="0"/>
          </a:p>
        </p:txBody>
      </p:sp>
      <p:pic>
        <p:nvPicPr>
          <p:cNvPr id="4" name="Picture 15" descr="0011-013-Delo-uchitelej-v-dejanijakh-uchenikov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99" y="2369951"/>
            <a:ext cx="4713667" cy="360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7" descr="universitet%20v%20srednie%20ve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466" y="3181082"/>
            <a:ext cx="5633028" cy="352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441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609" y="262394"/>
            <a:ext cx="10593904" cy="12620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</a:t>
            </a:r>
            <a:r>
              <a:rPr lang="en-US" dirty="0" smtClean="0"/>
              <a:t>XV </a:t>
            </a:r>
            <a:r>
              <a:rPr lang="ru-RU" dirty="0" smtClean="0"/>
              <a:t>веке в Европе было уже более 60 университетов.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40" y="2228045"/>
            <a:ext cx="4137858" cy="275857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28" y="2061156"/>
            <a:ext cx="5033572" cy="31419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7240" y="5523340"/>
            <a:ext cx="3280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Оксфордский университет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220496" y="5523340"/>
            <a:ext cx="3734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Университет права в Болонье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5982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668" y="262394"/>
            <a:ext cx="10812844" cy="896706"/>
          </a:xfrm>
        </p:spPr>
        <p:txBody>
          <a:bodyPr/>
          <a:lstStyle/>
          <a:p>
            <a:r>
              <a:rPr lang="ru-RU" dirty="0" smtClean="0"/>
              <a:t>Схоластика </a:t>
            </a:r>
            <a:endParaRPr lang="ru-RU" dirty="0"/>
          </a:p>
        </p:txBody>
      </p:sp>
      <p:pic>
        <p:nvPicPr>
          <p:cNvPr id="4" name="Picture 15" descr="File:Thomas Aquinas in Stained Glas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928" y="1222633"/>
            <a:ext cx="264421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4699" y="1159100"/>
            <a:ext cx="66068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XI – XIII веках в соборных школах и университетах </a:t>
            </a:r>
            <a:r>
              <a:rPr lang="ru-RU" dirty="0" smtClean="0"/>
              <a:t>появилась </a:t>
            </a:r>
            <a:r>
              <a:rPr lang="ru-RU" dirty="0"/>
              <a:t>новая религия </a:t>
            </a:r>
            <a:r>
              <a:rPr lang="ru-RU" dirty="0" smtClean="0"/>
              <a:t>– схоластика (от греческого «</a:t>
            </a:r>
            <a:r>
              <a:rPr lang="ru-RU" dirty="0" err="1" smtClean="0"/>
              <a:t>схола</a:t>
            </a:r>
            <a:r>
              <a:rPr lang="ru-RU" dirty="0" smtClean="0"/>
              <a:t>» – школа) – религиозно-философское учение стремящееся познать Бога и мир при помощи логических рассуждений.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28" y="2932642"/>
            <a:ext cx="4896763" cy="341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42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700" y="262394"/>
            <a:ext cx="10709812" cy="896706"/>
          </a:xfrm>
        </p:spPr>
        <p:txBody>
          <a:bodyPr>
            <a:normAutofit/>
          </a:bodyPr>
          <a:lstStyle/>
          <a:p>
            <a:r>
              <a:rPr lang="ru-RU" dirty="0" smtClean="0"/>
              <a:t>Пьер Абеляр и Бернар </a:t>
            </a:r>
            <a:r>
              <a:rPr lang="ru-RU" dirty="0" err="1" smtClean="0"/>
              <a:t>Клервоский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4700" y="1378040"/>
            <a:ext cx="4816697" cy="4802098"/>
          </a:xfrm>
        </p:spPr>
        <p:txBody>
          <a:bodyPr/>
          <a:lstStyle/>
          <a:p>
            <a:r>
              <a:rPr lang="ru-RU" dirty="0"/>
              <a:t>Одним из известных философов схоластов был француз Пьер Абеляр. С 1117 года он начинает преподавать в Парижской соборной школе.</a:t>
            </a:r>
          </a:p>
          <a:p>
            <a:endParaRPr lang="ru-RU" dirty="0"/>
          </a:p>
        </p:txBody>
      </p:sp>
      <p:pic>
        <p:nvPicPr>
          <p:cNvPr id="7" name="Picture 6" descr="File:Heiligenkreuz.Bernard of Clervaux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369" y="1444694"/>
            <a:ext cx="259629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65211508_Abel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574" y="2935883"/>
            <a:ext cx="2852042" cy="346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830355" y="2743200"/>
            <a:ext cx="33485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Абеляра обрушились его идейные противники, одним из которых был знаменитый мистик, создатель ордена </a:t>
            </a:r>
            <a:r>
              <a:rPr lang="ru-RU" dirty="0" smtClean="0"/>
              <a:t>тамплиеров </a:t>
            </a:r>
            <a:r>
              <a:rPr lang="ru-RU" dirty="0"/>
              <a:t>Бернар </a:t>
            </a:r>
            <a:r>
              <a:rPr lang="ru-RU" dirty="0" err="1"/>
              <a:t>Клервоский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3554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Работа с терминами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Рационализм – это опора на разум.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Мистика – это опора на сверхъестественные силы.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062" y="3272728"/>
            <a:ext cx="5147256" cy="304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35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335" y="313909"/>
            <a:ext cx="10671177" cy="5489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92D050"/>
                </a:solidFill>
              </a:rPr>
              <a:t>Фома Аквинский</a:t>
            </a:r>
            <a:endParaRPr lang="ru-RU" dirty="0">
              <a:solidFill>
                <a:srgbClr val="92D050"/>
              </a:solidFill>
            </a:endParaRPr>
          </a:p>
        </p:txBody>
      </p:sp>
      <p:pic>
        <p:nvPicPr>
          <p:cNvPr id="4" name="Picture 6" descr="aquina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6852" y="2039759"/>
            <a:ext cx="3284974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5004" y="953036"/>
            <a:ext cx="71606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Вершиной средневековой схоластики были труды учёного XIII века Фомы Аквинского. Самая знаменитая его книга – « Сумма богословия</a:t>
            </a:r>
            <a:r>
              <a:rPr lang="ru-RU" sz="2000" dirty="0" smtClean="0"/>
              <a:t>».</a:t>
            </a:r>
          </a:p>
          <a:p>
            <a:r>
              <a:rPr lang="ru-RU" sz="2000" dirty="0"/>
              <a:t>Он создал свою картину всей христианской Вселенной, показывая, что у каждой детали своё место в жизни и соя роль, предназначенная Богом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6" name="Picture 6" descr="st-thomas-aq_1325329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80" y="2982179"/>
            <a:ext cx="2944587" cy="386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11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608" y="262394"/>
            <a:ext cx="10593904" cy="729280"/>
          </a:xfrm>
        </p:spPr>
        <p:txBody>
          <a:bodyPr/>
          <a:lstStyle/>
          <a:p>
            <a:r>
              <a:rPr lang="ru-RU" dirty="0" smtClean="0">
                <a:solidFill>
                  <a:srgbClr val="92D050"/>
                </a:solidFill>
              </a:rPr>
              <a:t>Роджер Бэкон</a:t>
            </a:r>
            <a:endParaRPr lang="ru-RU" dirty="0">
              <a:solidFill>
                <a:srgbClr val="92D050"/>
              </a:solidFill>
            </a:endParaRPr>
          </a:p>
        </p:txBody>
      </p:sp>
      <p:pic>
        <p:nvPicPr>
          <p:cNvPr id="4" name="Picture 8" descr="amcl11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8" y="2369713"/>
            <a:ext cx="3953602" cy="312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40179" y="1519707"/>
            <a:ext cx="5962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Роджер Бэкон – монах ордена францисканцев, преподавал в университетах Оксфорда и Парижа. </a:t>
            </a:r>
            <a:endParaRPr lang="ru-RU" dirty="0" smtClean="0"/>
          </a:p>
          <a:p>
            <a:r>
              <a:rPr lang="ru-RU" dirty="0"/>
              <a:t>Он доказывал, что для познания истины авторитета и разума недостаточно, нужны ещё наблюдения и опыт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Picture 7" descr="math05_ba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00" y="3335629"/>
            <a:ext cx="3188812" cy="330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173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28352"/>
          </a:xfrm>
        </p:spPr>
        <p:txBody>
          <a:bodyPr/>
          <a:lstStyle/>
          <a:p>
            <a:r>
              <a:rPr lang="ru-RU" sz="4400" b="1" i="1" u="sng" dirty="0" smtClean="0">
                <a:solidFill>
                  <a:srgbClr val="00B050"/>
                </a:solidFill>
              </a:rPr>
              <a:t>2. Средневековая литература</a:t>
            </a:r>
            <a:endParaRPr lang="ru-RU" sz="4400" b="1" i="1" u="sng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352282"/>
            <a:ext cx="8946541" cy="4896117"/>
          </a:xfrm>
        </p:spPr>
        <p:txBody>
          <a:bodyPr/>
          <a:lstStyle/>
          <a:p>
            <a:r>
              <a:rPr lang="ru-RU" dirty="0" smtClean="0"/>
              <a:t>В начале Средневековья европейцы более всего читали Евангелие и жития святых, в которых рассказывалось о подвигах людей, признанных церковью мучениками.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02" y="2603540"/>
            <a:ext cx="2745078" cy="38303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472" y="2926724"/>
            <a:ext cx="340995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31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745" y="156504"/>
            <a:ext cx="9927444" cy="1543507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С </a:t>
            </a:r>
            <a:r>
              <a:rPr lang="en-US" dirty="0" smtClean="0">
                <a:solidFill>
                  <a:srgbClr val="FFFF00"/>
                </a:solidFill>
              </a:rPr>
              <a:t>VI-VIII </a:t>
            </a:r>
            <a:r>
              <a:rPr lang="ru-RU" dirty="0" smtClean="0">
                <a:solidFill>
                  <a:srgbClr val="FFFF00"/>
                </a:solidFill>
              </a:rPr>
              <a:t>веков в культуру Западной Европы всё больше входят </a:t>
            </a:r>
            <a:r>
              <a:rPr lang="ru-RU" b="1" u="sng" dirty="0" smtClean="0"/>
              <a:t>хроники.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Хроника – это рукописи, рассказывавшие об истории народов и о современной хронисту жизни по годам.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024" y="3380033"/>
            <a:ext cx="333375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741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00B0F0"/>
                </a:solidFill>
              </a:rPr>
              <a:t>Эпические песни </a:t>
            </a:r>
            <a:r>
              <a:rPr lang="ru-RU" dirty="0" smtClean="0">
                <a:solidFill>
                  <a:srgbClr val="00B0F0"/>
                </a:solidFill>
              </a:rPr>
              <a:t>– это сказания о великих героях прошлого.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39" y="2022414"/>
            <a:ext cx="4242816" cy="263347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35" y="2354553"/>
            <a:ext cx="2381250" cy="33337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165" y="1700011"/>
            <a:ext cx="3475338" cy="46428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3493" y="4971245"/>
            <a:ext cx="2588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Беовульф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061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Рыцарская литература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Трубадуры – провансальские </a:t>
            </a:r>
            <a:r>
              <a:rPr lang="ru-RU" dirty="0" err="1" smtClean="0"/>
              <a:t>поеты</a:t>
            </a:r>
            <a:r>
              <a:rPr lang="ru-RU" dirty="0" smtClean="0"/>
              <a:t>-певцы на юге Франции.</a:t>
            </a:r>
          </a:p>
          <a:p>
            <a:r>
              <a:rPr lang="ru-RU" dirty="0" smtClean="0"/>
              <a:t>Труверы и миннезингеры – рыцарские поэты в Северной Франции, Италии, Испании и Германии.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72" y="3409682"/>
            <a:ext cx="4381500" cy="2743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672" y="2993054"/>
            <a:ext cx="2326609" cy="345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41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92D050"/>
                </a:solidFill>
              </a:rPr>
              <a:t>Рыцарские романы</a:t>
            </a:r>
            <a:endParaRPr lang="ru-RU" b="1" dirty="0">
              <a:solidFill>
                <a:srgbClr val="92D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73" y="2052638"/>
            <a:ext cx="8049296" cy="4195762"/>
          </a:xfrm>
        </p:spPr>
      </p:pic>
    </p:spTree>
    <p:extLst>
      <p:ext uri="{BB962C8B-B14F-4D97-AF65-F5344CB8AC3E}">
        <p14:creationId xmlns:p14="http://schemas.microsoft.com/office/powerpoint/2010/main" val="2832159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Городская 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249252"/>
            <a:ext cx="8946541" cy="4999148"/>
          </a:xfrm>
        </p:spPr>
        <p:txBody>
          <a:bodyPr/>
          <a:lstStyle/>
          <a:p>
            <a:r>
              <a:rPr lang="ru-RU" dirty="0" smtClean="0"/>
              <a:t>Вагантами называли школяров и студентов, которые кочевали по городам и университетам Европы в поисках новых преподавателей.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054" y="1980127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36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Франсуа Вийон – французский вагант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058" y="1420534"/>
            <a:ext cx="5057539" cy="505753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47" y="2034861"/>
            <a:ext cx="4443211" cy="444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20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283336"/>
            <a:ext cx="9404723" cy="1326524"/>
          </a:xfrm>
        </p:spPr>
        <p:txBody>
          <a:bodyPr/>
          <a:lstStyle/>
          <a:p>
            <a:r>
              <a:rPr lang="ru-RU" dirty="0" smtClean="0"/>
              <a:t>Данте Алигьери – великий поэт Средневековья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21" y="2001123"/>
            <a:ext cx="2668211" cy="41957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014" y="1140853"/>
            <a:ext cx="5346904" cy="53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842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Архитектура </a:t>
            </a:r>
            <a:endParaRPr lang="ru-RU" dirty="0"/>
          </a:p>
        </p:txBody>
      </p:sp>
      <p:pic>
        <p:nvPicPr>
          <p:cNvPr id="4" name="Picture 4" descr="C:\Documents and Settings\Света\Рабочий стол\Романское\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39" y="1410472"/>
            <a:ext cx="401955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6639" y="5061397"/>
            <a:ext cx="3451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Замок </a:t>
            </a:r>
            <a:r>
              <a:rPr lang="ru-RU" sz="2400" dirty="0" err="1" smtClean="0"/>
              <a:t>Лош</a:t>
            </a:r>
            <a:r>
              <a:rPr lang="ru-RU" sz="2400" dirty="0" smtClean="0"/>
              <a:t> Франция </a:t>
            </a:r>
          </a:p>
          <a:p>
            <a:r>
              <a:rPr lang="ru-RU" sz="2400" dirty="0" smtClean="0"/>
              <a:t>к. </a:t>
            </a:r>
            <a:r>
              <a:rPr lang="en-US" sz="2400" dirty="0" smtClean="0"/>
              <a:t>XI-</a:t>
            </a:r>
            <a:r>
              <a:rPr lang="ru-RU" sz="2400" dirty="0" smtClean="0"/>
              <a:t>нач.</a:t>
            </a:r>
            <a:r>
              <a:rPr lang="en-US" sz="2400" dirty="0" smtClean="0"/>
              <a:t>XII</a:t>
            </a:r>
            <a:r>
              <a:rPr lang="ru-RU" sz="2400" dirty="0" smtClean="0"/>
              <a:t> вв.</a:t>
            </a:r>
            <a:endParaRPr lang="ru-RU" sz="2400" dirty="0"/>
          </a:p>
        </p:txBody>
      </p:sp>
      <p:pic>
        <p:nvPicPr>
          <p:cNvPr id="7" name="Picture 5" descr="C:\Documents and Settings\Света\Рабочий стол\Готика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102" y="336997"/>
            <a:ext cx="3497732" cy="4376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35650" y="4955575"/>
            <a:ext cx="4533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Собор в Шартре Франция </a:t>
            </a:r>
            <a:r>
              <a:rPr lang="en-US" sz="2400" dirty="0" smtClean="0"/>
              <a:t>XII-XIV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39665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Documents and Settings\Света\Рабочий стол\Романское\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79" y="495487"/>
            <a:ext cx="4433507" cy="6034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Documents and Settings\Света\Рабочий стол\Готика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586" y="376543"/>
            <a:ext cx="4430333" cy="6271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295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257578"/>
            <a:ext cx="9404723" cy="1107584"/>
          </a:xfrm>
        </p:spPr>
        <p:txBody>
          <a:bodyPr/>
          <a:lstStyle/>
          <a:p>
            <a:r>
              <a:rPr lang="ru-RU" dirty="0" smtClean="0"/>
              <a:t>План романского храма</a:t>
            </a:r>
            <a:endParaRPr lang="ru-RU" dirty="0"/>
          </a:p>
        </p:txBody>
      </p:sp>
      <p:pic>
        <p:nvPicPr>
          <p:cNvPr id="4" name="Picture 3" descr="C:\Documents and Settings\Света\Рабочий стол\Романское\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818" y="1073844"/>
            <a:ext cx="7776686" cy="280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94211" y="4070798"/>
            <a:ext cx="837554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dirty="0"/>
              <a:t>Неф</a:t>
            </a:r>
            <a:r>
              <a:rPr lang="ru-RU" altLang="ru-RU" sz="2400" dirty="0"/>
              <a:t> – вытянутая основная часть храма, где собирались верующие для молитвы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 b="1" dirty="0"/>
              <a:t>Апсида</a:t>
            </a:r>
            <a:r>
              <a:rPr lang="ru-RU" altLang="ru-RU" sz="2400" dirty="0"/>
              <a:t> – полукруглая сводчатая ниша, выступавшая наружу и обращенная на восток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 b="1" dirty="0"/>
              <a:t>Трансепт</a:t>
            </a:r>
            <a:r>
              <a:rPr lang="ru-RU" altLang="ru-RU" sz="2400" dirty="0"/>
              <a:t> – часть храма, пересекающая неф </a:t>
            </a:r>
          </a:p>
        </p:txBody>
      </p:sp>
    </p:spTree>
    <p:extLst>
      <p:ext uri="{BB962C8B-B14F-4D97-AF65-F5344CB8AC3E}">
        <p14:creationId xmlns:p14="http://schemas.microsoft.com/office/powerpoint/2010/main" val="281395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Света\Рабочий стол\Романское\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5" y="714569"/>
            <a:ext cx="4494726" cy="5815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C:\Documents and Settings\Света\Рабочий стол\Готика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1408" y="1379112"/>
            <a:ext cx="4114800" cy="495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342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391696" y="1017431"/>
            <a:ext cx="5962918" cy="4353059"/>
          </a:xfrm>
        </p:spPr>
        <p:txBody>
          <a:bodyPr/>
          <a:lstStyle/>
          <a:p>
            <a:pPr algn="l" eaLnBrk="1" hangingPunct="1"/>
            <a:r>
              <a:rPr lang="ru-RU" altLang="ru-RU" sz="2400" b="1" dirty="0"/>
              <a:t>Аркбутан</a:t>
            </a:r>
            <a:r>
              <a:rPr lang="ru-RU" altLang="ru-RU" sz="2400" dirty="0"/>
              <a:t> – элемент арочно-сводчатой готической системы, передающий распор свода главного нефа внешним опорным столбам контрфорсам</a:t>
            </a:r>
            <a:br>
              <a:rPr lang="ru-RU" altLang="ru-RU" sz="2400" dirty="0"/>
            </a:br>
            <a:r>
              <a:rPr lang="ru-RU" altLang="ru-RU" sz="2400" dirty="0"/>
              <a:t/>
            </a:r>
            <a:br>
              <a:rPr lang="ru-RU" altLang="ru-RU" sz="2400" dirty="0"/>
            </a:br>
            <a:r>
              <a:rPr lang="ru-RU" altLang="ru-RU" sz="2400" b="1" dirty="0"/>
              <a:t>Контрфорс </a:t>
            </a:r>
            <a:r>
              <a:rPr lang="ru-RU" altLang="ru-RU" sz="2400" dirty="0"/>
              <a:t>– наружная опора, на которую через аркбутан передается горизонтальная нагрузка от свода</a:t>
            </a:r>
          </a:p>
        </p:txBody>
      </p:sp>
      <p:pic>
        <p:nvPicPr>
          <p:cNvPr id="17411" name="Picture 5" descr="C:\Documents and Settings\Света\Рабочий стол\Готика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6" y="138112"/>
            <a:ext cx="3505200" cy="649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03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C:\Documents and Settings\Света\Рабочий стол\Романское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24" y="228601"/>
            <a:ext cx="3962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C:\Documents and Settings\Света\Рабочий стол\Готика\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264" y="1447801"/>
            <a:ext cx="42608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64524" y="4402138"/>
            <a:ext cx="36576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 dirty="0"/>
              <a:t>Монастырь </a:t>
            </a:r>
            <a:r>
              <a:rPr lang="ru-RU" altLang="ru-RU" sz="1800" dirty="0" err="1"/>
              <a:t>Клюни</a:t>
            </a:r>
            <a:r>
              <a:rPr lang="ru-RU" altLang="ru-RU" sz="1800" dirty="0"/>
              <a:t>. Франция.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ru-RU" sz="1800" dirty="0"/>
              <a:t>XI –XII</a:t>
            </a:r>
            <a:r>
              <a:rPr lang="ru-RU" altLang="ru-RU" sz="1800" dirty="0"/>
              <a:t> вв.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248400" y="5943601"/>
            <a:ext cx="3886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18440" name="Text Box 9"/>
          <p:cNvSpPr txBox="1">
            <a:spLocks noChangeArrowheads="1"/>
          </p:cNvSpPr>
          <p:nvPr/>
        </p:nvSpPr>
        <p:spPr bwMode="auto">
          <a:xfrm>
            <a:off x="6248400" y="5181601"/>
            <a:ext cx="38862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/>
              <a:t>Нотр-Дам де Пари. Париж.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800"/>
              <a:t>1163 г. – </a:t>
            </a:r>
            <a:r>
              <a:rPr lang="en-US" altLang="ru-RU" sz="1800"/>
              <a:t>XIV</a:t>
            </a:r>
            <a:r>
              <a:rPr lang="ru-RU" altLang="ru-RU" sz="1800"/>
              <a:t> в.</a:t>
            </a:r>
          </a:p>
        </p:txBody>
      </p:sp>
    </p:spTree>
    <p:extLst>
      <p:ext uri="{BB962C8B-B14F-4D97-AF65-F5344CB8AC3E}">
        <p14:creationId xmlns:p14="http://schemas.microsoft.com/office/powerpoint/2010/main" val="29049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Света\Рабочий стол\Готика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88" y="196404"/>
            <a:ext cx="3733800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 descr="C:\Documents and Settings\Света\Рабочий стол\Готика\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588" y="1650935"/>
            <a:ext cx="3657600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02088" y="5263167"/>
            <a:ext cx="38862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 dirty="0"/>
              <a:t>Собор в Реймсе. Франция.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800" dirty="0"/>
              <a:t>1211 – 1330 гг.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634766" y="871472"/>
            <a:ext cx="3581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 dirty="0"/>
              <a:t>Собор в Амьене. Франция.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800" dirty="0"/>
              <a:t>1220 – 1236 гг.</a:t>
            </a:r>
          </a:p>
        </p:txBody>
      </p:sp>
    </p:spTree>
    <p:extLst>
      <p:ext uri="{BB962C8B-B14F-4D97-AF65-F5344CB8AC3E}">
        <p14:creationId xmlns:p14="http://schemas.microsoft.com/office/powerpoint/2010/main" val="199838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Света\Рабочий стол\Готика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52400"/>
            <a:ext cx="48006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362200" y="6019801"/>
            <a:ext cx="7543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362200" y="6248401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/>
              <a:t>Собор в Кельне. 1248 – 1322 гг., завершен в 1842 – 1880 гг.</a:t>
            </a:r>
          </a:p>
        </p:txBody>
      </p:sp>
    </p:spTree>
    <p:extLst>
      <p:ext uri="{BB962C8B-B14F-4D97-AF65-F5344CB8AC3E}">
        <p14:creationId xmlns:p14="http://schemas.microsoft.com/office/powerpoint/2010/main" val="379627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Света\Рабочий стол\Романское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98436"/>
            <a:ext cx="37338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descr="C:\Documents and Settings\Света\Рабочий стол\Романское\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073" y="198436"/>
            <a:ext cx="3511550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C:\Documents and Settings\Света\Рабочий стол\Романское\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06" y="3698083"/>
            <a:ext cx="373380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1905000" y="3200401"/>
            <a:ext cx="3657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 sz="1800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92269" y="3069432"/>
            <a:ext cx="4343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600"/>
              <a:t>Нотр</a:t>
            </a:r>
            <a:r>
              <a:rPr lang="ru-RU" altLang="ru-RU" sz="1600" dirty="0"/>
              <a:t>-Дам ла Гранд. Пуатье. 1-я пол. </a:t>
            </a:r>
            <a:r>
              <a:rPr lang="en-US" altLang="ru-RU" sz="1600" dirty="0"/>
              <a:t>XII </a:t>
            </a:r>
            <a:r>
              <a:rPr lang="ru-RU" altLang="ru-RU" sz="1600" dirty="0"/>
              <a:t>в.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6400800" y="4191000"/>
            <a:ext cx="3505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600" dirty="0"/>
              <a:t>Западный фасад собора в </a:t>
            </a:r>
            <a:r>
              <a:rPr lang="ru-RU" altLang="ru-RU" sz="1600" dirty="0" err="1"/>
              <a:t>Шпейере</a:t>
            </a:r>
            <a:r>
              <a:rPr lang="ru-RU" altLang="ru-RU" sz="1600" dirty="0"/>
              <a:t>. Германия. 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3733800" y="5361904"/>
            <a:ext cx="419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600" dirty="0"/>
              <a:t>    Замок Алькасар. Испания. </a:t>
            </a:r>
            <a:r>
              <a:rPr lang="en-US" altLang="ru-RU" sz="1600" dirty="0"/>
              <a:t>IX</a:t>
            </a:r>
            <a:r>
              <a:rPr lang="ru-RU" altLang="ru-RU" sz="1600" dirty="0"/>
              <a:t> в.</a:t>
            </a:r>
          </a:p>
        </p:txBody>
      </p:sp>
    </p:spTree>
    <p:extLst>
      <p:ext uri="{BB962C8B-B14F-4D97-AF65-F5344CB8AC3E}">
        <p14:creationId xmlns:p14="http://schemas.microsoft.com/office/powerpoint/2010/main" val="384172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Света\Рабочий стол\Романское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685801"/>
            <a:ext cx="6629400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743200" y="5867401"/>
            <a:ext cx="6553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/>
              <a:t>Собор и башня в Пизе. Италия. Начало строительства 1063 г.</a:t>
            </a:r>
          </a:p>
        </p:txBody>
      </p:sp>
    </p:spTree>
    <p:extLst>
      <p:ext uri="{BB962C8B-B14F-4D97-AF65-F5344CB8AC3E}">
        <p14:creationId xmlns:p14="http://schemas.microsoft.com/office/powerpoint/2010/main" val="299178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167425"/>
            <a:ext cx="9404723" cy="1107583"/>
          </a:xfrm>
        </p:spPr>
        <p:txBody>
          <a:bodyPr/>
          <a:lstStyle/>
          <a:p>
            <a:r>
              <a:rPr lang="ru-RU" dirty="0" smtClean="0"/>
              <a:t>Скульптура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64" y="1275008"/>
            <a:ext cx="6293643" cy="4195762"/>
          </a:xfrm>
        </p:spPr>
      </p:pic>
      <p:sp>
        <p:nvSpPr>
          <p:cNvPr id="5" name="TextBox 4"/>
          <p:cNvSpPr txBox="1"/>
          <p:nvPr/>
        </p:nvSpPr>
        <p:spPr>
          <a:xfrm>
            <a:off x="7521262" y="2356834"/>
            <a:ext cx="40439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Химера. Фрагмент фасада собора </a:t>
            </a:r>
            <a:r>
              <a:rPr lang="ru-RU" sz="2800" dirty="0" err="1" smtClean="0"/>
              <a:t>Нотр</a:t>
            </a:r>
            <a:r>
              <a:rPr lang="ru-RU" sz="2800" dirty="0" smtClean="0"/>
              <a:t>-Дам. Париж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33312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Света\Рабочий стол\Готика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1000"/>
            <a:ext cx="3733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C:\Documents and Settings\Света\Рабочий стол\Готика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81000"/>
            <a:ext cx="4648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828800" y="5630864"/>
            <a:ext cx="35052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/>
              <a:t>Персонажи Ветхого завета. Скульптура в соборе Шартра. Франция. </a:t>
            </a:r>
            <a:r>
              <a:rPr lang="en-US" altLang="ru-RU" sz="1800"/>
              <a:t>XII</a:t>
            </a:r>
            <a:r>
              <a:rPr lang="ru-RU" altLang="ru-RU" sz="1800"/>
              <a:t>-</a:t>
            </a:r>
            <a:r>
              <a:rPr lang="en-US" altLang="ru-RU" sz="1800"/>
              <a:t>XIV</a:t>
            </a:r>
            <a:r>
              <a:rPr lang="ru-RU" altLang="ru-RU" sz="1800"/>
              <a:t> вв. 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019800" y="5529264"/>
            <a:ext cx="3733800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/>
              <a:t>Христос как судия мира. Скульптура в соборе Шартра. Франция. </a:t>
            </a:r>
            <a:r>
              <a:rPr lang="en-US" altLang="ru-RU" sz="1800"/>
              <a:t>XII</a:t>
            </a:r>
            <a:r>
              <a:rPr lang="ru-RU" altLang="ru-RU" sz="1800"/>
              <a:t>-</a:t>
            </a:r>
            <a:r>
              <a:rPr lang="en-US" altLang="ru-RU" sz="1800"/>
              <a:t>XIV</a:t>
            </a:r>
            <a:r>
              <a:rPr lang="ru-RU" altLang="ru-RU" sz="1800"/>
              <a:t> вв. 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val="209661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180304"/>
            <a:ext cx="9404723" cy="978795"/>
          </a:xfrm>
        </p:spPr>
        <p:txBody>
          <a:bodyPr/>
          <a:lstStyle/>
          <a:p>
            <a:r>
              <a:rPr lang="ru-RU" dirty="0" smtClean="0"/>
              <a:t>Живопись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035487"/>
            <a:ext cx="8946541" cy="4195481"/>
          </a:xfrm>
        </p:spPr>
        <p:txBody>
          <a:bodyPr/>
          <a:lstStyle/>
          <a:p>
            <a:r>
              <a:rPr lang="ru-RU" dirty="0" smtClean="0"/>
              <a:t>Витраж – это картина или узор из кусков цветного стекла, скреплённых свинцовыми ободками.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2014282"/>
            <a:ext cx="5201920" cy="424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758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Света\Рабочий стол\Готика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49" y="265090"/>
            <a:ext cx="35814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 descr="C:\Documents and Settings\Света\Рабочий стол\Готика\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65090"/>
            <a:ext cx="385127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102216" y="5691187"/>
            <a:ext cx="3581400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ru-RU" altLang="ru-RU" sz="1600" dirty="0"/>
              <a:t>Царь Давид. 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ru-RU" altLang="ru-RU" sz="1600" dirty="0"/>
              <a:t>Витраж собора в Шартре. Франция. </a:t>
            </a:r>
            <a:r>
              <a:rPr lang="en-US" altLang="ru-RU" sz="1600" dirty="0"/>
              <a:t>XII</a:t>
            </a:r>
            <a:r>
              <a:rPr lang="ru-RU" altLang="ru-RU" sz="1600" dirty="0"/>
              <a:t>-</a:t>
            </a:r>
            <a:r>
              <a:rPr lang="en-US" altLang="ru-RU" sz="1600" dirty="0"/>
              <a:t>XIV</a:t>
            </a:r>
            <a:r>
              <a:rPr lang="ru-RU" altLang="ru-RU" sz="1600" dirty="0"/>
              <a:t> вв. </a:t>
            </a:r>
          </a:p>
          <a:p>
            <a:pPr eaLnBrk="1" hangingPunct="1">
              <a:spcBef>
                <a:spcPct val="50000"/>
              </a:spcBef>
            </a:pPr>
            <a:endParaRPr lang="ru-RU" altLang="ru-RU" sz="1600" dirty="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248400" y="5943600"/>
            <a:ext cx="3810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 sz="1600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7086600" y="6019801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6324600" y="5791200"/>
            <a:ext cx="3810000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altLang="ru-RU" sz="1600"/>
              <a:t>Богоматерь с Младенцем. </a:t>
            </a:r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</a:pPr>
            <a:r>
              <a:rPr lang="ru-RU" altLang="ru-RU" sz="1600"/>
              <a:t>Витраж собора в Шартре. Франция. </a:t>
            </a:r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ru-RU" sz="1600"/>
              <a:t>XII</a:t>
            </a:r>
            <a:r>
              <a:rPr lang="ru-RU" altLang="ru-RU" sz="1600"/>
              <a:t>-</a:t>
            </a:r>
            <a:r>
              <a:rPr lang="en-US" altLang="ru-RU" sz="1600"/>
              <a:t>XIV</a:t>
            </a:r>
            <a:r>
              <a:rPr lang="ru-RU" altLang="ru-RU" sz="1600"/>
              <a:t> вв.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endParaRPr lang="ru-RU" altLang="ru-RU" sz="1600"/>
          </a:p>
        </p:txBody>
      </p:sp>
    </p:spTree>
    <p:extLst>
      <p:ext uri="{BB962C8B-B14F-4D97-AF65-F5344CB8AC3E}">
        <p14:creationId xmlns:p14="http://schemas.microsoft.com/office/powerpoint/2010/main" val="127790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270456"/>
            <a:ext cx="9404723" cy="1094705"/>
          </a:xfrm>
        </p:spPr>
        <p:txBody>
          <a:bodyPr/>
          <a:lstStyle/>
          <a:p>
            <a:r>
              <a:rPr lang="ru-RU" dirty="0" smtClean="0"/>
              <a:t>Книжная миниатюра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91" y="1365161"/>
            <a:ext cx="4327300" cy="5096597"/>
          </a:xfrm>
        </p:spPr>
      </p:pic>
      <p:sp>
        <p:nvSpPr>
          <p:cNvPr id="5" name="TextBox 4"/>
          <p:cNvSpPr txBox="1"/>
          <p:nvPr/>
        </p:nvSpPr>
        <p:spPr>
          <a:xfrm>
            <a:off x="5576552" y="2356834"/>
            <a:ext cx="5898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Октябрь. Миниатюра </a:t>
            </a:r>
            <a:r>
              <a:rPr lang="en-US" sz="2800" dirty="0" smtClean="0"/>
              <a:t>XV </a:t>
            </a:r>
            <a:r>
              <a:rPr lang="ru-RU" sz="2800" dirty="0" smtClean="0"/>
              <a:t>века.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553955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82" y="262393"/>
            <a:ext cx="10406129" cy="2506565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>Проблемный вопрос: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чём состоял вклад европейского Средневековья в мировую культуру?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21" y="2768958"/>
            <a:ext cx="2846811" cy="390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216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231820"/>
            <a:ext cx="9404723" cy="1120462"/>
          </a:xfrm>
        </p:spPr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853" y="1460490"/>
            <a:ext cx="10461916" cy="4195481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Параграфы 26-28, стр. 223 №4-заполнить таблицу, №4-лабиринт, стр. 229 №3,4 (лабиринт), задания в рабочей тетради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84856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624" y="259535"/>
            <a:ext cx="9953201" cy="1400530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«Школа №12 с углубленным изучением отдельных предметов» г. Балашиха Московской области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459865"/>
            <a:ext cx="8946541" cy="378853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 </a:t>
            </a:r>
          </a:p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истории и обществознания</a:t>
            </a:r>
          </a:p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Новикова Дарья Андреевна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Балашиха – 2015г.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0918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175</TotalTime>
  <Words>947</Words>
  <Application>Microsoft Office PowerPoint</Application>
  <PresentationFormat>Широкоэкранный</PresentationFormat>
  <Paragraphs>116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Arial</vt:lpstr>
      <vt:lpstr>Century Gothic</vt:lpstr>
      <vt:lpstr>Times New Roman</vt:lpstr>
      <vt:lpstr>Wingdings</vt:lpstr>
      <vt:lpstr>Wingdings 3</vt:lpstr>
      <vt:lpstr>Ион</vt:lpstr>
      <vt:lpstr>Культура Западной Европы в Средние века</vt:lpstr>
      <vt:lpstr>Цель:</vt:lpstr>
      <vt:lpstr>План:</vt:lpstr>
      <vt:lpstr>Проблемный вопрос:  В чём состоял вклад европейского Средневековья в мировую культуру?</vt:lpstr>
      <vt:lpstr>Работа с терминами</vt:lpstr>
      <vt:lpstr>1. Образование и философия. Представление средневекового человека  о мире</vt:lpstr>
      <vt:lpstr>Переводы с греческого и арабского</vt:lpstr>
      <vt:lpstr>Средневековые университеты</vt:lpstr>
      <vt:lpstr>Работа с терминами</vt:lpstr>
      <vt:lpstr>Обычно в университетах было три факультета: богословский, юридический и медицинский.</vt:lpstr>
      <vt:lpstr>В XV веке в Европе было уже более 60 университетов.</vt:lpstr>
      <vt:lpstr>Схоластика </vt:lpstr>
      <vt:lpstr>Пьер Абеляр и Бернар Клервоский</vt:lpstr>
      <vt:lpstr>Работа с терминами</vt:lpstr>
      <vt:lpstr>Фома Аквинский</vt:lpstr>
      <vt:lpstr>Роджер Бэкон</vt:lpstr>
      <vt:lpstr>2. Средневековая литература</vt:lpstr>
      <vt:lpstr>С VI-VIII веков в культуру Западной Европы всё больше входят хроники.</vt:lpstr>
      <vt:lpstr>Эпические песни – это сказания о великих героях прошлого.</vt:lpstr>
      <vt:lpstr>Рыцарская литература</vt:lpstr>
      <vt:lpstr>Рыцарские романы</vt:lpstr>
      <vt:lpstr>Городская литература</vt:lpstr>
      <vt:lpstr>Франсуа Вийон – французский вагант</vt:lpstr>
      <vt:lpstr>Данте Алигьери – великий поэт Средневековья</vt:lpstr>
      <vt:lpstr>Архитектура </vt:lpstr>
      <vt:lpstr>Презентация PowerPoint</vt:lpstr>
      <vt:lpstr>План романского храма</vt:lpstr>
      <vt:lpstr>Презентация PowerPoint</vt:lpstr>
      <vt:lpstr>Аркбутан – элемент арочно-сводчатой готической системы, передающий распор свода главного нефа внешним опорным столбам контрфорсам  Контрфорс – наружная опора, на которую через аркбутан передается горизонтальная нагрузка от свода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Скульптура </vt:lpstr>
      <vt:lpstr>Презентация PowerPoint</vt:lpstr>
      <vt:lpstr>Живопись </vt:lpstr>
      <vt:lpstr>Презентация PowerPoint</vt:lpstr>
      <vt:lpstr>Книжная миниатюра</vt:lpstr>
      <vt:lpstr>Проблемный вопрос:  В чём состоял вклад европейского Средневековья в мировую культуру?</vt:lpstr>
      <vt:lpstr>Домашнее задание</vt:lpstr>
      <vt:lpstr>МБОУ «Школа №12 с углубленным изучением отдельных предметов» г. Балашиха Московской области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Западной Европы в Средние века</dc:title>
  <dc:creator>Дарья Новикова</dc:creator>
  <cp:lastModifiedBy>Дарья Новикова</cp:lastModifiedBy>
  <cp:revision>18</cp:revision>
  <dcterms:created xsi:type="dcterms:W3CDTF">2015-12-03T18:21:01Z</dcterms:created>
  <dcterms:modified xsi:type="dcterms:W3CDTF">2015-12-05T15:38:30Z</dcterms:modified>
</cp:coreProperties>
</file>