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70" r:id="rId9"/>
    <p:sldId id="276" r:id="rId10"/>
    <p:sldId id="262" r:id="rId11"/>
    <p:sldId id="268" r:id="rId12"/>
    <p:sldId id="267" r:id="rId13"/>
    <p:sldId id="266" r:id="rId14"/>
    <p:sldId id="265" r:id="rId15"/>
    <p:sldId id="264" r:id="rId16"/>
    <p:sldId id="263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97126" autoAdjust="0"/>
  </p:normalViewPr>
  <p:slideViewPr>
    <p:cSldViewPr>
      <p:cViewPr>
        <p:scale>
          <a:sx n="100" d="100"/>
          <a:sy n="100" d="100"/>
        </p:scale>
        <p:origin x="-1860" y="-288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10/7/2014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10/7/2014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5C14FD69-4A85-4715-A222-ABB225B63BC6}" type="datetimeFigureOut">
              <a:rPr lang="en-US" smtClean="0"/>
              <a:pPr/>
              <a:t>10/7/2014</a:t>
            </a:fld>
            <a:endParaRPr lang="en-US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endParaRPr lang="en-US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771800" y="5661248"/>
            <a:ext cx="6194066" cy="925223"/>
          </a:xfrm>
        </p:spPr>
        <p:txBody>
          <a:bodyPr>
            <a:normAutofit/>
          </a:bodyPr>
          <a:lstStyle/>
          <a:p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Презентацию подготовила</a:t>
            </a:r>
          </a:p>
          <a:p>
            <a:r>
              <a:rPr lang="ru-RU" sz="1200" b="1" i="1" dirty="0" err="1" smtClean="0">
                <a:latin typeface="Arial" pitchFamily="34" charset="0"/>
                <a:cs typeface="Arial" pitchFamily="34" charset="0"/>
              </a:rPr>
              <a:t>Ульева</a:t>
            </a:r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 Ольга Валерьевна</a:t>
            </a:r>
          </a:p>
          <a:p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учитель истории и обществознания</a:t>
            </a:r>
          </a:p>
          <a:p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ГБОУ СОШ № 1353</a:t>
            </a:r>
            <a:endParaRPr lang="ru-RU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15616" y="188640"/>
            <a:ext cx="7577814" cy="1470025"/>
          </a:xfrm>
        </p:spPr>
        <p:txBody>
          <a:bodyPr/>
          <a:lstStyle/>
          <a:p>
            <a:r>
              <a:rPr lang="ru-RU" b="1" i="1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 КЛАССИЦИЗМА </a:t>
            </a:r>
            <a:br>
              <a:rPr lang="ru-RU" b="1" i="1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БАРОККО</a:t>
            </a:r>
            <a:endParaRPr lang="ru-RU" b="1" i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upload.wikimedia.org/wikipedia/commons/2/2e/Villa_Rotonda_front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88220"/>
            <a:ext cx="4968552" cy="3349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http://img-fotki.yandex.ru/get/6104/34518231.17/0_801bc_3e0d2611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916832"/>
            <a:ext cx="4392488" cy="2888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693271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НАУЧНАЯ РЕВОЛЮЦИЯ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1844824"/>
            <a:ext cx="69127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spcAft>
                <a:spcPts val="1200"/>
              </a:spcAft>
              <a:buFontTx/>
              <a:buChar char="-"/>
            </a:pPr>
            <a:r>
              <a:rPr lang="ru-RU" sz="3200" b="1" i="1" dirty="0" smtClean="0"/>
              <a:t>ЧЕМ ПРОСЛАВИЛИСЬ МАСТЕРА   ЭПОХИ ВОЗРОЖДЕНИЯ?</a:t>
            </a:r>
          </a:p>
          <a:p>
            <a:pPr marL="361950" indent="-361950">
              <a:buFontTx/>
              <a:buChar char="-"/>
            </a:pPr>
            <a:r>
              <a:rPr lang="ru-RU" sz="3200" b="1" i="1" dirty="0" smtClean="0"/>
              <a:t>КАКИЕ ТАЙНЫ ОСТАЛИСЬ ДЛЯ НИХ ЗАКРЫТЫМИ?</a:t>
            </a:r>
            <a:endParaRPr lang="ru-RU" sz="3200" b="1" i="1" dirty="0"/>
          </a:p>
        </p:txBody>
      </p:sp>
      <p:pic>
        <p:nvPicPr>
          <p:cNvPr id="6" name="Picture 2" descr="C:\Users\Маша\Pictures\для презентаций\q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1646716" cy="1152128"/>
          </a:xfrm>
          <a:prstGeom prst="ellipse">
            <a:avLst/>
          </a:prstGeom>
          <a:ln w="38100" cap="rnd">
            <a:solidFill>
              <a:schemeClr val="tx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Скругленный прямоугольник 7"/>
          <p:cNvSpPr/>
          <p:nvPr/>
        </p:nvSpPr>
        <p:spPr>
          <a:xfrm>
            <a:off x="467544" y="2420888"/>
            <a:ext cx="1152128" cy="4176464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ВСПОМНИТЕ</a:t>
            </a:r>
          </a:p>
        </p:txBody>
      </p:sp>
      <p:pic>
        <p:nvPicPr>
          <p:cNvPr id="13314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653136"/>
            <a:ext cx="1484652" cy="183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653136"/>
            <a:ext cx="1484652" cy="183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653136"/>
            <a:ext cx="1484652" cy="183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653136"/>
            <a:ext cx="1484652" cy="183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2195736" y="4149080"/>
            <a:ext cx="6768752" cy="24482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Титаны Возрождения  явились создателями новой эпохи в европейском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НО!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изучении природы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естественно-научных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знаниях прорыва не произошло.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95736" y="4149080"/>
            <a:ext cx="6768752" cy="24482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ВОЗРОЖДЕНИЕ СОЗДАЛО 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НОВОЕ ИСКУССТВО, 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СУМЕЛО СОЗДАТЬ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НАСТОЯЩУЮ НАУКУ.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upload.wikimedia.org/wikipedia/commons/d/d4/Johannes_Kepler_1610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621359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4" descr="http://upload.wikimedia.org/wikipedia/commons/c/cc/Galileo.arp.300pix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852936"/>
            <a:ext cx="2933333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483768" y="3068960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Иоганн Кеплер</a:t>
            </a:r>
          </a:p>
          <a:p>
            <a:pPr algn="ctr"/>
            <a:r>
              <a:rPr lang="ru-RU" b="1" dirty="0" smtClean="0"/>
              <a:t>(1571-1630)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08104" y="6021288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Галилео Галилей</a:t>
            </a:r>
          </a:p>
          <a:p>
            <a:pPr algn="ctr"/>
            <a:r>
              <a:rPr lang="ru-RU" b="1" dirty="0" smtClean="0"/>
              <a:t>(1564-1642)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332656"/>
            <a:ext cx="561662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Используя данные многолетних наблюдений датского астронома Тихо Браге, сформулировал принципы движения планет Солнечной системы; 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Законы Кеплера составляют базис небесной механики.</a:t>
            </a:r>
            <a:endParaRPr lang="ru-RU" sz="2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005064"/>
            <a:ext cx="54006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В 1632 году опубликовал книгу «Диалог о двух главнейших системах мира», которая подтверждала правильность системы Коперника; 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Изучал планеты Солнечной системы       с помощью телескопа (лунные кратеры, кольца Сатурна, солнечные пятна)</a:t>
            </a:r>
            <a:endParaRPr lang="ru-RU" sz="2200" b="1" dirty="0"/>
          </a:p>
        </p:txBody>
      </p:sp>
      <p:sp>
        <p:nvSpPr>
          <p:cNvPr id="9" name="Овальная выноска 8"/>
          <p:cNvSpPr/>
          <p:nvPr/>
        </p:nvSpPr>
        <p:spPr>
          <a:xfrm>
            <a:off x="2627784" y="4077072"/>
            <a:ext cx="3240360" cy="1512168"/>
          </a:xfrm>
          <a:prstGeom prst="wedgeEllipseCallout">
            <a:avLst>
              <a:gd name="adj1" fmla="val 78228"/>
              <a:gd name="adj2" fmla="val 207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/>
              <a:t>А все-таки </a:t>
            </a:r>
          </a:p>
          <a:p>
            <a:pPr algn="ctr"/>
            <a:r>
              <a:rPr lang="ru-RU" sz="2400" b="1" i="1" dirty="0" smtClean="0"/>
              <a:t>она вертится!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upload.wikimedia.org/wikipedia/commons/7/73/Frans_Hals_-_Portret_van_Ren%C3%A9_Descartes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29412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http://upload.wikimedia.org/wikipedia/commons/1/11/Francis_Bacon%2C_Viscount_St_Alban_from_NPG_%282%29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940152" y="260648"/>
            <a:ext cx="2952328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971600" y="5949280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Рене Декарт</a:t>
            </a:r>
          </a:p>
          <a:p>
            <a:pPr algn="ctr"/>
            <a:r>
              <a:rPr lang="ru-RU" b="1" dirty="0" smtClean="0"/>
              <a:t>(1596-1650)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67944" y="2708920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Фрэнсис</a:t>
            </a:r>
            <a:r>
              <a:rPr lang="ru-RU" b="1" dirty="0" smtClean="0"/>
              <a:t> Бэкон</a:t>
            </a:r>
          </a:p>
          <a:p>
            <a:pPr algn="ctr"/>
            <a:r>
              <a:rPr lang="ru-RU" b="1" dirty="0" smtClean="0"/>
              <a:t>(1561-1626)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76672"/>
            <a:ext cx="5472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err="1" smtClean="0"/>
              <a:t>Философ-эмпирист</a:t>
            </a:r>
            <a:r>
              <a:rPr lang="ru-RU" sz="2200" b="1" dirty="0" smtClean="0"/>
              <a:t>, считал, что научные гипотезы нужно подтверждать опытным путем, экспериментом.</a:t>
            </a:r>
          </a:p>
          <a:p>
            <a:pPr marL="180975">
              <a:spcAft>
                <a:spcPts val="1200"/>
              </a:spcAf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ЭМПИРИЗМ</a:t>
            </a:r>
            <a:r>
              <a:rPr lang="ru-RU" sz="2000" b="1" dirty="0" smtClean="0"/>
              <a:t>: от </a:t>
            </a:r>
            <a:r>
              <a:rPr lang="ru-RU" sz="2000" b="1" dirty="0" err="1" smtClean="0"/>
              <a:t>др.-греч</a:t>
            </a:r>
            <a:r>
              <a:rPr lang="ru-RU" sz="2000" b="1" dirty="0" smtClean="0"/>
              <a:t>. </a:t>
            </a:r>
            <a:r>
              <a:rPr lang="ru-RU" sz="2000" b="1" dirty="0" err="1" smtClean="0"/>
              <a:t>έμπειρία </a:t>
            </a:r>
            <a:r>
              <a:rPr lang="ru-RU" sz="2000" b="1" dirty="0" smtClean="0"/>
              <a:t>— </a:t>
            </a:r>
            <a:r>
              <a:rPr lang="ru-RU" sz="2000" b="1" i="1" dirty="0" smtClean="0"/>
              <a:t>опыт.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3933056"/>
            <a:ext cx="57961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Философ-рационалист, считал, что источник истины – это разум и самосознание.</a:t>
            </a:r>
          </a:p>
          <a:p>
            <a:pPr marL="180975">
              <a:spcAft>
                <a:spcPts val="1200"/>
              </a:spcAf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РАЦИОНАЛИЗМ</a:t>
            </a:r>
            <a:r>
              <a:rPr lang="ru-RU" sz="2000" b="1" dirty="0" smtClean="0"/>
              <a:t>: от лат. </a:t>
            </a:r>
            <a:r>
              <a:rPr lang="ru-RU" sz="2000" b="1" i="1" dirty="0" err="1" smtClean="0"/>
              <a:t>rationalis</a:t>
            </a:r>
            <a:r>
              <a:rPr lang="ru-RU" sz="2000" b="1" dirty="0" smtClean="0"/>
              <a:t>  -</a:t>
            </a:r>
            <a:r>
              <a:rPr lang="ru-RU" sz="2000" b="1" i="1" dirty="0" smtClean="0"/>
              <a:t>разумный.</a:t>
            </a:r>
            <a:endParaRPr lang="ru-RU" sz="2000" b="1" dirty="0" smtClean="0"/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«</a:t>
            </a:r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ИСТИННО ТОЛЬКО ТО, ЧТО ЯСНО И ОТЧЕТЛИВО ПРЕДСТАВЛЯЕТСЯ МОЕМУ РАЗУМУ»</a:t>
            </a:r>
            <a:r>
              <a:rPr lang="ru-RU" sz="2200" b="1" dirty="0" smtClean="0"/>
              <a:t>.</a:t>
            </a: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04664"/>
            <a:ext cx="388843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600"/>
              </a:spcAft>
              <a:buFontTx/>
              <a:buChar char="-"/>
            </a:pPr>
            <a:r>
              <a:rPr lang="ru-RU" sz="2400" b="1" dirty="0" smtClean="0"/>
              <a:t>сформулировал основные законы механики;</a:t>
            </a:r>
          </a:p>
          <a:p>
            <a:pPr marL="180975" indent="-180975">
              <a:spcAft>
                <a:spcPts val="600"/>
              </a:spcAft>
              <a:buFontTx/>
              <a:buChar char="-"/>
            </a:pPr>
            <a:r>
              <a:rPr lang="ru-RU" sz="2400" b="1" dirty="0" smtClean="0"/>
              <a:t>открыл закон всемирного тяготения;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400" b="1" dirty="0" smtClean="0"/>
              <a:t>разработал теорию движения планет и их спутников, образующих Солнечную систему,          а также комет;</a:t>
            </a:r>
          </a:p>
          <a:p>
            <a:pPr marL="180975" algn="ctr">
              <a:spcAft>
                <a:spcPts val="120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ДОКАЗАЛ,                                   ЧТО В ПРИРОДЕ СУЩЕСТВУЮТ ЗАКОНЫ, ОТКРЫТЬ КОТОРЫЕ СПОСОБЕН ЧЕЛОВЕЧЕСКИЙ РАЗУМ.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8" name="Picture 4" descr="http://www.futura-sciences.com/uploads/tx_oxcsfutura/Newton_1702_SirGodfreyKneller_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32656"/>
            <a:ext cx="4682067" cy="583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788024" y="5877272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Исаак Ньютон</a:t>
            </a:r>
          </a:p>
          <a:p>
            <a:pPr algn="ctr"/>
            <a:r>
              <a:rPr lang="ru-RU" b="1" dirty="0" smtClean="0"/>
              <a:t>(1643-1727)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76527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ИСКУССТВО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395536" y="1700808"/>
            <a:ext cx="3960440" cy="4896544"/>
          </a:xfrm>
          <a:prstGeom prst="wedgeRoundRectCallout">
            <a:avLst>
              <a:gd name="adj1" fmla="val 40055"/>
              <a:gd name="adj2" fmla="val -62853"/>
              <a:gd name="adj3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endParaRPr lang="ru-RU" sz="500" b="1" dirty="0" smtClean="0"/>
          </a:p>
          <a:p>
            <a:pPr algn="ctr">
              <a:spcAft>
                <a:spcPts val="1200"/>
              </a:spcAft>
            </a:pPr>
            <a:r>
              <a:rPr lang="ru-RU" sz="4000" b="1" dirty="0" err="1" smtClean="0"/>
              <a:t>КЛАССИЦИЗМ</a:t>
            </a:r>
            <a:r>
              <a:rPr lang="ru-RU" sz="2400" dirty="0" err="1" smtClean="0"/>
              <a:t>от</a:t>
            </a:r>
            <a:r>
              <a:rPr lang="ru-RU" sz="2400" dirty="0" smtClean="0"/>
              <a:t> лат. </a:t>
            </a:r>
            <a:r>
              <a:rPr lang="en-US" sz="2400" i="1" dirty="0" err="1" smtClean="0"/>
              <a:t>classicus</a:t>
            </a:r>
            <a:r>
              <a:rPr lang="ru-RU" sz="2400" i="1" dirty="0" smtClean="0"/>
              <a:t> –</a:t>
            </a:r>
            <a:r>
              <a:rPr lang="ru-RU" sz="2400" dirty="0" smtClean="0"/>
              <a:t> 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ОБРАЗЦОВЫЙ</a:t>
            </a:r>
            <a:r>
              <a:rPr lang="ru-RU" sz="2400" dirty="0" smtClean="0"/>
              <a:t> </a:t>
            </a:r>
            <a:endParaRPr lang="ru-RU" sz="2400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788024" y="1772816"/>
            <a:ext cx="3960440" cy="4824536"/>
          </a:xfrm>
          <a:prstGeom prst="wedgeRoundRectCallout">
            <a:avLst>
              <a:gd name="adj1" fmla="val -42440"/>
              <a:gd name="adj2" fmla="val -64677"/>
              <a:gd name="adj3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b="1" dirty="0" smtClean="0"/>
              <a:t>БАРОККО</a:t>
            </a:r>
          </a:p>
          <a:p>
            <a:pPr algn="ctr">
              <a:spcAft>
                <a:spcPts val="1200"/>
              </a:spcAft>
            </a:pPr>
            <a:r>
              <a:rPr lang="ru-RU" sz="2400" dirty="0" err="1" smtClean="0"/>
              <a:t>итал</a:t>
            </a:r>
            <a:r>
              <a:rPr lang="ru-RU" sz="2400" dirty="0" smtClean="0"/>
              <a:t>. </a:t>
            </a:r>
            <a:r>
              <a:rPr lang="ru-RU" sz="2400" i="1" dirty="0" err="1" smtClean="0"/>
              <a:t>barocco</a:t>
            </a:r>
            <a:r>
              <a:rPr lang="ru-RU" sz="2400" dirty="0" smtClean="0"/>
              <a:t> -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СКЛОННЫЙ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ИЗЛИШЕСТВАМ</a:t>
            </a:r>
            <a:r>
              <a:rPr lang="ru-RU" sz="2400" dirty="0" smtClean="0"/>
              <a:t> </a:t>
            </a:r>
            <a:endParaRPr lang="ru-RU" sz="2400" dirty="0"/>
          </a:p>
        </p:txBody>
      </p:sp>
      <p:pic>
        <p:nvPicPr>
          <p:cNvPr id="6" name="Picture 2" descr="http://upload.wikimedia.org/wikipedia/commons/2/2e/Villa_Rotonda_front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149080"/>
            <a:ext cx="3259562" cy="21974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http://img-fotki.yandex.ru/get/6104/34518231.17/0_801bc_3e0d2611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149080"/>
            <a:ext cx="3339924" cy="219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860032" y="1196752"/>
            <a:ext cx="388843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стиль в искусстве, появившийся в конце </a:t>
            </a:r>
            <a:r>
              <a:rPr lang="en-US" sz="2200" b="1" dirty="0" smtClean="0"/>
              <a:t>XVI</a:t>
            </a:r>
            <a:r>
              <a:rPr lang="ru-RU" sz="2200" b="1" dirty="0" smtClean="0"/>
              <a:t> века;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в основе классицизма лежат идеи рационализма, художественное произведение, с точки зрения классицизма, должно строиться на основании строгих канонов, тем самым обнаруживая стройность и логичность самого мироздания.</a:t>
            </a:r>
            <a:endParaRPr lang="ru-RU" sz="22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0" y="260648"/>
            <a:ext cx="4402832" cy="7652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КЛАССИЦИЗМ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  <p:pic>
        <p:nvPicPr>
          <p:cNvPr id="27652" name="Picture 4" descr="http://www.simonlau.ca/images/Travel/Europe2008/sharing/paris/images/680%20panthe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158462" cy="5544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43608" y="5373216"/>
            <a:ext cx="3528392" cy="11521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Церковь Святой </a:t>
            </a:r>
            <a:r>
              <a:rPr lang="ru-RU" b="1" dirty="0" err="1" smtClean="0"/>
              <a:t>Женевьевы</a:t>
            </a:r>
            <a:r>
              <a:rPr lang="ru-RU" b="1" dirty="0" smtClean="0"/>
              <a:t>.</a:t>
            </a:r>
          </a:p>
          <a:p>
            <a:pPr algn="ctr"/>
            <a:r>
              <a:rPr lang="ru-RU" b="1" dirty="0" smtClean="0"/>
              <a:t>Париж.  Франция.</a:t>
            </a:r>
          </a:p>
          <a:p>
            <a:pPr algn="ctr"/>
            <a:r>
              <a:rPr lang="ru-RU" b="1" dirty="0" smtClean="0"/>
              <a:t> 1755-1789 гг.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Маша\Pictures\для презентаций\q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1440877" cy="1008112"/>
          </a:xfrm>
          <a:prstGeom prst="ellipse">
            <a:avLst/>
          </a:prstGeom>
          <a:ln w="38100" cap="rnd">
            <a:solidFill>
              <a:schemeClr val="tx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23528" y="1700808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>
              <a:spcAft>
                <a:spcPts val="1200"/>
              </a:spcAft>
              <a:buFontTx/>
              <a:buChar char="-"/>
            </a:pPr>
            <a:r>
              <a:rPr lang="ru-RU" sz="2400" b="1" i="1" dirty="0" smtClean="0"/>
              <a:t>КАКУЮ АРХИТЕКТУРУ  МАСТЕРА КЛАССИЦИЗМА СЧИТАЛИ ОБРАЗЦОВОЙ?</a:t>
            </a:r>
          </a:p>
        </p:txBody>
      </p:sp>
      <p:pic>
        <p:nvPicPr>
          <p:cNvPr id="10" name="Picture 4" descr="http://www.simonlau.ca/images/Travel/Europe2008/sharing/paris/images/680%20panthe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88640"/>
            <a:ext cx="3672408" cy="4896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861048"/>
            <a:ext cx="1076132" cy="1327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437112"/>
            <a:ext cx="1076132" cy="1327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2" descr="C:\Users\Маша\Pictures\для презентаций\26949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941168"/>
            <a:ext cx="1076132" cy="1327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http://fr.academic.ru/pictures/frwiki/80/Parthenon.at.Nashville.Tenenssee.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356992"/>
            <a:ext cx="4469296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3995936" y="5877272"/>
            <a:ext cx="388843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Парфенон -</a:t>
            </a:r>
          </a:p>
          <a:p>
            <a:pPr algn="ctr"/>
            <a:r>
              <a:rPr lang="ru-RU" b="1" dirty="0" smtClean="0"/>
              <a:t>копия в натуральную величину.</a:t>
            </a:r>
            <a:endParaRPr lang="ru-RU" dirty="0"/>
          </a:p>
        </p:txBody>
      </p:sp>
      <p:pic>
        <p:nvPicPr>
          <p:cNvPr id="1030" name="Picture 6" descr="http://cs10416.vk.com/u9266920/143214995/z_f661b08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068960"/>
            <a:ext cx="4752528" cy="3564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Скругленный прямоугольник 14"/>
          <p:cNvSpPr/>
          <p:nvPr/>
        </p:nvSpPr>
        <p:spPr>
          <a:xfrm>
            <a:off x="4499992" y="5877272"/>
            <a:ext cx="3888432" cy="72008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Римский форум -</a:t>
            </a:r>
          </a:p>
          <a:p>
            <a:pPr algn="ctr"/>
            <a:r>
              <a:rPr lang="ru-RU" b="1" dirty="0" smtClean="0"/>
              <a:t>реконструкция.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C:\Users\Маша\Desktop\Petit-Trianon-Versail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0" cy="4733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36096" y="5445224"/>
            <a:ext cx="3528392" cy="11521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Малый Трианон.</a:t>
            </a:r>
          </a:p>
          <a:p>
            <a:pPr algn="ctr"/>
            <a:r>
              <a:rPr lang="ru-RU" b="1" smtClean="0"/>
              <a:t>Версаль, </a:t>
            </a:r>
            <a:r>
              <a:rPr lang="ru-RU" b="1" dirty="0" smtClean="0"/>
              <a:t>Франция.</a:t>
            </a:r>
          </a:p>
          <a:p>
            <a:pPr algn="ctr"/>
            <a:r>
              <a:rPr lang="ru-RU" b="1" dirty="0" smtClean="0"/>
              <a:t> 1762-1768 гг.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upload.wikimedia.org/wikipedia/commons/2/2e/Villa_Rotonda_front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01" y="260648"/>
            <a:ext cx="9145201" cy="6165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084168" y="404664"/>
            <a:ext cx="2808312" cy="11521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Вилла Ротонда </a:t>
            </a:r>
          </a:p>
          <a:p>
            <a:pPr algn="ctr"/>
            <a:r>
              <a:rPr lang="ru-RU" b="1" dirty="0" smtClean="0"/>
              <a:t>близ </a:t>
            </a:r>
            <a:r>
              <a:rPr lang="ru-RU" b="1" dirty="0" err="1" smtClean="0"/>
              <a:t>Виченцы</a:t>
            </a:r>
            <a:r>
              <a:rPr lang="ru-RU" b="1" dirty="0" smtClean="0"/>
              <a:t>.</a:t>
            </a:r>
          </a:p>
          <a:p>
            <a:pPr algn="ctr"/>
            <a:r>
              <a:rPr lang="ru-RU" b="1" dirty="0" smtClean="0"/>
              <a:t>Италия.</a:t>
            </a:r>
          </a:p>
          <a:p>
            <a:pPr algn="ctr"/>
            <a:r>
              <a:rPr lang="ru-RU" b="1" dirty="0" smtClean="0"/>
              <a:t> 1550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pload.wikimedia.org/wikipedia/commons/c/c7/FRAUENKIRCHE_UF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399906" cy="619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419872" y="5517232"/>
            <a:ext cx="3528392" cy="11521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Фрауэнкирхе</a:t>
            </a:r>
            <a:r>
              <a:rPr lang="ru-RU" b="1" dirty="0" smtClean="0"/>
              <a:t> </a:t>
            </a:r>
          </a:p>
          <a:p>
            <a:pPr algn="ctr"/>
            <a:r>
              <a:rPr lang="ru-RU" b="1" dirty="0" smtClean="0"/>
              <a:t>(церковь Богородицы)</a:t>
            </a:r>
          </a:p>
          <a:p>
            <a:pPr algn="ctr"/>
            <a:r>
              <a:rPr lang="ru-RU" b="1" dirty="0" smtClean="0"/>
              <a:t>Дрезден. Германия.</a:t>
            </a:r>
          </a:p>
          <a:p>
            <a:pPr algn="ctr"/>
            <a:r>
              <a:rPr lang="ru-RU" b="1" dirty="0" smtClean="0"/>
              <a:t> 1726-1743 гг.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340768"/>
            <a:ext cx="48245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стиль в искусстве, появившийся в конце </a:t>
            </a:r>
            <a:r>
              <a:rPr lang="en-US" sz="2200" b="1" dirty="0" smtClean="0"/>
              <a:t>XVI</a:t>
            </a:r>
            <a:r>
              <a:rPr lang="ru-RU" sz="2200" b="1" dirty="0" smtClean="0"/>
              <a:t> века;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его рождение связано с Контрреформацией;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искусство барокко было призвано прославлять могущество католической церкви, своей пышностью показывая преимущества католицизма над «дешевым» протестантизмом.</a:t>
            </a:r>
            <a:endParaRPr lang="ru-RU" sz="22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95936" y="404664"/>
            <a:ext cx="4978896" cy="7652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БАРОККО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static.zn.ua/system/illustrations/000/024/195/original.jpg?12950111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4788024" y="332656"/>
            <a:ext cx="3816424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Площадь и собор Святого Петра.</a:t>
            </a:r>
          </a:p>
          <a:p>
            <a:pPr algn="ctr"/>
            <a:r>
              <a:rPr lang="ru-RU" b="1" dirty="0" smtClean="0"/>
              <a:t>Рим. Италия. </a:t>
            </a:r>
          </a:p>
          <a:p>
            <a:pPr algn="ctr"/>
            <a:r>
              <a:rPr lang="en-US" b="1" dirty="0" smtClean="0"/>
              <a:t>XVII</a:t>
            </a:r>
            <a:r>
              <a:rPr lang="ru-RU" b="1" dirty="0" smtClean="0"/>
              <a:t> век.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upload.wikimedia.org/wikipedia/commons/a/a9/Dresden_Zwinger03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4006"/>
            <a:ext cx="9216008" cy="6912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300192" y="5733256"/>
            <a:ext cx="2592288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Дворец Цвингер.</a:t>
            </a:r>
          </a:p>
          <a:p>
            <a:pPr algn="ctr"/>
            <a:r>
              <a:rPr lang="ru-RU" b="1" dirty="0" smtClean="0"/>
              <a:t>Дрезден. Германия.</a:t>
            </a:r>
          </a:p>
          <a:p>
            <a:pPr algn="ctr"/>
            <a:r>
              <a:rPr lang="ru-RU" b="1" dirty="0" smtClean="0"/>
              <a:t>1709-1732 гг.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bonita-tours.ro/foto2/roma%20-%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300192" y="5661248"/>
            <a:ext cx="2592288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Фонтан </a:t>
            </a:r>
            <a:r>
              <a:rPr lang="ru-RU" b="1" dirty="0" err="1" smtClean="0"/>
              <a:t>Треви</a:t>
            </a:r>
            <a:r>
              <a:rPr lang="ru-RU" b="1" dirty="0" smtClean="0"/>
              <a:t> .</a:t>
            </a:r>
          </a:p>
          <a:p>
            <a:pPr algn="ctr"/>
            <a:r>
              <a:rPr lang="ru-RU" b="1" dirty="0" smtClean="0"/>
              <a:t>Рим. Италия.</a:t>
            </a:r>
          </a:p>
          <a:p>
            <a:pPr algn="ctr"/>
            <a:r>
              <a:rPr lang="ru-RU" b="1" dirty="0" smtClean="0"/>
              <a:t>1732 – 1762 гг.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http://upload.wikimedia.org/wikipedia/commons/f/f1/Chateau_Versailles_Galerie_des_Glaces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467544" y="5517232"/>
            <a:ext cx="3168352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Зеркальная галерея.</a:t>
            </a:r>
          </a:p>
          <a:p>
            <a:pPr algn="ctr"/>
            <a:r>
              <a:rPr lang="ru-RU" b="1" dirty="0" smtClean="0"/>
              <a:t>Версаль. Франция.</a:t>
            </a:r>
          </a:p>
          <a:p>
            <a:pPr algn="ctr"/>
            <a:r>
              <a:rPr lang="en-US" b="1" dirty="0" smtClean="0"/>
              <a:t>XVII</a:t>
            </a:r>
            <a:r>
              <a:rPr lang="ru-RU" b="1" dirty="0" smtClean="0"/>
              <a:t> век.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1960" y="260648"/>
            <a:ext cx="4546848" cy="69327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ДРАМАТУРГИЯ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 descr="https://upload.wikimedia.org/wikipedia/commons/d/d5/Jean_racine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2594573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6" name="Picture 4" descr="http://en.academic.ru/pictures/enwiki/77/Molier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924944"/>
            <a:ext cx="2924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2267744" y="2996952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Жан Расин</a:t>
            </a:r>
          </a:p>
          <a:p>
            <a:pPr algn="ctr"/>
            <a:r>
              <a:rPr lang="ru-RU" b="1" dirty="0" smtClean="0"/>
              <a:t>(1639-1699)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52120" y="6021288"/>
            <a:ext cx="2448272" cy="64807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Жан Батист Мольер</a:t>
            </a:r>
          </a:p>
          <a:p>
            <a:pPr algn="ctr"/>
            <a:r>
              <a:rPr lang="ru-RU" b="1" dirty="0" smtClean="0"/>
              <a:t>(1622-1673)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1124744"/>
            <a:ext cx="561662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автор трагедий - «высокого» жанра;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герои его произведений всегда исполняли свой долг, если нужно, то и наперекор чувствам.</a:t>
            </a:r>
            <a:endParaRPr lang="ru-RU" sz="2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3933056"/>
            <a:ext cx="561662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автор «низкого» жанра – комедий, в которых высмеивались людские пороки;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dirty="0" smtClean="0"/>
              <a:t>герои его произведений – обычные люди разных сословий;</a:t>
            </a:r>
          </a:p>
          <a:p>
            <a:pPr marL="180975" indent="-180975">
              <a:spcAft>
                <a:spcPts val="1200"/>
              </a:spcAft>
              <a:buFontTx/>
              <a:buChar char="-"/>
            </a:pPr>
            <a:r>
              <a:rPr lang="ru-RU" sz="2200" b="1" smtClean="0"/>
              <a:t>самые </a:t>
            </a:r>
            <a:r>
              <a:rPr lang="ru-RU" sz="2200" b="1" dirty="0" smtClean="0"/>
              <a:t>известные комедии: «Тартюф», «Мещанин во дворянстве», «Мнимый больной»</a:t>
            </a: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4088" y="404664"/>
            <a:ext cx="3394720" cy="69327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ЖИВОПИСЬ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1412776"/>
            <a:ext cx="316835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algn="ctr"/>
            <a:r>
              <a:rPr lang="ru-RU" sz="2200" b="1" dirty="0" smtClean="0"/>
              <a:t>Рембрандт </a:t>
            </a:r>
            <a:r>
              <a:rPr lang="ru-RU" sz="2200" b="1" dirty="0" err="1" smtClean="0"/>
              <a:t>Харменс</a:t>
            </a:r>
            <a:r>
              <a:rPr lang="ru-RU" sz="2200" b="1" dirty="0" smtClean="0"/>
              <a:t> </a:t>
            </a:r>
            <a:r>
              <a:rPr lang="ru-RU" sz="2200" b="1" dirty="0" err="1" smtClean="0"/>
              <a:t>ван</a:t>
            </a:r>
            <a:r>
              <a:rPr lang="ru-RU" sz="2200" b="1" dirty="0" smtClean="0"/>
              <a:t> Рейн </a:t>
            </a:r>
          </a:p>
          <a:p>
            <a:pPr marL="180975" algn="ctr"/>
            <a:r>
              <a:rPr lang="ru-RU" sz="2200" b="1" dirty="0" smtClean="0"/>
              <a:t>(1606 – 1669) – голландский художник.</a:t>
            </a:r>
          </a:p>
          <a:p>
            <a:pPr marL="180975" algn="ctr"/>
            <a:endParaRPr lang="ru-RU" sz="1200" b="1" dirty="0" smtClean="0"/>
          </a:p>
          <a:p>
            <a:pPr marL="180975" algn="ctr"/>
            <a:r>
              <a:rPr lang="ru-RU" sz="2200" b="1" dirty="0" smtClean="0"/>
              <a:t>Часто изображал простых людей, </a:t>
            </a:r>
          </a:p>
          <a:p>
            <a:pPr marL="180975" algn="ctr"/>
            <a:r>
              <a:rPr lang="ru-RU" sz="2200" b="1" dirty="0" smtClean="0"/>
              <a:t>в которых нет ничего героического </a:t>
            </a:r>
          </a:p>
          <a:p>
            <a:pPr marL="180975" algn="ctr"/>
            <a:r>
              <a:rPr lang="ru-RU" sz="2200" b="1" dirty="0" smtClean="0"/>
              <a:t>или утонченного.</a:t>
            </a:r>
          </a:p>
          <a:p>
            <a:pPr marL="180975" indent="-180975">
              <a:spcAft>
                <a:spcPts val="1200"/>
              </a:spcAft>
            </a:pPr>
            <a:endParaRPr lang="ru-RU" sz="2200" b="1" dirty="0" smtClean="0"/>
          </a:p>
        </p:txBody>
      </p:sp>
      <p:pic>
        <p:nvPicPr>
          <p:cNvPr id="29702" name="Picture 6" descr="http://upload.wikimedia.org/wikipedia/commons/thumb/9/91/Rembrandt_Harmensz._van_Rijn_-_The_Return_of_the_Prodigal_Son.jpg/798px-Rembrandt_Harmensz._van_Rijn_-_The_Return_of_the_Prodigal_Son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943001" cy="6336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995936" y="5661248"/>
            <a:ext cx="3888432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Рембрандт. </a:t>
            </a:r>
          </a:p>
          <a:p>
            <a:pPr algn="ctr"/>
            <a:r>
              <a:rPr lang="ru-RU" b="1" dirty="0" smtClean="0"/>
              <a:t>«Возвращение блудного сына».</a:t>
            </a:r>
          </a:p>
          <a:p>
            <a:pPr algn="ctr"/>
            <a:r>
              <a:rPr lang="ru-RU" b="1" dirty="0" smtClean="0"/>
              <a:t> 1669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upload.wikimedia.org/wikipedia/commons/2/28/The_Nightwatch_by_Rembrandt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10623"/>
            <a:ext cx="8244408" cy="6868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796136" y="188640"/>
            <a:ext cx="3168352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Рембрандт. </a:t>
            </a:r>
          </a:p>
          <a:p>
            <a:pPr algn="ctr"/>
            <a:r>
              <a:rPr lang="ru-RU" b="1" dirty="0" smtClean="0"/>
              <a:t>«Ночной дозор».</a:t>
            </a:r>
          </a:p>
          <a:p>
            <a:pPr algn="ctr"/>
            <a:r>
              <a:rPr lang="ru-RU" b="1" dirty="0" smtClean="0"/>
              <a:t> 1642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348800"/>
            <a:ext cx="3600400" cy="5320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200" b="1" dirty="0" smtClean="0">
                <a:latin typeface="Corbel" pitchFamily="34" charset="0"/>
              </a:rPr>
              <a:t>Диего Родригес </a:t>
            </a:r>
            <a:endParaRPr lang="ru-RU" sz="2200" b="1" dirty="0" smtClean="0">
              <a:latin typeface="Corbel" pitchFamily="34" charset="0"/>
            </a:endParaRPr>
          </a:p>
          <a:p>
            <a:pPr algn="ctr"/>
            <a:r>
              <a:rPr lang="vi-VN" sz="2200" b="1" dirty="0" smtClean="0">
                <a:latin typeface="Corbel" pitchFamily="34" charset="0"/>
              </a:rPr>
              <a:t>де Сильва-и-Веласкес </a:t>
            </a:r>
            <a:endParaRPr lang="ru-RU" sz="2200" b="1" dirty="0" smtClean="0">
              <a:latin typeface="Corbel" pitchFamily="34" charset="0"/>
            </a:endParaRPr>
          </a:p>
          <a:p>
            <a:pPr algn="ctr"/>
            <a:r>
              <a:rPr lang="vi-VN" sz="2200" b="1" dirty="0" smtClean="0">
                <a:latin typeface="Corbel" pitchFamily="34" charset="0"/>
              </a:rPr>
              <a:t>(1599</a:t>
            </a:r>
            <a:r>
              <a:rPr lang="ru-RU" sz="2200" b="1" dirty="0" smtClean="0">
                <a:latin typeface="Corbel" pitchFamily="34" charset="0"/>
              </a:rPr>
              <a:t> - </a:t>
            </a:r>
            <a:r>
              <a:rPr lang="vi-VN" sz="2200" b="1" dirty="0" smtClean="0">
                <a:latin typeface="Corbel" pitchFamily="34" charset="0"/>
              </a:rPr>
              <a:t>1660) </a:t>
            </a:r>
            <a:r>
              <a:rPr lang="ru-RU" sz="2200" b="1" dirty="0" smtClean="0">
                <a:latin typeface="Corbel" pitchFamily="34" charset="0"/>
              </a:rPr>
              <a:t>-</a:t>
            </a:r>
            <a:r>
              <a:rPr lang="vi-VN" sz="2200" b="1" dirty="0" smtClean="0">
                <a:latin typeface="Corbel" pitchFamily="34" charset="0"/>
              </a:rPr>
              <a:t> испанский художник, величайший представитель </a:t>
            </a:r>
            <a:endParaRPr lang="ru-RU" sz="2200" b="1" dirty="0" smtClean="0">
              <a:latin typeface="Corbel" pitchFamily="34" charset="0"/>
            </a:endParaRPr>
          </a:p>
          <a:p>
            <a:pPr algn="ctr"/>
            <a:r>
              <a:rPr lang="vi-VN" sz="2200" b="1" dirty="0" smtClean="0">
                <a:latin typeface="Corbel" pitchFamily="34" charset="0"/>
              </a:rPr>
              <a:t>золотого века </a:t>
            </a:r>
            <a:endParaRPr lang="ru-RU" sz="2200" b="1" dirty="0" smtClean="0">
              <a:latin typeface="Corbel" pitchFamily="34" charset="0"/>
            </a:endParaRPr>
          </a:p>
          <a:p>
            <a:pPr algn="ctr"/>
            <a:r>
              <a:rPr lang="vi-VN" sz="2200" b="1" dirty="0" smtClean="0">
                <a:latin typeface="Corbel" pitchFamily="34" charset="0"/>
              </a:rPr>
              <a:t>испанской живописи.</a:t>
            </a:r>
            <a:endParaRPr lang="ru-RU" sz="2200" b="1" dirty="0" smtClean="0">
              <a:latin typeface="Corbel" pitchFamily="34" charset="0"/>
            </a:endParaRPr>
          </a:p>
          <a:p>
            <a:pPr algn="ctr"/>
            <a:endParaRPr lang="ru-RU" sz="1200" b="1" dirty="0" smtClean="0">
              <a:latin typeface="Corbel" pitchFamily="34" charset="0"/>
            </a:endParaRPr>
          </a:p>
          <a:p>
            <a:pPr algn="ctr"/>
            <a:r>
              <a:rPr lang="ru-RU" sz="2200" b="1" dirty="0" smtClean="0">
                <a:latin typeface="Corbel" pitchFamily="34" charset="0"/>
              </a:rPr>
              <a:t>В течение 40 лет работал придворным живописцем, но даже парадные портреты Веласкеса отличаются исключительной правдивостью.</a:t>
            </a:r>
            <a:endParaRPr lang="ru-RU" sz="2200" b="1" dirty="0">
              <a:latin typeface="Corbel" pitchFamily="34" charset="0"/>
            </a:endParaRPr>
          </a:p>
        </p:txBody>
      </p:sp>
      <p:pic>
        <p:nvPicPr>
          <p:cNvPr id="31746" name="Picture 2" descr="http://upload.wikimedia.org/wikipedia/commons/6/68/Diego_Vel%C3%A1zquez_026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8639"/>
            <a:ext cx="4448133" cy="6395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907704" y="260648"/>
            <a:ext cx="4176464" cy="864096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Веласкес. </a:t>
            </a:r>
          </a:p>
          <a:p>
            <a:pPr algn="ctr"/>
            <a:r>
              <a:rPr lang="ru-RU" b="1" dirty="0" smtClean="0"/>
              <a:t>«Инфанта Маргарита Австрийская»</a:t>
            </a:r>
          </a:p>
          <a:p>
            <a:pPr algn="ctr"/>
            <a:r>
              <a:rPr lang="ru-RU" b="1" dirty="0" smtClean="0"/>
              <a:t>1660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4088" y="404664"/>
            <a:ext cx="3394720" cy="69327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32040" y="2060848"/>
            <a:ext cx="37444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algn="ctr"/>
            <a:r>
              <a:rPr lang="ru-RU" sz="2200" b="1" dirty="0" err="1" smtClean="0">
                <a:latin typeface="Corbel" pitchFamily="34" charset="0"/>
              </a:rPr>
              <a:t>Н</a:t>
            </a:r>
            <a:r>
              <a:rPr lang="vi-VN" sz="2200" b="1" dirty="0" smtClean="0">
                <a:latin typeface="Corbel" pitchFamily="34" charset="0"/>
              </a:rPr>
              <a:t>емецкий композитор, представитель </a:t>
            </a:r>
            <a:endParaRPr lang="ru-RU" sz="2200" b="1" dirty="0" smtClean="0">
              <a:latin typeface="Corbel" pitchFamily="34" charset="0"/>
            </a:endParaRPr>
          </a:p>
          <a:p>
            <a:pPr marL="180975" algn="ctr"/>
            <a:r>
              <a:rPr lang="vi-VN" sz="2200" b="1" dirty="0" smtClean="0">
                <a:latin typeface="Corbel" pitchFamily="34" charset="0"/>
              </a:rPr>
              <a:t>эпохи</a:t>
            </a:r>
            <a:r>
              <a:rPr lang="ru-RU" sz="2200" b="1" dirty="0" smtClean="0">
                <a:latin typeface="Corbel" pitchFamily="34" charset="0"/>
              </a:rPr>
              <a:t> </a:t>
            </a:r>
            <a:r>
              <a:rPr lang="vi-VN" sz="2200" b="1" dirty="0" smtClean="0">
                <a:latin typeface="Corbel" pitchFamily="34" charset="0"/>
              </a:rPr>
              <a:t>барокко, </a:t>
            </a:r>
            <a:endParaRPr lang="ru-RU" sz="2200" b="1" dirty="0" smtClean="0">
              <a:latin typeface="Corbel" pitchFamily="34" charset="0"/>
            </a:endParaRPr>
          </a:p>
          <a:p>
            <a:pPr marL="180975" algn="ctr"/>
            <a:r>
              <a:rPr lang="vi-VN" sz="2200" b="1" dirty="0" smtClean="0">
                <a:latin typeface="Corbel" pitchFamily="34" charset="0"/>
              </a:rPr>
              <a:t>органист-виртуоз, музыкальный педагог.</a:t>
            </a:r>
            <a:endParaRPr lang="ru-RU" sz="2200" b="1" dirty="0" smtClean="0">
              <a:latin typeface="Corbel" pitchFamily="34" charset="0"/>
            </a:endParaRPr>
          </a:p>
        </p:txBody>
      </p:sp>
      <p:pic>
        <p:nvPicPr>
          <p:cNvPr id="32770" name="Picture 2" descr="http://upload.wikimedia.org/wikipedia/commons/b/bf/JSBach.jpg?uselang=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260648"/>
            <a:ext cx="4047287" cy="576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555776" y="5661248"/>
            <a:ext cx="3888432" cy="10081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Иоганн Себастьян Бах </a:t>
            </a:r>
          </a:p>
          <a:p>
            <a:pPr algn="ctr"/>
            <a:r>
              <a:rPr lang="ru-RU" b="1" dirty="0" smtClean="0"/>
              <a:t>(1685 – 1750)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07384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TS010073846</Template>
  <TotalTime>0</TotalTime>
  <Words>529</Words>
  <Application>Microsoft Office PowerPoint</Application>
  <PresentationFormat>Экран (4:3)</PresentationFormat>
  <Paragraphs>128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TS010073846</vt:lpstr>
      <vt:lpstr>КУЛЬТУРА КЛАССИЦИЗМА  И БАРОККО</vt:lpstr>
      <vt:lpstr>НАУЧНАЯ РЕВОЛЮЦИЯ XVII ВЕКА</vt:lpstr>
      <vt:lpstr>Слайд 3</vt:lpstr>
      <vt:lpstr>Слайд 4</vt:lpstr>
      <vt:lpstr>Слайд 5</vt:lpstr>
      <vt:lpstr>ИСКУССТВО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ДРАМАТУРГИЯ</vt:lpstr>
      <vt:lpstr>ЖИВОПИСЬ</vt:lpstr>
      <vt:lpstr>Слайд 18</vt:lpstr>
      <vt:lpstr>Слайд 19</vt:lpstr>
      <vt:lpstr>МУЗЫКА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2012-07-26T10:09:02Z</dcterms:created>
  <dcterms:modified xsi:type="dcterms:W3CDTF">2014-10-07T13:52:16Z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TC100738469990</vt:lpwstr>
  </property>
</Properties>
</file>