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1" r:id="rId2"/>
    <p:sldId id="257" r:id="rId3"/>
    <p:sldId id="356" r:id="rId4"/>
    <p:sldId id="358" r:id="rId5"/>
    <p:sldId id="359" r:id="rId6"/>
    <p:sldId id="364" r:id="rId7"/>
    <p:sldId id="360" r:id="rId8"/>
    <p:sldId id="362" r:id="rId9"/>
    <p:sldId id="355" r:id="rId10"/>
    <p:sldId id="354" r:id="rId11"/>
    <p:sldId id="29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419" autoAdjust="0"/>
    <p:restoredTop sz="94716" autoAdjust="0"/>
  </p:normalViewPr>
  <p:slideViewPr>
    <p:cSldViewPr>
      <p:cViewPr varScale="1">
        <p:scale>
          <a:sx n="69" d="100"/>
          <a:sy n="69" d="100"/>
        </p:scale>
        <p:origin x="-133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36A04-A049-4B4D-AD1C-E93FAD3D106A}" type="datetimeFigureOut">
              <a:rPr lang="ru-RU" smtClean="0"/>
              <a:pPr/>
              <a:t>01.05.2016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5677E-61E4-49C7-8520-BF56A4C8FB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5677E-61E4-49C7-8520-BF56A4C8FBA4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5677E-61E4-49C7-8520-BF56A4C8FBA4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705" y="2852920"/>
            <a:ext cx="8820590" cy="1080150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r>
              <a:rPr lang="ru-RU" sz="3600" b="1" i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Начальные геометрические сведения</a:t>
            </a:r>
            <a:endParaRPr lang="ru-RU" sz="3600" b="1" i="1" u="sng" spc="300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Documents and Settings\All Users\Документы\Мои рисунки\Образцы рисунков\WP6CAOETMLGCAJS66PICAFBVECJCAC3E2LVCAC3MBDYCAHKG0SRCALYZIL5CAJLOHK9CA3F9IM8CAYJZC6MCAM1SU86CA6X75BICAPMCXGWCA31NQV5CAL51XEZCAM3FFV4CA2Q1E1HCAQLHT5PCATXE11U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4FA"/>
              </a:clrFrom>
              <a:clrTo>
                <a:srgbClr val="FFF4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236370" y="836640"/>
            <a:ext cx="1584220" cy="158422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015645" y="260560"/>
            <a:ext cx="51127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i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</a:t>
            </a:r>
            <a:br>
              <a:rPr lang="ru-RU" sz="5400" b="1" i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геометрия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76570" y="9806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9" name="Picture 2" descr="C:\Documents and Settings\All Users\Документы\Мои рисунки\Образцы рисунков\3LCCAL3VWXVCAR01R14CAJKKEKDCA9G7WIFCA9G0LL8CAHXM5S7CAJ4CQ01CAATPEOJCALZBEMYCAB90X5HCA9SGP0JCA3J21JGCA2JOKWVCASJTJ29CAKEGE54CATC0ZUACAR0HD83CAU4RQXFCA3F8E4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430" y="0"/>
            <a:ext cx="2706624" cy="179222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995239" y="4221110"/>
            <a:ext cx="515359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3200" b="1" i="1" dirty="0" smtClean="0">
              <a:ln w="1905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Перпендикулярные прямые</a:t>
            </a:r>
            <a:endParaRPr lang="en-US" sz="3200" b="1" i="1" dirty="0" smtClean="0">
              <a:ln w="1905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15" name="Нижний колонтитул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419840" y="764630"/>
            <a:ext cx="2017284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5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Цели: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pic>
        <p:nvPicPr>
          <p:cNvPr id="10" name="Picture 4" descr="C:\Documents and Settings\All Users\Документы\Мои рисунки\Образцы рисунков\WP6CAOETMLGCAJS66PICAFBVECJCAC3E2LVCAC3MBDYCAHKG0SRCALYZIL5CAJLOHK9CA3F9IM8CAYJZC6MCAM1SU86CA6X75BICAPMCXGWCA31NQV5CAL51XEZCAM3FFV4CA2Q1E1HCAQLHT5PCATXE11U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4FA"/>
              </a:clrFrom>
              <a:clrTo>
                <a:srgbClr val="FFF4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444260" y="404580"/>
            <a:ext cx="1584220" cy="1584220"/>
          </a:xfrm>
          <a:prstGeom prst="rect">
            <a:avLst/>
          </a:prstGeom>
          <a:noFill/>
        </p:spPr>
      </p:pic>
      <p:pic>
        <p:nvPicPr>
          <p:cNvPr id="11" name="Picture 2" descr="C:\Documents and Settings\All Users\Документы\Мои рисунки\Образцы рисунков\3LCCAL3VWXVCAR01R14CAJKKEKDCA9G7WIFCA9G0LL8CAHXM5S7CAJ4CQ01CAATPEOJCALZBEMYCAB90X5HCA9SGP0JCA3J21JGCA2JOKWVCASJTJ29CAKEGE54CATC0ZUACAR0HD83CAU4RQXFCA3F8E4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430" y="0"/>
            <a:ext cx="2706624" cy="17922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390" y="2479584"/>
            <a:ext cx="8748580" cy="181588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Повторить понятие перпендикулярные прямые;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Рассмотреть свойство перпендикулярных прямых;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Применять полученные знания при решении задач.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40494" y="0"/>
            <a:ext cx="3063018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4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Вспомним!</a:t>
            </a:r>
            <a:endParaRPr lang="ru-RU" sz="4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41"/>
          <p:cNvGrpSpPr/>
          <p:nvPr/>
        </p:nvGrpSpPr>
        <p:grpSpPr>
          <a:xfrm>
            <a:off x="1009069" y="1274877"/>
            <a:ext cx="7310207" cy="2688385"/>
            <a:chOff x="1357290" y="428604"/>
            <a:chExt cx="7310207" cy="2688385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43042" y="428604"/>
              <a:ext cx="6429420" cy="2357454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1857356" y="642918"/>
              <a:ext cx="5786478" cy="21431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428728" y="2143116"/>
              <a:ext cx="5950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i="1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ru-RU" sz="4800" b="1" i="1" baseline="-25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57290" y="428604"/>
              <a:ext cx="5950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b="1" i="1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В</a:t>
              </a:r>
              <a:endParaRPr lang="ru-RU" sz="4800" b="1" i="1" baseline="-25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14876" y="1714488"/>
              <a:ext cx="73129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b="1" i="1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М</a:t>
              </a:r>
              <a:endParaRPr lang="ru-RU" sz="4800" b="1" i="1" baseline="-25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786710" y="500042"/>
              <a:ext cx="5950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b="1" i="1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sz="4800" b="1" i="1" baseline="-25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72462" y="2285992"/>
              <a:ext cx="5950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b="1" i="1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Е</a:t>
              </a:r>
              <a:endParaRPr lang="ru-RU" sz="4800" b="1" i="1" baseline="-25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27480" y="4409881"/>
            <a:ext cx="748904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Образуют &lt; </a:t>
            </a:r>
            <a:r>
              <a:rPr lang="en-US" sz="40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BMA</a:t>
            </a:r>
            <a:r>
              <a:rPr lang="ru-RU" sz="40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&lt;</a:t>
            </a:r>
            <a:r>
              <a:rPr lang="en-US" sz="40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CME</a:t>
            </a:r>
            <a:r>
              <a:rPr lang="ru-RU" sz="40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0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вертикальные углы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3460" y="692620"/>
            <a:ext cx="748904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2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 , АС – </a:t>
            </a:r>
            <a:r>
              <a:rPr lang="ru-RU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пересекающиеся  прямые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40494" y="0"/>
            <a:ext cx="3063018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4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Вспомним!</a:t>
            </a:r>
            <a:endParaRPr lang="ru-RU" sz="4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460" y="692620"/>
            <a:ext cx="748904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2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, АЕ – </a:t>
            </a:r>
            <a:r>
              <a:rPr lang="ru-RU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перпендикулярные прямые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1691600" y="1196690"/>
            <a:ext cx="4635360" cy="2961105"/>
            <a:chOff x="1691600" y="1196690"/>
            <a:chExt cx="4635360" cy="2961105"/>
          </a:xfrm>
        </p:grpSpPr>
        <p:grpSp>
          <p:nvGrpSpPr>
            <p:cNvPr id="6" name="Группа 41"/>
            <p:cNvGrpSpPr/>
            <p:nvPr/>
          </p:nvGrpSpPr>
          <p:grpSpPr>
            <a:xfrm>
              <a:off x="1691600" y="1196690"/>
              <a:ext cx="4635360" cy="2961105"/>
              <a:chOff x="2039821" y="350417"/>
              <a:chExt cx="4635360" cy="2961105"/>
            </a:xfrm>
          </p:grpSpPr>
          <p:cxnSp>
            <p:nvCxnSpPr>
              <p:cNvPr id="7" name="Прямая соединительная линия 6"/>
              <p:cNvCxnSpPr/>
              <p:nvPr/>
            </p:nvCxnSpPr>
            <p:spPr>
              <a:xfrm>
                <a:off x="2183841" y="1862627"/>
                <a:ext cx="4320600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единительная линия 7"/>
              <p:cNvCxnSpPr/>
              <p:nvPr/>
            </p:nvCxnSpPr>
            <p:spPr>
              <a:xfrm flipV="1">
                <a:off x="4200121" y="422428"/>
                <a:ext cx="0" cy="273637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2039821" y="1718607"/>
                <a:ext cx="458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ru-RU" sz="32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696051" y="350417"/>
                <a:ext cx="458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В</a:t>
                </a:r>
                <a:endParaRPr lang="ru-RU" sz="32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480021" y="1214537"/>
                <a:ext cx="55015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М</a:t>
                </a:r>
                <a:endParaRPr lang="ru-RU" sz="32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768061" y="2726747"/>
                <a:ext cx="458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С</a:t>
                </a:r>
                <a:endParaRPr lang="ru-RU" sz="32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216401" y="1718607"/>
                <a:ext cx="458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Е</a:t>
                </a:r>
                <a:endParaRPr lang="ru-RU" sz="32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3459852" y="2564880"/>
              <a:ext cx="5357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i="1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∟</a:t>
              </a:r>
              <a:endParaRPr lang="ru-RU" sz="2800" b="1" i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79390" y="4077090"/>
            <a:ext cx="7921100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Две прямые называются </a:t>
            </a:r>
            <a:r>
              <a:rPr lang="ru-RU" sz="28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перпендикулярными</a:t>
            </a:r>
            <a:r>
              <a:rPr lang="ru-RU" sz="2800" b="1" i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если при пересечении они образуют </a:t>
            </a:r>
            <a:r>
              <a:rPr lang="ru-RU" sz="28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четыре прямых угла. </a:t>
            </a:r>
          </a:p>
        </p:txBody>
      </p:sp>
      <p:sp>
        <p:nvSpPr>
          <p:cNvPr id="23" name="TextBox 22"/>
          <p:cNvSpPr txBox="1"/>
          <p:nvPr/>
        </p:nvSpPr>
        <p:spPr>
          <a:xfrm rot="5400000">
            <a:off x="3465126" y="2337684"/>
            <a:ext cx="53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∟</a:t>
            </a:r>
            <a:endParaRPr lang="ru-RU" sz="2800" b="1" i="1" dirty="0" smtClean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10800000">
            <a:off x="3701056" y="2342026"/>
            <a:ext cx="53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∟</a:t>
            </a:r>
            <a:endParaRPr lang="ru-RU" sz="2800" b="1" i="1" dirty="0" smtClean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3701628" y="2571133"/>
            <a:ext cx="53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∟</a:t>
            </a:r>
            <a:endParaRPr lang="ru-RU" sz="2800" b="1" i="1" dirty="0" smtClean="0">
              <a:solidFill>
                <a:srgbClr val="FF0000"/>
              </a:solidFill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395420" y="5445280"/>
            <a:ext cx="7489040" cy="584775"/>
            <a:chOff x="395420" y="5445280"/>
            <a:chExt cx="7489040" cy="584775"/>
          </a:xfrm>
        </p:grpSpPr>
        <p:sp>
          <p:nvSpPr>
            <p:cNvPr id="26" name="TextBox 25"/>
            <p:cNvSpPr txBox="1"/>
            <p:nvPr/>
          </p:nvSpPr>
          <p:spPr>
            <a:xfrm>
              <a:off x="395420" y="5445280"/>
              <a:ext cx="7489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3200" b="1" i="1" spc="50" dirty="0" smtClean="0">
                  <a:ln w="11430"/>
                  <a:solidFill>
                    <a:srgbClr val="FF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Пишут:</a:t>
              </a:r>
              <a:r>
                <a:rPr lang="en-US" sz="3200" b="1" i="1" spc="50" dirty="0" smtClean="0">
                  <a:ln w="11430"/>
                  <a:solidFill>
                    <a:schemeClr val="accent1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B</a:t>
              </a:r>
              <a:r>
                <a:rPr lang="ru-RU" sz="3200" b="1" i="1" spc="50" dirty="0" smtClean="0">
                  <a:ln w="11430"/>
                  <a:solidFill>
                    <a:schemeClr val="accent1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   АЕ </a:t>
              </a:r>
              <a:endParaRPr lang="ru-RU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7" name="Объект 26"/>
            <p:cNvGraphicFramePr>
              <a:graphicFrameLocks noChangeAspect="1"/>
            </p:cNvGraphicFramePr>
            <p:nvPr/>
          </p:nvGraphicFramePr>
          <p:xfrm>
            <a:off x="4746500" y="5449470"/>
            <a:ext cx="360050" cy="540075"/>
          </p:xfrm>
          <a:graphic>
            <a:graphicData uri="http://schemas.openxmlformats.org/presentationml/2006/ole">
              <p:oleObj spid="_x0000_s1026" name="Формула" r:id="rId3" imgW="126720" imgH="15228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единительная линия 22"/>
          <p:cNvCxnSpPr/>
          <p:nvPr/>
        </p:nvCxnSpPr>
        <p:spPr>
          <a:xfrm rot="10800000" flipH="1">
            <a:off x="1475656" y="4297348"/>
            <a:ext cx="4896544" cy="84833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0"/>
          <p:cNvGrpSpPr>
            <a:grpSpLocks/>
          </p:cNvGrpSpPr>
          <p:nvPr/>
        </p:nvGrpSpPr>
        <p:grpSpPr bwMode="auto">
          <a:xfrm rot="1051847" flipH="1">
            <a:off x="1410" y="2949620"/>
            <a:ext cx="1903413" cy="1979613"/>
            <a:chOff x="519" y="587"/>
            <a:chExt cx="951" cy="1168"/>
          </a:xfrm>
        </p:grpSpPr>
        <p:sp>
          <p:nvSpPr>
            <p:cNvPr id="5" name="Freeform 31"/>
            <p:cNvSpPr>
              <a:spLocks/>
            </p:cNvSpPr>
            <p:nvPr/>
          </p:nvSpPr>
          <p:spPr bwMode="auto">
            <a:xfrm>
              <a:off x="519" y="587"/>
              <a:ext cx="951" cy="1168"/>
            </a:xfrm>
            <a:custGeom>
              <a:avLst/>
              <a:gdLst/>
              <a:ahLst/>
              <a:cxnLst>
                <a:cxn ang="0">
                  <a:pos x="864" y="0"/>
                </a:cxn>
                <a:cxn ang="0">
                  <a:pos x="951" y="84"/>
                </a:cxn>
                <a:cxn ang="0">
                  <a:pos x="209" y="1009"/>
                </a:cxn>
                <a:cxn ang="0">
                  <a:pos x="0" y="1168"/>
                </a:cxn>
                <a:cxn ang="0">
                  <a:pos x="118" y="935"/>
                </a:cxn>
                <a:cxn ang="0">
                  <a:pos x="864" y="0"/>
                </a:cxn>
              </a:cxnLst>
              <a:rect l="0" t="0" r="r" b="b"/>
              <a:pathLst>
                <a:path w="951" h="1168">
                  <a:moveTo>
                    <a:pt x="864" y="0"/>
                  </a:moveTo>
                  <a:lnTo>
                    <a:pt x="951" y="84"/>
                  </a:lnTo>
                  <a:lnTo>
                    <a:pt x="209" y="1009"/>
                  </a:lnTo>
                  <a:lnTo>
                    <a:pt x="0" y="1168"/>
                  </a:lnTo>
                  <a:lnTo>
                    <a:pt x="118" y="935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32"/>
            <p:cNvSpPr>
              <a:spLocks/>
            </p:cNvSpPr>
            <p:nvPr/>
          </p:nvSpPr>
          <p:spPr bwMode="auto">
            <a:xfrm>
              <a:off x="524" y="1500"/>
              <a:ext cx="220" cy="248"/>
            </a:xfrm>
            <a:custGeom>
              <a:avLst/>
              <a:gdLst/>
              <a:ahLst/>
              <a:cxnLst>
                <a:cxn ang="0">
                  <a:pos x="0" y="248"/>
                </a:cxn>
                <a:cxn ang="0">
                  <a:pos x="220" y="84"/>
                </a:cxn>
                <a:cxn ang="0">
                  <a:pos x="128" y="0"/>
                </a:cxn>
                <a:cxn ang="0">
                  <a:pos x="0" y="248"/>
                </a:cxn>
              </a:cxnLst>
              <a:rect l="0" t="0" r="r" b="b"/>
              <a:pathLst>
                <a:path w="220" h="248">
                  <a:moveTo>
                    <a:pt x="0" y="248"/>
                  </a:moveTo>
                  <a:lnTo>
                    <a:pt x="220" y="84"/>
                  </a:lnTo>
                  <a:lnTo>
                    <a:pt x="128" y="0"/>
                  </a:lnTo>
                  <a:lnTo>
                    <a:pt x="0" y="24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33"/>
            <p:cNvSpPr>
              <a:spLocks/>
            </p:cNvSpPr>
            <p:nvPr/>
          </p:nvSpPr>
          <p:spPr bwMode="auto">
            <a:xfrm>
              <a:off x="524" y="1640"/>
              <a:ext cx="96" cy="104"/>
            </a:xfrm>
            <a:custGeom>
              <a:avLst/>
              <a:gdLst/>
              <a:ahLst/>
              <a:cxnLst>
                <a:cxn ang="0">
                  <a:pos x="96" y="39"/>
                </a:cxn>
                <a:cxn ang="0">
                  <a:pos x="56" y="0"/>
                </a:cxn>
                <a:cxn ang="0">
                  <a:pos x="0" y="104"/>
                </a:cxn>
                <a:cxn ang="0">
                  <a:pos x="96" y="39"/>
                </a:cxn>
              </a:cxnLst>
              <a:rect l="0" t="0" r="r" b="b"/>
              <a:pathLst>
                <a:path w="96" h="104">
                  <a:moveTo>
                    <a:pt x="96" y="39"/>
                  </a:moveTo>
                  <a:lnTo>
                    <a:pt x="56" y="0"/>
                  </a:lnTo>
                  <a:lnTo>
                    <a:pt x="0" y="104"/>
                  </a:lnTo>
                  <a:lnTo>
                    <a:pt x="96" y="3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34"/>
            <p:cNvSpPr>
              <a:spLocks/>
            </p:cNvSpPr>
            <p:nvPr/>
          </p:nvSpPr>
          <p:spPr bwMode="auto">
            <a:xfrm>
              <a:off x="676" y="612"/>
              <a:ext cx="736" cy="912"/>
            </a:xfrm>
            <a:custGeom>
              <a:avLst/>
              <a:gdLst/>
              <a:ahLst/>
              <a:cxnLst>
                <a:cxn ang="0">
                  <a:pos x="736" y="0"/>
                </a:cxn>
                <a:cxn ang="0">
                  <a:pos x="0" y="912"/>
                </a:cxn>
              </a:cxnLst>
              <a:rect l="0" t="0" r="r" b="b"/>
              <a:pathLst>
                <a:path w="736" h="912">
                  <a:moveTo>
                    <a:pt x="736" y="0"/>
                  </a:moveTo>
                  <a:lnTo>
                    <a:pt x="0" y="91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35"/>
            <p:cNvSpPr>
              <a:spLocks/>
            </p:cNvSpPr>
            <p:nvPr/>
          </p:nvSpPr>
          <p:spPr bwMode="auto">
            <a:xfrm>
              <a:off x="704" y="644"/>
              <a:ext cx="736" cy="908"/>
            </a:xfrm>
            <a:custGeom>
              <a:avLst/>
              <a:gdLst/>
              <a:ahLst/>
              <a:cxnLst>
                <a:cxn ang="0">
                  <a:pos x="736" y="0"/>
                </a:cxn>
                <a:cxn ang="0">
                  <a:pos x="0" y="908"/>
                </a:cxn>
              </a:cxnLst>
              <a:rect l="0" t="0" r="r" b="b"/>
              <a:pathLst>
                <a:path w="736" h="908">
                  <a:moveTo>
                    <a:pt x="736" y="0"/>
                  </a:moveTo>
                  <a:lnTo>
                    <a:pt x="0" y="90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343"/>
          <p:cNvGrpSpPr>
            <a:grpSpLocks/>
          </p:cNvGrpSpPr>
          <p:nvPr/>
        </p:nvGrpSpPr>
        <p:grpSpPr bwMode="auto">
          <a:xfrm rot="21012661">
            <a:off x="1125637" y="4714123"/>
            <a:ext cx="6264275" cy="631825"/>
            <a:chOff x="249" y="3747"/>
            <a:chExt cx="3946" cy="398"/>
          </a:xfrm>
        </p:grpSpPr>
        <p:sp>
          <p:nvSpPr>
            <p:cNvPr id="12" name="Freeform 344" descr="Папирус"/>
            <p:cNvSpPr>
              <a:spLocks/>
            </p:cNvSpPr>
            <p:nvPr/>
          </p:nvSpPr>
          <p:spPr bwMode="auto">
            <a:xfrm>
              <a:off x="297" y="3792"/>
              <a:ext cx="3880" cy="3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4"/>
                </a:cxn>
                <a:cxn ang="0">
                  <a:pos x="3872" y="344"/>
                </a:cxn>
                <a:cxn ang="0">
                  <a:pos x="3880" y="0"/>
                </a:cxn>
                <a:cxn ang="0">
                  <a:pos x="0" y="0"/>
                </a:cxn>
              </a:cxnLst>
              <a:rect l="0" t="0" r="r" b="b"/>
              <a:pathLst>
                <a:path w="3880" h="344">
                  <a:moveTo>
                    <a:pt x="0" y="0"/>
                  </a:moveTo>
                  <a:lnTo>
                    <a:pt x="0" y="344"/>
                  </a:lnTo>
                  <a:lnTo>
                    <a:pt x="3872" y="344"/>
                  </a:lnTo>
                  <a:lnTo>
                    <a:pt x="3880" y="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 cstate="print"/>
              <a:srcRect/>
              <a:tile tx="0" ty="0" sx="100000" sy="100000" flip="none" algn="tl"/>
            </a:blip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3" name="Oval 345"/>
            <p:cNvSpPr>
              <a:spLocks noChangeArrowheads="1"/>
            </p:cNvSpPr>
            <p:nvPr/>
          </p:nvSpPr>
          <p:spPr bwMode="auto">
            <a:xfrm rot="-4023734">
              <a:off x="475" y="3925"/>
              <a:ext cx="94" cy="8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Text Box 346"/>
            <p:cNvSpPr txBox="1">
              <a:spLocks noChangeArrowheads="1"/>
            </p:cNvSpPr>
            <p:nvPr/>
          </p:nvSpPr>
          <p:spPr bwMode="auto">
            <a:xfrm rot="10800000">
              <a:off x="293" y="3747"/>
              <a:ext cx="3902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8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</a:rPr>
                <a:t>IIII</a:t>
              </a:r>
              <a:r>
                <a:rPr lang="en-US" sz="1400" dirty="0">
                  <a:solidFill>
                    <a:srgbClr val="000000"/>
                  </a:solidFill>
                </a:rPr>
                <a:t>I</a:t>
              </a:r>
              <a:endParaRPr lang="ru-RU" sz="900" dirty="0">
                <a:solidFill>
                  <a:srgbClr val="000000"/>
                </a:solidFill>
              </a:endParaRPr>
            </a:p>
          </p:txBody>
        </p:sp>
        <p:sp>
          <p:nvSpPr>
            <p:cNvPr id="15" name="Text Box 347"/>
            <p:cNvSpPr txBox="1">
              <a:spLocks noChangeArrowheads="1"/>
            </p:cNvSpPr>
            <p:nvPr/>
          </p:nvSpPr>
          <p:spPr bwMode="auto">
            <a:xfrm>
              <a:off x="249" y="3883"/>
              <a:ext cx="3903" cy="14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 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0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 1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2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 3 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4 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 5  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6        7        8        </a:t>
              </a:r>
              <a:r>
                <a:rPr lang="ru-RU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latin typeface="Tahoma" pitchFamily="34" charset="0"/>
                </a:rPr>
                <a:t>9       10      11      12       13      14      15      16   </a:t>
              </a:r>
              <a:endParaRPr lang="ru-RU" sz="9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619672" y="4581128"/>
            <a:ext cx="401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16212" y="4020830"/>
            <a:ext cx="38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В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27A9-8F10-4CCC-8C59-AE8ABA1DCC7F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30" name="Прямоугольный треугольник 29"/>
          <p:cNvSpPr/>
          <p:nvPr/>
        </p:nvSpPr>
        <p:spPr>
          <a:xfrm rot="21001638">
            <a:off x="4086802" y="2307179"/>
            <a:ext cx="3024420" cy="2016280"/>
          </a:xfrm>
          <a:prstGeom prst="rtTriangle">
            <a:avLst/>
          </a:prstGeom>
          <a:noFill/>
          <a:ln w="209550" cap="sq">
            <a:solidFill>
              <a:schemeClr val="accent6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1" name="Group 30"/>
          <p:cNvGrpSpPr>
            <a:grpSpLocks/>
          </p:cNvGrpSpPr>
          <p:nvPr/>
        </p:nvGrpSpPr>
        <p:grpSpPr bwMode="auto">
          <a:xfrm rot="1051847" flipH="1">
            <a:off x="1945545" y="-650900"/>
            <a:ext cx="1903413" cy="1979613"/>
            <a:chOff x="519" y="587"/>
            <a:chExt cx="951" cy="1168"/>
          </a:xfrm>
        </p:grpSpPr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519" y="587"/>
              <a:ext cx="951" cy="1168"/>
            </a:xfrm>
            <a:custGeom>
              <a:avLst/>
              <a:gdLst/>
              <a:ahLst/>
              <a:cxnLst>
                <a:cxn ang="0">
                  <a:pos x="864" y="0"/>
                </a:cxn>
                <a:cxn ang="0">
                  <a:pos x="951" y="84"/>
                </a:cxn>
                <a:cxn ang="0">
                  <a:pos x="209" y="1009"/>
                </a:cxn>
                <a:cxn ang="0">
                  <a:pos x="0" y="1168"/>
                </a:cxn>
                <a:cxn ang="0">
                  <a:pos x="118" y="935"/>
                </a:cxn>
                <a:cxn ang="0">
                  <a:pos x="864" y="0"/>
                </a:cxn>
              </a:cxnLst>
              <a:rect l="0" t="0" r="r" b="b"/>
              <a:pathLst>
                <a:path w="951" h="1168">
                  <a:moveTo>
                    <a:pt x="864" y="0"/>
                  </a:moveTo>
                  <a:lnTo>
                    <a:pt x="951" y="84"/>
                  </a:lnTo>
                  <a:lnTo>
                    <a:pt x="209" y="1009"/>
                  </a:lnTo>
                  <a:lnTo>
                    <a:pt x="0" y="1168"/>
                  </a:lnTo>
                  <a:lnTo>
                    <a:pt x="118" y="935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24" y="1500"/>
              <a:ext cx="220" cy="248"/>
            </a:xfrm>
            <a:custGeom>
              <a:avLst/>
              <a:gdLst/>
              <a:ahLst/>
              <a:cxnLst>
                <a:cxn ang="0">
                  <a:pos x="0" y="248"/>
                </a:cxn>
                <a:cxn ang="0">
                  <a:pos x="220" y="84"/>
                </a:cxn>
                <a:cxn ang="0">
                  <a:pos x="128" y="0"/>
                </a:cxn>
                <a:cxn ang="0">
                  <a:pos x="0" y="248"/>
                </a:cxn>
              </a:cxnLst>
              <a:rect l="0" t="0" r="r" b="b"/>
              <a:pathLst>
                <a:path w="220" h="248">
                  <a:moveTo>
                    <a:pt x="0" y="248"/>
                  </a:moveTo>
                  <a:lnTo>
                    <a:pt x="220" y="84"/>
                  </a:lnTo>
                  <a:lnTo>
                    <a:pt x="128" y="0"/>
                  </a:lnTo>
                  <a:lnTo>
                    <a:pt x="0" y="24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524" y="1640"/>
              <a:ext cx="96" cy="104"/>
            </a:xfrm>
            <a:custGeom>
              <a:avLst/>
              <a:gdLst/>
              <a:ahLst/>
              <a:cxnLst>
                <a:cxn ang="0">
                  <a:pos x="96" y="39"/>
                </a:cxn>
                <a:cxn ang="0">
                  <a:pos x="56" y="0"/>
                </a:cxn>
                <a:cxn ang="0">
                  <a:pos x="0" y="104"/>
                </a:cxn>
                <a:cxn ang="0">
                  <a:pos x="96" y="39"/>
                </a:cxn>
              </a:cxnLst>
              <a:rect l="0" t="0" r="r" b="b"/>
              <a:pathLst>
                <a:path w="96" h="104">
                  <a:moveTo>
                    <a:pt x="96" y="39"/>
                  </a:moveTo>
                  <a:lnTo>
                    <a:pt x="56" y="0"/>
                  </a:lnTo>
                  <a:lnTo>
                    <a:pt x="0" y="104"/>
                  </a:lnTo>
                  <a:lnTo>
                    <a:pt x="96" y="3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676" y="612"/>
              <a:ext cx="736" cy="912"/>
            </a:xfrm>
            <a:custGeom>
              <a:avLst/>
              <a:gdLst/>
              <a:ahLst/>
              <a:cxnLst>
                <a:cxn ang="0">
                  <a:pos x="736" y="0"/>
                </a:cxn>
                <a:cxn ang="0">
                  <a:pos x="0" y="912"/>
                </a:cxn>
              </a:cxnLst>
              <a:rect l="0" t="0" r="r" b="b"/>
              <a:pathLst>
                <a:path w="736" h="912">
                  <a:moveTo>
                    <a:pt x="736" y="0"/>
                  </a:moveTo>
                  <a:lnTo>
                    <a:pt x="0" y="91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704" y="644"/>
              <a:ext cx="736" cy="908"/>
            </a:xfrm>
            <a:custGeom>
              <a:avLst/>
              <a:gdLst/>
              <a:ahLst/>
              <a:cxnLst>
                <a:cxn ang="0">
                  <a:pos x="736" y="0"/>
                </a:cxn>
                <a:cxn ang="0">
                  <a:pos x="0" y="908"/>
                </a:cxn>
              </a:cxnLst>
              <a:rect l="0" t="0" r="r" b="b"/>
              <a:pathLst>
                <a:path w="736" h="908">
                  <a:moveTo>
                    <a:pt x="736" y="0"/>
                  </a:moveTo>
                  <a:lnTo>
                    <a:pt x="0" y="90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37" name="Прямая соединительная линия 36"/>
          <p:cNvCxnSpPr/>
          <p:nvPr/>
        </p:nvCxnSpPr>
        <p:spPr>
          <a:xfrm>
            <a:off x="3491850" y="1112072"/>
            <a:ext cx="656420" cy="3541098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 rot="20830877">
            <a:off x="3681428" y="1025268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М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 rot="20931788">
            <a:off x="4180750" y="4111477"/>
            <a:ext cx="401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750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Построение перпендикулярных прямых</a:t>
            </a:r>
            <a:br>
              <a:rPr kumimoji="0" lang="ru-RU" sz="4400" b="1" i="1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400" b="1" i="1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395420" y="5441090"/>
            <a:ext cx="7489040" cy="588965"/>
            <a:chOff x="395420" y="5441090"/>
            <a:chExt cx="7489040" cy="588965"/>
          </a:xfrm>
        </p:grpSpPr>
        <p:sp>
          <p:nvSpPr>
            <p:cNvPr id="44" name="TextBox 43"/>
            <p:cNvSpPr txBox="1"/>
            <p:nvPr/>
          </p:nvSpPr>
          <p:spPr>
            <a:xfrm>
              <a:off x="395420" y="5445280"/>
              <a:ext cx="7489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3200" b="1" i="1" spc="50" dirty="0" smtClean="0">
                  <a:ln w="11430"/>
                  <a:solidFill>
                    <a:schemeClr val="accent1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200" b="1" i="1" spc="50" dirty="0" smtClean="0">
                  <a:ln w="11430"/>
                  <a:solidFill>
                    <a:schemeClr val="accent1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АВ    МО </a:t>
              </a:r>
              <a:endParaRPr lang="ru-RU" sz="3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5" name="Объект 44"/>
            <p:cNvGraphicFramePr>
              <a:graphicFrameLocks noChangeAspect="1"/>
            </p:cNvGraphicFramePr>
            <p:nvPr/>
          </p:nvGraphicFramePr>
          <p:xfrm>
            <a:off x="3965440" y="5441090"/>
            <a:ext cx="360050" cy="540075"/>
          </p:xfrm>
          <a:graphic>
            <a:graphicData uri="http://schemas.openxmlformats.org/presentationml/2006/ole">
              <p:oleObj spid="_x0000_s35842" name="Формула" r:id="rId4" imgW="126720" imgH="15228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5375 -0.12686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" y="-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44444E-6 L 0.07292 0.4402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" y="22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30" grpId="0" animBg="1"/>
      <p:bldP spid="30" grpId="1" animBg="1"/>
      <p:bldP spid="4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82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Свойство перпендикулярных прямых</a:t>
            </a:r>
            <a:br>
              <a:rPr kumimoji="0" lang="ru-RU" sz="4400" b="1" i="1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400" b="1" i="1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560" y="4221110"/>
            <a:ext cx="6469976" cy="175432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Две прямые перпендикулярны</a:t>
            </a:r>
          </a:p>
          <a:p>
            <a:r>
              <a:rPr lang="ru-RU" sz="36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третьей не пересекаются</a:t>
            </a:r>
            <a:endParaRPr lang="en-US" sz="3600" b="1" i="1" spc="50" dirty="0" smtClean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(такие прямые параллельны).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835620" y="1196690"/>
            <a:ext cx="4320600" cy="2961105"/>
            <a:chOff x="1835620" y="1196690"/>
            <a:chExt cx="4320600" cy="2961105"/>
          </a:xfrm>
        </p:grpSpPr>
        <p:grpSp>
          <p:nvGrpSpPr>
            <p:cNvPr id="8" name="Группа 41"/>
            <p:cNvGrpSpPr/>
            <p:nvPr/>
          </p:nvGrpSpPr>
          <p:grpSpPr>
            <a:xfrm>
              <a:off x="1835620" y="1196690"/>
              <a:ext cx="4320600" cy="2961105"/>
              <a:chOff x="2183841" y="350417"/>
              <a:chExt cx="4320600" cy="2961105"/>
            </a:xfrm>
          </p:grpSpPr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2183841" y="1862627"/>
                <a:ext cx="4320600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 flipV="1">
                <a:off x="4200121" y="422428"/>
                <a:ext cx="0" cy="273637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5208261" y="1286547"/>
                <a:ext cx="48122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G</a:t>
                </a:r>
                <a:endParaRPr lang="ru-RU" sz="32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696051" y="350417"/>
                <a:ext cx="458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А</a:t>
                </a:r>
                <a:endParaRPr lang="ru-RU" sz="32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6051" y="1358557"/>
                <a:ext cx="43473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P</a:t>
                </a:r>
                <a:endParaRPr lang="ru-RU" sz="32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624041" y="2726747"/>
                <a:ext cx="62228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А</a:t>
                </a:r>
                <a:r>
                  <a:rPr lang="ru-RU" sz="3200" b="1" i="1" dirty="0" smtClean="0">
                    <a:solidFill>
                      <a:schemeClr val="tx2"/>
                    </a:solidFill>
                    <a:latin typeface="Times New Roman" pitchFamily="18" charset="0"/>
                    <a:ea typeface="Arial Unicode MS"/>
                    <a:cs typeface="Times New Roman" pitchFamily="18" charset="0"/>
                  </a:rPr>
                  <a:t>₁</a:t>
                </a:r>
                <a:endParaRPr lang="ru-RU" sz="32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280271" y="350417"/>
                <a:ext cx="458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В</a:t>
                </a:r>
                <a:endParaRPr lang="ru-RU" sz="32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 rot="10800000">
              <a:off x="3713818" y="2331350"/>
              <a:ext cx="5357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i="1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∟</a:t>
              </a:r>
              <a:endParaRPr lang="ru-RU" sz="2800" b="1" i="1" dirty="0" smtClean="0">
                <a:solidFill>
                  <a:srgbClr val="FF0000"/>
                </a:solidFill>
              </a:endParaRPr>
            </a:p>
          </p:txBody>
        </p:sp>
      </p:grpSp>
      <p:cxnSp>
        <p:nvCxnSpPr>
          <p:cNvPr id="17" name="Прямая соединительная линия 16"/>
          <p:cNvCxnSpPr/>
          <p:nvPr/>
        </p:nvCxnSpPr>
        <p:spPr>
          <a:xfrm flipV="1">
            <a:off x="4860040" y="1268700"/>
            <a:ext cx="0" cy="273637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788030" y="3573020"/>
            <a:ext cx="622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ea typeface="Arial Unicode MS"/>
                <a:cs typeface="Times New Roman" pitchFamily="18" charset="0"/>
              </a:rPr>
              <a:t>₁</a:t>
            </a:r>
            <a:endParaRPr lang="ru-RU" sz="3200" b="1" i="1" baseline="-25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3707566" y="2569922"/>
            <a:ext cx="53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∟</a:t>
            </a:r>
            <a:endParaRPr lang="ru-RU" sz="2800" b="1" i="1" dirty="0" smtClean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7930" y="227684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000" b="1" i="1" baseline="-25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67930" y="270890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i="1" baseline="-25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784854" y="0"/>
            <a:ext cx="1268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225908" y="1772770"/>
            <a:ext cx="4046425" cy="3453626"/>
            <a:chOff x="3610378" y="1340710"/>
            <a:chExt cx="4046425" cy="3453626"/>
          </a:xfrm>
        </p:grpSpPr>
        <p:grpSp>
          <p:nvGrpSpPr>
            <p:cNvPr id="11" name="Группа 10"/>
            <p:cNvGrpSpPr/>
            <p:nvPr/>
          </p:nvGrpSpPr>
          <p:grpSpPr>
            <a:xfrm rot="20321720">
              <a:off x="3610378" y="1540193"/>
              <a:ext cx="3528490" cy="3254143"/>
              <a:chOff x="899490" y="1471037"/>
              <a:chExt cx="3528490" cy="3254143"/>
            </a:xfrm>
          </p:grpSpPr>
          <p:cxnSp>
            <p:nvCxnSpPr>
              <p:cNvPr id="6" name="Прямая соединительная линия 5"/>
              <p:cNvCxnSpPr/>
              <p:nvPr/>
            </p:nvCxnSpPr>
            <p:spPr>
              <a:xfrm rot="1278280">
                <a:off x="2793049" y="1471037"/>
                <a:ext cx="702938" cy="1872517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 flipH="1" flipV="1">
                <a:off x="3131800" y="3415650"/>
                <a:ext cx="1296180" cy="1309530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Прямая соединительная линия 6"/>
              <p:cNvCxnSpPr/>
              <p:nvPr/>
            </p:nvCxnSpPr>
            <p:spPr>
              <a:xfrm flipH="1">
                <a:off x="899490" y="3429000"/>
                <a:ext cx="2223930" cy="0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Группа 20"/>
            <p:cNvGrpSpPr/>
            <p:nvPr/>
          </p:nvGrpSpPr>
          <p:grpSpPr>
            <a:xfrm>
              <a:off x="3851900" y="1340710"/>
              <a:ext cx="3804903" cy="2734621"/>
              <a:chOff x="3851900" y="1340710"/>
              <a:chExt cx="3804903" cy="2734621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7164360" y="3356990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ru-RU" sz="36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788030" y="1340710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ru-RU" sz="36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851900" y="3429000"/>
                <a:ext cx="4924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C</a:t>
                </a:r>
                <a:endParaRPr lang="ru-RU" sz="36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3916922">
                <a:off x="5386380" y="2844137"/>
                <a:ext cx="68640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000" b="1" i="1" dirty="0" smtClean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∟</a:t>
                </a:r>
                <a:endParaRPr lang="ru-RU" sz="4000" b="1" i="1" dirty="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868180" y="2852920"/>
                <a:ext cx="51809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O</a:t>
                </a:r>
                <a:endParaRPr lang="ru-RU" sz="3600" b="1" i="1" baseline="-250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323410" y="620610"/>
            <a:ext cx="8569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Два тупых угла имеют общую сторону, а две  другие стороны  взаимно перпендикулярны. Найдите величину тупого угла, если известно, что тупые углы равны.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508130" y="1628750"/>
            <a:ext cx="1566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Решение</a:t>
            </a:r>
          </a:p>
        </p:txBody>
      </p:sp>
      <p:grpSp>
        <p:nvGrpSpPr>
          <p:cNvPr id="27" name="Группа 26"/>
          <p:cNvGrpSpPr/>
          <p:nvPr/>
        </p:nvGrpSpPr>
        <p:grpSpPr>
          <a:xfrm>
            <a:off x="3779890" y="2413337"/>
            <a:ext cx="4752612" cy="1015663"/>
            <a:chOff x="2843808" y="2286708"/>
            <a:chExt cx="6300192" cy="1015663"/>
          </a:xfrm>
        </p:grpSpPr>
        <p:sp>
          <p:nvSpPr>
            <p:cNvPr id="25" name="Rectangle 13"/>
            <p:cNvSpPr>
              <a:spLocks noChangeArrowheads="1"/>
            </p:cNvSpPr>
            <p:nvPr/>
          </p:nvSpPr>
          <p:spPr bwMode="auto">
            <a:xfrm>
              <a:off x="2843808" y="2286708"/>
              <a:ext cx="6300192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457200" marR="0" lvl="0" indent="-45720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r>
                <a:rPr kumimoji="0" lang="ru-RU" sz="2400" b="1" i="1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</a:t>
              </a:r>
              <a:r>
                <a:rPr kumimoji="0" lang="ru-RU" sz="2400" b="1" i="1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АОВ</a:t>
              </a:r>
              <a:r>
                <a:rPr kumimoji="0" lang="ru-RU" sz="2400" b="1" i="1" u="none" strike="noStrike" cap="none" normalizeH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= </a:t>
              </a:r>
              <a:r>
                <a:rPr kumimoji="0" lang="ru-RU" sz="2400" b="1" i="1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kumimoji="0" lang="en-US" sz="2400" b="1" i="1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</a:t>
              </a:r>
              <a:r>
                <a:rPr kumimoji="0" lang="ru-RU" sz="2400" b="1" i="1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АОС</a:t>
              </a:r>
              <a:r>
                <a:rPr kumimoji="0" lang="ru-RU" sz="2400" b="1" i="1" u="none" strike="noStrike" cap="none" normalizeH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– по условию</a:t>
              </a:r>
              <a:r>
                <a:rPr lang="ru-RU" sz="24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.</a:t>
              </a:r>
            </a:p>
            <a:p>
              <a:pPr marL="457200" lvl="0" indent="-457200" fontAlgn="base">
                <a:spcBef>
                  <a:spcPct val="50000"/>
                </a:spcBef>
                <a:spcAft>
                  <a:spcPct val="0"/>
                </a:spcAft>
              </a:pPr>
              <a:r>
                <a:rPr kumimoji="0" lang="ru-RU" sz="2400" b="1" i="1" u="none" strike="noStrike" cap="none" normalizeH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kumimoji="0" lang="ru-RU" sz="2400" b="1" i="1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ВО</a:t>
              </a:r>
              <a:r>
                <a:rPr lang="ru-RU" sz="24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  ВС, значит </a:t>
              </a:r>
              <a:r>
                <a:rPr lang="ru-RU" sz="24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ВОС  = 90</a:t>
              </a:r>
              <a:r>
                <a:rPr lang="ru-RU" sz="24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cs typeface="Times New Roman"/>
                </a:rPr>
                <a:t>°.</a:t>
              </a:r>
              <a:endPara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graphicFrame>
          <p:nvGraphicFramePr>
            <p:cNvPr id="26" name="Объект 25"/>
            <p:cNvGraphicFramePr>
              <a:graphicFrameLocks noChangeAspect="1"/>
            </p:cNvGraphicFramePr>
            <p:nvPr/>
          </p:nvGraphicFramePr>
          <p:xfrm>
            <a:off x="3598763" y="2883916"/>
            <a:ext cx="233557" cy="350335"/>
          </p:xfrm>
          <a:graphic>
            <a:graphicData uri="http://schemas.openxmlformats.org/presentationml/2006/ole">
              <p:oleObj spid="_x0000_s36866" name="Формула" r:id="rId3" imgW="126720" imgH="152280" progId="Equation.3">
                <p:embed/>
              </p:oleObj>
            </a:graphicData>
          </a:graphic>
        </p:graphicFrame>
      </p:grp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3995920" y="4653170"/>
            <a:ext cx="475261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AutoNum type="arabicPeriod" startAt="2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2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АОВ</a:t>
            </a:r>
            <a:r>
              <a:rPr kumimoji="0" lang="ru-RU" sz="2800" b="1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=360</a:t>
            </a:r>
            <a:r>
              <a:rPr kumimoji="0" lang="ru-RU" sz="2800" b="1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° - 90° = 270°</a:t>
            </a:r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  <a:p>
            <a:pPr marL="457200" lvl="0" indent="-457200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АОВ = 270</a:t>
            </a:r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° : 2 = 135°</a:t>
            </a: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323410" y="5877340"/>
            <a:ext cx="34918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 135</a:t>
            </a:r>
            <a:r>
              <a:rPr kumimoji="0" lang="ru-RU" sz="2800" b="1" i="1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8</a:t>
            </a:fld>
            <a:endParaRPr lang="ru-RU" dirty="0"/>
          </a:p>
        </p:txBody>
      </p:sp>
      <p:grpSp>
        <p:nvGrpSpPr>
          <p:cNvPr id="45" name="Группа 44"/>
          <p:cNvGrpSpPr/>
          <p:nvPr/>
        </p:nvGrpSpPr>
        <p:grpSpPr>
          <a:xfrm>
            <a:off x="3142850" y="1685520"/>
            <a:ext cx="458780" cy="2009461"/>
            <a:chOff x="3851900" y="2852920"/>
            <a:chExt cx="458780" cy="2009461"/>
          </a:xfrm>
        </p:grpSpPr>
        <p:sp>
          <p:nvSpPr>
            <p:cNvPr id="37" name="Line 41"/>
            <p:cNvSpPr>
              <a:spLocks noChangeShapeType="1"/>
            </p:cNvSpPr>
            <p:nvPr/>
          </p:nvSpPr>
          <p:spPr bwMode="auto">
            <a:xfrm flipV="1">
              <a:off x="3851900" y="2977509"/>
              <a:ext cx="0" cy="1884872"/>
            </a:xfrm>
            <a:prstGeom prst="lin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3851900" y="2852920"/>
              <a:ext cx="45878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3200" b="1" i="1" dirty="0" smtClean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endParaRPr lang="ru-RU" sz="32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251400" y="1772770"/>
            <a:ext cx="5832475" cy="2457035"/>
            <a:chOff x="929970" y="2996940"/>
            <a:chExt cx="5832475" cy="2457035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929970" y="2996940"/>
              <a:ext cx="5832475" cy="2457035"/>
              <a:chOff x="971500" y="3068950"/>
              <a:chExt cx="5832475" cy="2457035"/>
            </a:xfrm>
          </p:grpSpPr>
          <p:sp>
            <p:nvSpPr>
              <p:cNvPr id="40" name="Line 41"/>
              <p:cNvSpPr>
                <a:spLocks noChangeShapeType="1"/>
              </p:cNvSpPr>
              <p:nvPr/>
            </p:nvSpPr>
            <p:spPr bwMode="auto">
              <a:xfrm flipH="1" flipV="1">
                <a:off x="2627730" y="3356990"/>
                <a:ext cx="1224170" cy="1584218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5" name="Группа 4"/>
              <p:cNvGrpSpPr/>
              <p:nvPr/>
            </p:nvGrpSpPr>
            <p:grpSpPr>
              <a:xfrm>
                <a:off x="971500" y="3068950"/>
                <a:ext cx="5832475" cy="2457035"/>
                <a:chOff x="1619590" y="1484730"/>
                <a:chExt cx="5832475" cy="2457035"/>
              </a:xfrm>
            </p:grpSpPr>
            <p:sp>
              <p:nvSpPr>
                <p:cNvPr id="6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4529471" y="1772770"/>
                  <a:ext cx="1194689" cy="1596832"/>
                </a:xfrm>
                <a:prstGeom prst="line">
                  <a:avLst/>
                </a:prstGeom>
                <a:noFill/>
                <a:ln w="254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1619590" y="3356991"/>
                  <a:ext cx="5832475" cy="53975"/>
                </a:xfrm>
                <a:prstGeom prst="line">
                  <a:avLst/>
                </a:prstGeom>
                <a:noFill/>
                <a:ln w="254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8" name="Группа 27"/>
                <p:cNvGrpSpPr/>
                <p:nvPr/>
              </p:nvGrpSpPr>
              <p:grpSpPr>
                <a:xfrm>
                  <a:off x="4283960" y="3306369"/>
                  <a:ext cx="481222" cy="635396"/>
                  <a:chOff x="1143000" y="1966466"/>
                  <a:chExt cx="481222" cy="635396"/>
                </a:xfrm>
              </p:grpSpPr>
              <p:sp>
                <p:nvSpPr>
                  <p:cNvPr id="18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1292690" y="1966466"/>
                    <a:ext cx="152400" cy="152400"/>
                  </a:xfrm>
                  <a:prstGeom prst="ellipse">
                    <a:avLst/>
                  </a:prstGeom>
                  <a:solidFill>
                    <a:srgbClr val="00FF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9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43000" y="2017087"/>
                    <a:ext cx="481222" cy="5847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3200" b="1" i="1" dirty="0" smtClean="0">
                        <a:latin typeface="Times New Roman" pitchFamily="18" charset="0"/>
                        <a:cs typeface="Times New Roman" pitchFamily="18" charset="0"/>
                      </a:rPr>
                      <a:t>O</a:t>
                    </a:r>
                    <a:endParaRPr lang="ru-RU" sz="3200" b="1" i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7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6300240" y="1484730"/>
                  <a:ext cx="458780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 i="1" dirty="0" smtClean="0"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endParaRPr lang="ru-RU" sz="3200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1907630" y="3284980"/>
                  <a:ext cx="481222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 i="1" dirty="0" smtClean="0">
                      <a:latin typeface="Times New Roman" pitchFamily="18" charset="0"/>
                      <a:cs typeface="Times New Roman" pitchFamily="18" charset="0"/>
                    </a:rPr>
                    <a:t>D</a:t>
                  </a:r>
                  <a:endParaRPr lang="ru-RU" sz="3200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3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6804310" y="3339915"/>
                  <a:ext cx="458780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 i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ru-RU" sz="3200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36" name="Прямоугольник 35"/>
            <p:cNvSpPr/>
            <p:nvPr/>
          </p:nvSpPr>
          <p:spPr>
            <a:xfrm>
              <a:off x="1763610" y="2996940"/>
              <a:ext cx="45878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32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endParaRPr lang="ru-RU" sz="32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3784854" y="0"/>
            <a:ext cx="1268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3410" y="620610"/>
            <a:ext cx="8569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 вершины развернутого угла проведены два луча, которые делят его на три равные части. Докажем, что биссектриса среднего угла перпендикулярна  сторонам развернутого угла.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563860" y="4149100"/>
            <a:ext cx="1566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Решение</a:t>
            </a:r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395420" y="4509150"/>
            <a:ext cx="842517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АОВ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В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ОС = 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COD = 180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  <a:sym typeface="Symbol" pitchFamily="18" charset="2"/>
              </a:rPr>
              <a:t>°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: 3 = 60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  <a:sym typeface="Symbol" pitchFamily="18" charset="2"/>
              </a:rPr>
              <a:t>°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– по условию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  <a:p>
            <a:pPr marL="457200" lvl="0" indent="-457200" fontAlgn="base">
              <a:spcBef>
                <a:spcPct val="50000"/>
              </a:spcBef>
              <a:spcAft>
                <a:spcPct val="0"/>
              </a:spcAft>
            </a:pP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ОК – биссектриса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ВОС, тогда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СОК =  </a:t>
            </a:r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ВОК = 30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  <a:sym typeface="Symbol" pitchFamily="18" charset="2"/>
              </a:rPr>
              <a:t>°.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53" name="Rectangle 13"/>
          <p:cNvSpPr>
            <a:spLocks noChangeArrowheads="1"/>
          </p:cNvSpPr>
          <p:nvPr/>
        </p:nvSpPr>
        <p:spPr bwMode="auto">
          <a:xfrm>
            <a:off x="467430" y="5517290"/>
            <a:ext cx="84251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fontAlgn="base">
              <a:spcBef>
                <a:spcPct val="50000"/>
              </a:spcBef>
              <a:spcAft>
                <a:spcPct val="0"/>
              </a:spcAf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2. 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DOK 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60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  <a:sym typeface="Symbol" pitchFamily="18" charset="2"/>
              </a:rPr>
              <a:t>°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sz="2400" b="1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+ 30</a:t>
            </a:r>
            <a:r>
              <a:rPr kumimoji="0" lang="en-US" sz="2400" b="1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  <a:sym typeface="Symbol" pitchFamily="18" charset="2"/>
              </a:rPr>
              <a:t>° = 90°,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  <a:sym typeface="Symbol" pitchFamily="18" charset="2"/>
              </a:rPr>
              <a:t> 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АОК 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 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  <a:sym typeface="Symbol" pitchFamily="18" charset="2"/>
              </a:rPr>
              <a:t>° + 30° = 90°, т. е.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1763610" y="5847735"/>
            <a:ext cx="4752612" cy="461665"/>
            <a:chOff x="1763610" y="6119336"/>
            <a:chExt cx="4752612" cy="461665"/>
          </a:xfrm>
        </p:grpSpPr>
        <p:sp>
          <p:nvSpPr>
            <p:cNvPr id="55" name="Rectangle 13"/>
            <p:cNvSpPr>
              <a:spLocks noChangeArrowheads="1"/>
            </p:cNvSpPr>
            <p:nvPr/>
          </p:nvSpPr>
          <p:spPr bwMode="auto">
            <a:xfrm>
              <a:off x="1763610" y="6119336"/>
              <a:ext cx="475261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457200" lvl="0" indent="-457200" fontAlgn="base">
                <a:spcBef>
                  <a:spcPct val="50000"/>
                </a:spcBef>
                <a:spcAft>
                  <a:spcPct val="0"/>
                </a:spcAft>
              </a:pPr>
              <a:r>
                <a:rPr kumimoji="0" lang="ru-RU" sz="2400" b="1" i="1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ОК</a:t>
              </a:r>
              <a:r>
                <a:rPr lang="ru-RU" sz="24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    ОА, ОК      </a:t>
              </a:r>
              <a:r>
                <a:rPr lang="en-US" sz="24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OD</a:t>
              </a:r>
              <a:endPara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graphicFrame>
          <p:nvGraphicFramePr>
            <p:cNvPr id="56" name="Объект 55"/>
            <p:cNvGraphicFramePr>
              <a:graphicFrameLocks noChangeAspect="1"/>
            </p:cNvGraphicFramePr>
            <p:nvPr/>
          </p:nvGraphicFramePr>
          <p:xfrm>
            <a:off x="2400650" y="6139090"/>
            <a:ext cx="176186" cy="350335"/>
          </p:xfrm>
          <a:graphic>
            <a:graphicData uri="http://schemas.openxmlformats.org/presentationml/2006/ole">
              <p:oleObj spid="_x0000_s37892" name="Формула" r:id="rId3" imgW="126720" imgH="152280" progId="Equation.3">
                <p:embed/>
              </p:oleObj>
            </a:graphicData>
          </a:graphic>
        </p:graphicFrame>
        <p:graphicFrame>
          <p:nvGraphicFramePr>
            <p:cNvPr id="57" name="Объект 56"/>
            <p:cNvGraphicFramePr>
              <a:graphicFrameLocks noChangeAspect="1"/>
            </p:cNvGraphicFramePr>
            <p:nvPr/>
          </p:nvGraphicFramePr>
          <p:xfrm>
            <a:off x="3779890" y="6165380"/>
            <a:ext cx="176186" cy="350335"/>
          </p:xfrm>
          <a:graphic>
            <a:graphicData uri="http://schemas.openxmlformats.org/presentationml/2006/ole">
              <p:oleObj spid="_x0000_s37893" name="Формула" r:id="rId4" imgW="126720" imgH="15228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0"/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 оформления задач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692620"/>
            <a:ext cx="89644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пересечении двух прямых образовалось четыре угла. Один из них равен 43</a:t>
            </a:r>
            <a:r>
              <a:rPr kumimoji="0" lang="ru-RU" sz="2400" b="1" i="1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Найдите величины остальных углов.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79512" y="1844824"/>
            <a:ext cx="2771775" cy="3279776"/>
            <a:chOff x="0" y="1480"/>
            <a:chExt cx="1726" cy="2066"/>
          </a:xfrm>
        </p:grpSpPr>
        <p:sp>
          <p:nvSpPr>
            <p:cNvPr id="26628" name="Line 4"/>
            <p:cNvSpPr>
              <a:spLocks noChangeShapeType="1"/>
            </p:cNvSpPr>
            <p:nvPr/>
          </p:nvSpPr>
          <p:spPr bwMode="auto">
            <a:xfrm>
              <a:off x="158" y="1480"/>
              <a:ext cx="1044" cy="19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 b="1" i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29" name="Line 5"/>
            <p:cNvSpPr>
              <a:spLocks noChangeShapeType="1"/>
            </p:cNvSpPr>
            <p:nvPr/>
          </p:nvSpPr>
          <p:spPr bwMode="auto">
            <a:xfrm flipH="1">
              <a:off x="158" y="1525"/>
              <a:ext cx="908" cy="181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000" b="1" i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30" name="Text Box 6"/>
            <p:cNvSpPr txBox="1">
              <a:spLocks noChangeArrowheads="1"/>
            </p:cNvSpPr>
            <p:nvPr/>
          </p:nvSpPr>
          <p:spPr bwMode="auto">
            <a:xfrm>
              <a:off x="0" y="1752"/>
              <a:ext cx="29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M</a:t>
              </a:r>
              <a:endParaRPr kumimoji="0" lang="ru-RU" sz="2000" b="1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31" name="Text Box 7"/>
            <p:cNvSpPr txBox="1">
              <a:spLocks noChangeArrowheads="1"/>
            </p:cNvSpPr>
            <p:nvPr/>
          </p:nvSpPr>
          <p:spPr bwMode="auto">
            <a:xfrm flipV="1">
              <a:off x="567" y="2610"/>
              <a:ext cx="18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O</a:t>
              </a:r>
              <a:endParaRPr kumimoji="0" lang="ru-RU" sz="2000" b="1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32" name="Text Box 8"/>
            <p:cNvSpPr txBox="1">
              <a:spLocks noChangeArrowheads="1"/>
            </p:cNvSpPr>
            <p:nvPr/>
          </p:nvSpPr>
          <p:spPr bwMode="auto">
            <a:xfrm>
              <a:off x="1156" y="1570"/>
              <a:ext cx="22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F</a:t>
              </a:r>
              <a:endParaRPr kumimoji="0" lang="ru-RU" sz="2000" b="1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33" name="Text Box 9"/>
            <p:cNvSpPr txBox="1">
              <a:spLocks noChangeArrowheads="1"/>
            </p:cNvSpPr>
            <p:nvPr/>
          </p:nvSpPr>
          <p:spPr bwMode="auto">
            <a:xfrm>
              <a:off x="249" y="3203"/>
              <a:ext cx="22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P</a:t>
              </a:r>
              <a:endParaRPr kumimoji="0" lang="ru-RU" sz="2000" b="1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34" name="Text Box 10"/>
            <p:cNvSpPr txBox="1">
              <a:spLocks noChangeArrowheads="1"/>
            </p:cNvSpPr>
            <p:nvPr/>
          </p:nvSpPr>
          <p:spPr bwMode="auto">
            <a:xfrm>
              <a:off x="1292" y="3294"/>
              <a:ext cx="43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K</a:t>
              </a:r>
              <a:endParaRPr kumimoji="0" lang="ru-RU" sz="2000" b="1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35" name="Arc 11"/>
            <p:cNvSpPr>
              <a:spLocks/>
            </p:cNvSpPr>
            <p:nvPr/>
          </p:nvSpPr>
          <p:spPr bwMode="auto">
            <a:xfrm>
              <a:off x="521" y="2160"/>
              <a:ext cx="182" cy="4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 sz="2000" b="1" i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36" name="Text Box 12"/>
            <p:cNvSpPr txBox="1">
              <a:spLocks noChangeArrowheads="1"/>
            </p:cNvSpPr>
            <p:nvPr/>
          </p:nvSpPr>
          <p:spPr bwMode="auto">
            <a:xfrm>
              <a:off x="431" y="1888"/>
              <a:ext cx="45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1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43 </a:t>
              </a:r>
              <a:r>
                <a:rPr kumimoji="0" lang="ru-RU" sz="2000" b="1" i="1" u="none" strike="noStrike" cap="none" normalizeH="0" baseline="3000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0</a:t>
              </a:r>
              <a:endParaRPr kumimoji="0" lang="ru-RU" sz="2000" b="1" i="1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131840" y="1916832"/>
            <a:ext cx="907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Дано: </a:t>
            </a:r>
            <a:endParaRPr lang="ru-RU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27984" y="1916832"/>
            <a:ext cx="16804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PF ∩ MK = O</a:t>
            </a:r>
          </a:p>
          <a:p>
            <a:r>
              <a:rPr lang="en-US" sz="2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 MOF = 43</a:t>
            </a:r>
            <a:endParaRPr lang="ru-RU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59832" y="2636912"/>
            <a:ext cx="1144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Найти: </a:t>
            </a:r>
            <a:endParaRPr lang="ru-RU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27984" y="2636912"/>
            <a:ext cx="2806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 </a:t>
            </a:r>
            <a:r>
              <a:rPr lang="en-US" sz="2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FOK,  KOP,  MOP</a:t>
            </a:r>
            <a:endParaRPr lang="ru-RU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16020" y="2996940"/>
            <a:ext cx="1321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Решение: </a:t>
            </a:r>
            <a:endParaRPr lang="ru-RU" sz="2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2555720" y="3356990"/>
            <a:ext cx="63001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и 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KOP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вертикальные,  значит, по свойству вертикальных углов,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KOP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,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KOP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43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2915816" y="4239235"/>
            <a:ext cx="597666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2. 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+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FOK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180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так как они смежные.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Отсюда 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FOK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180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- 43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 137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0" y="519014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3. 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FOK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и 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POM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вертикальные, значит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FOK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POM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,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POM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=137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5630471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 137</a:t>
            </a:r>
            <a:r>
              <a:rPr kumimoji="0" lang="ru-RU" sz="2000" b="1" i="1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43</a:t>
            </a:r>
            <a:r>
              <a:rPr kumimoji="0" lang="ru-RU" sz="2000" b="1" i="1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137</a:t>
            </a:r>
            <a:r>
              <a:rPr kumimoji="0" lang="ru-RU" sz="2000" b="1" i="1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12-конечная звезда 22"/>
          <p:cNvSpPr/>
          <p:nvPr/>
        </p:nvSpPr>
        <p:spPr>
          <a:xfrm>
            <a:off x="8028480" y="5661310"/>
            <a:ext cx="914400" cy="914400"/>
          </a:xfrm>
          <a:prstGeom prst="star1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6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26" name="Нижний колонтитул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6637" grpId="0"/>
      <p:bldP spid="26638" grpId="0"/>
      <p:bldP spid="26639" grpId="0"/>
      <p:bldP spid="266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79512" y="708085"/>
            <a:ext cx="86410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Один из смежных углов на 32</a:t>
            </a:r>
            <a:r>
              <a:rPr kumimoji="0" lang="ru-RU" sz="2400" b="1" i="1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больше другого. Найдите величину каждого угла.</a:t>
            </a:r>
            <a:endParaRPr kumimoji="0" lang="ru-RU" sz="2400" b="1" i="1" u="none" strike="noStrike" cap="none" normalizeH="0" baseline="3000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3"/>
          <p:cNvGrpSpPr/>
          <p:nvPr/>
        </p:nvGrpSpPr>
        <p:grpSpPr>
          <a:xfrm>
            <a:off x="0" y="1772816"/>
            <a:ext cx="3951906" cy="2179404"/>
            <a:chOff x="179512" y="1268760"/>
            <a:chExt cx="3951906" cy="2179404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179512" y="2924944"/>
              <a:ext cx="3672408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rot="5400000" flipH="1" flipV="1">
              <a:off x="2159732" y="1448780"/>
              <a:ext cx="1656184" cy="129614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79512" y="2924944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А</a:t>
              </a:r>
              <a:endParaRPr lang="ru-RU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635896" y="1268760"/>
              <a:ext cx="42351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</a:t>
              </a:r>
              <a:endParaRPr lang="ru-RU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707904" y="2924944"/>
              <a:ext cx="42351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195736" y="2924944"/>
              <a:ext cx="44435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i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О</a:t>
              </a:r>
              <a:endParaRPr lang="ru-RU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4211960" y="1628800"/>
            <a:ext cx="777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Дано: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5004048" y="1628800"/>
            <a:ext cx="3672408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АОВ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 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 смежные,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АОВ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 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= 32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°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18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1960" y="2420888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Найти:</a:t>
            </a:r>
            <a:endParaRPr lang="ru-RU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5076056" y="2420888"/>
            <a:ext cx="20517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А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 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</a:t>
            </a:r>
            <a:r>
              <a:rPr lang="ru-RU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В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48080" y="2708900"/>
            <a:ext cx="177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Решение: </a:t>
            </a:r>
            <a:endParaRPr lang="ru-RU" sz="28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11960" y="3212976"/>
            <a:ext cx="4179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Пусть </a:t>
            </a:r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 ВОС = </a:t>
            </a:r>
            <a:r>
              <a:rPr lang="ru-RU" b="1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х</a:t>
            </a:r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, тогда  АОВ = 32+х</a:t>
            </a:r>
            <a:endParaRPr lang="ru-RU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35896" y="3717032"/>
            <a:ext cx="522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свойству смежных углов составим уравнение</a:t>
            </a:r>
            <a:endParaRPr lang="ru-RU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35896" y="4077072"/>
            <a:ext cx="2073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 + (32</a:t>
            </a: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 </a:t>
            </a: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+ x) = 180</a:t>
            </a: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</a:t>
            </a:r>
            <a:endParaRPr lang="ru-RU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07904" y="4437112"/>
            <a:ext cx="16177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2x = 180</a:t>
            </a: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 - 32</a:t>
            </a:r>
          </a:p>
          <a:p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2x = 148</a:t>
            </a:r>
          </a:p>
          <a:p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x= 74</a:t>
            </a:r>
            <a:endParaRPr lang="ru-RU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536" y="5373216"/>
            <a:ext cx="5001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Значит </a:t>
            </a:r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 ВОС = 74, а   АОВ = </a:t>
            </a:r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32</a:t>
            </a:r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+74=106</a:t>
            </a:r>
            <a:endParaRPr lang="ru-RU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3528" y="580526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 АОВ = 106,  ВОС = 74</a:t>
            </a:r>
            <a:endParaRPr lang="ru-RU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 оформления задач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12-конечная звезда 25"/>
          <p:cNvSpPr/>
          <p:nvPr/>
        </p:nvSpPr>
        <p:spPr>
          <a:xfrm>
            <a:off x="8229600" y="5517290"/>
            <a:ext cx="914400" cy="914400"/>
          </a:xfrm>
          <a:prstGeom prst="star1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6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www.konspekturoka.ru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459" grpId="0"/>
      <p:bldP spid="14" grpId="0"/>
      <p:bldP spid="19460" grpId="0"/>
      <p:bldP spid="16" grpId="0"/>
      <p:bldP spid="17" grpId="0"/>
      <p:bldP spid="18" grpId="0"/>
      <p:bldP spid="19" grpId="0"/>
      <p:bldP spid="20" grpId="0"/>
      <p:bldP spid="21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17.07.2012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4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Ответить на вопросы:</a:t>
            </a:r>
            <a:endParaRPr lang="ru-RU" sz="4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390" y="1700760"/>
            <a:ext cx="8748580" cy="224676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Какие прямые называются перпендикулярными?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Назвать свойство перпендикулярных прямых.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Как построить перпендикулярные прямые?</a:t>
            </a:r>
            <a:endParaRPr lang="en-US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000" b="1" 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11515</TotalTime>
  <Words>649</Words>
  <Application>Microsoft Office PowerPoint</Application>
  <PresentationFormat>Экран (4:3)</PresentationFormat>
  <Paragraphs>157</Paragraphs>
  <Slides>11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Пример оформления задач</vt:lpstr>
      <vt:lpstr>Пример оформления задач</vt:lpstr>
      <vt:lpstr>Слайд 11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класс алгебра</dc:title>
  <dc:creator>Кравченко</dc:creator>
  <cp:lastModifiedBy>user</cp:lastModifiedBy>
  <cp:revision>1314</cp:revision>
  <dcterms:created xsi:type="dcterms:W3CDTF">2011-06-18T13:01:16Z</dcterms:created>
  <dcterms:modified xsi:type="dcterms:W3CDTF">2016-04-30T22:16:05Z</dcterms:modified>
</cp:coreProperties>
</file>