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32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81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75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492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06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7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29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241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52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7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64FB0-40EB-42AA-9981-6F5231957DBA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A0B5-3D19-4B06-84BB-1B3D0C79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53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hJf4Zffko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cpM0yN7p0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2ukhzLR2E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mpusghanta.com/wp-content/uploads/2016/01/moz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/>
          <p:cNvSpPr/>
          <p:nvPr/>
        </p:nvSpPr>
        <p:spPr>
          <a:xfrm>
            <a:off x="6537278" y="641444"/>
            <a:ext cx="5531893" cy="3603010"/>
          </a:xfrm>
          <a:prstGeom prst="wedgeEllipseCallout">
            <a:avLst>
              <a:gd name="adj1" fmla="val -57614"/>
              <a:gd name="adj2" fmla="val 6923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My friends called me just Wolfgang,</a:t>
            </a:r>
          </a:p>
          <a:p>
            <a:pPr algn="ctr"/>
            <a:r>
              <a:rPr lang="en-US" sz="2800" dirty="0"/>
              <a:t>but for you I am…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228764" y="2944982"/>
            <a:ext cx="4394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Wolfgang Amadeus Mozart!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7103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mozart wa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" r="28233" b="63"/>
          <a:stretch/>
        </p:blipFill>
        <p:spPr bwMode="auto">
          <a:xfrm>
            <a:off x="3143533" y="0"/>
            <a:ext cx="90484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7558088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s://upload.wikimedia.org/wikipedia/commons/thumb/2/2e/Wolfgang_Amadeus_Mozart_Signature.svg/450px-Wolfgang_Amadeus_Mozart_Signatur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441" y="5721712"/>
            <a:ext cx="3758110" cy="67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2904" y="954672"/>
            <a:ext cx="70551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Born:</a:t>
            </a:r>
            <a:r>
              <a:rPr lang="en-US" sz="2400" dirty="0"/>
              <a:t> January 27, 1756 Salzburg, Austria </a:t>
            </a:r>
          </a:p>
          <a:p>
            <a:r>
              <a:rPr lang="en-US" sz="2400" b="1" dirty="0"/>
              <a:t>Died: </a:t>
            </a:r>
            <a:r>
              <a:rPr lang="en-US" sz="2400" dirty="0"/>
              <a:t>December 5, 1791 Vienna, Austria </a:t>
            </a:r>
          </a:p>
          <a:p>
            <a:r>
              <a:rPr lang="en-US" sz="2400" b="1" dirty="0"/>
              <a:t>Cause of death: </a:t>
            </a:r>
            <a:r>
              <a:rPr lang="en-US" sz="2400" dirty="0"/>
              <a:t>Uncertain </a:t>
            </a:r>
          </a:p>
          <a:p>
            <a:r>
              <a:rPr lang="en-US" sz="2400" b="1" dirty="0"/>
              <a:t>Resting place: </a:t>
            </a:r>
            <a:r>
              <a:rPr lang="en-US" sz="2400" dirty="0"/>
              <a:t>Vienna </a:t>
            </a:r>
          </a:p>
          <a:p>
            <a:r>
              <a:rPr lang="en-US" sz="2400" b="1" dirty="0"/>
              <a:t>Nationality: </a:t>
            </a:r>
            <a:r>
              <a:rPr lang="en-US" sz="2400" dirty="0"/>
              <a:t>Austrian </a:t>
            </a:r>
          </a:p>
          <a:p>
            <a:r>
              <a:rPr lang="en-US" sz="2400" b="1" dirty="0"/>
              <a:t>Occupation: </a:t>
            </a:r>
            <a:r>
              <a:rPr lang="en-US" sz="2400" dirty="0"/>
              <a:t>Composer, instrumentalist, music </a:t>
            </a:r>
          </a:p>
          <a:p>
            <a:r>
              <a:rPr lang="en-US" sz="2400" b="1" dirty="0"/>
              <a:t>Notable works: </a:t>
            </a:r>
            <a:r>
              <a:rPr lang="en-US" sz="2400" dirty="0"/>
              <a:t>The Magic Flute Symphony in C major      ("Jupiter"), The Marriage of Figaro, Piano Concerto in D minor </a:t>
            </a:r>
          </a:p>
          <a:p>
            <a:r>
              <a:rPr lang="en-US" sz="2400" b="1" dirty="0"/>
              <a:t>Style: </a:t>
            </a:r>
            <a:r>
              <a:rPr lang="en-US" sz="2400" dirty="0"/>
              <a:t>Classical </a:t>
            </a:r>
          </a:p>
          <a:p>
            <a:r>
              <a:rPr lang="en-US" sz="2400" b="1" dirty="0"/>
              <a:t>Spouse: </a:t>
            </a:r>
            <a:r>
              <a:rPr lang="en-US" sz="2400" dirty="0"/>
              <a:t>Constance Weber</a:t>
            </a:r>
          </a:p>
          <a:p>
            <a:r>
              <a:rPr lang="en-US" sz="2400" b="1" dirty="0"/>
              <a:t>Children:</a:t>
            </a:r>
            <a:r>
              <a:rPr lang="en-US" sz="2400" dirty="0"/>
              <a:t> 2 sons</a:t>
            </a:r>
          </a:p>
          <a:p>
            <a:r>
              <a:rPr lang="en-US" sz="2400" b="1" dirty="0"/>
              <a:t>Parents: </a:t>
            </a:r>
            <a:r>
              <a:rPr lang="en-US" sz="2400" dirty="0"/>
              <a:t>Leopold and Anna Maria Mozart</a:t>
            </a:r>
          </a:p>
          <a:p>
            <a:r>
              <a:rPr lang="en-US" sz="2400" b="1" dirty="0"/>
              <a:t>Signature: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9381" y="314323"/>
            <a:ext cx="58435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Wolfgang Amadeus Mozart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1900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mozart w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овальное 4"/>
          <p:cNvSpPr/>
          <p:nvPr/>
        </p:nvSpPr>
        <p:spPr>
          <a:xfrm>
            <a:off x="0" y="204716"/>
            <a:ext cx="5104262" cy="5800298"/>
          </a:xfrm>
          <a:prstGeom prst="wedgeEllipseCallout">
            <a:avLst>
              <a:gd name="adj1" fmla="val 62827"/>
              <a:gd name="adj2" fmla="val 79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We didn’t have cameras those days, so catch my portrait. </a:t>
            </a:r>
          </a:p>
          <a:p>
            <a:pPr algn="ctr"/>
            <a:r>
              <a:rPr lang="en-US" sz="2800" dirty="0"/>
              <a:t>Actually, it wasn’t for the poor to have personal portraits. Although, my parents weren’t rich.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why did I have an own picture as a child?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6" descr="Image result for mozart as a 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595" y="1586395"/>
            <a:ext cx="2799283" cy="3685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7860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6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0 L 0.11485 -0.153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2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mpusghanta.com/wp-content/uploads/2016/01/moz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/>
          <p:cNvSpPr/>
          <p:nvPr/>
        </p:nvSpPr>
        <p:spPr>
          <a:xfrm>
            <a:off x="6537279" y="641444"/>
            <a:ext cx="4078738" cy="2430369"/>
          </a:xfrm>
          <a:prstGeom prst="wedgeEllipseCallout">
            <a:avLst>
              <a:gd name="adj1" fmla="val -59164"/>
              <a:gd name="adj2" fmla="val 9275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10953" y="1071799"/>
            <a:ext cx="4931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…because I am a </a:t>
            </a:r>
          </a:p>
          <a:p>
            <a:pPr algn="ctr"/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GENIUS!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лачко с текстом: овальное 1"/>
          <p:cNvSpPr/>
          <p:nvPr/>
        </p:nvSpPr>
        <p:spPr>
          <a:xfrm>
            <a:off x="6268231" y="3713256"/>
            <a:ext cx="5590394" cy="2473231"/>
          </a:xfrm>
          <a:prstGeom prst="wedgeEllipseCallout">
            <a:avLst>
              <a:gd name="adj1" fmla="val -63950"/>
              <a:gd name="adj2" fmla="val -1186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listen to some of my works and say what emotions could I feel creating them.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914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-hJf4Zffko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1194" y="272956"/>
            <a:ext cx="589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Symphony #40 in G minor</a:t>
            </a:r>
            <a:endParaRPr lang="ru-RU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5307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cpM0yN7p0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194" y="272956"/>
            <a:ext cx="589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solidFill>
                  <a:schemeClr val="bg1"/>
                </a:solidFill>
              </a:rPr>
              <a:t>Eine</a:t>
            </a:r>
            <a:r>
              <a:rPr lang="en-US" sz="3600" i="1" dirty="0">
                <a:solidFill>
                  <a:schemeClr val="bg1"/>
                </a:solidFill>
              </a:rPr>
              <a:t> </a:t>
            </a:r>
            <a:r>
              <a:rPr lang="en-US" sz="3600" i="1" dirty="0" err="1">
                <a:solidFill>
                  <a:schemeClr val="bg1"/>
                </a:solidFill>
              </a:rPr>
              <a:t>Kleine</a:t>
            </a:r>
            <a:r>
              <a:rPr lang="en-US" sz="3600" i="1" dirty="0">
                <a:solidFill>
                  <a:schemeClr val="bg1"/>
                </a:solidFill>
              </a:rPr>
              <a:t> </a:t>
            </a:r>
            <a:r>
              <a:rPr lang="en-US" sz="3600" i="1" dirty="0" err="1">
                <a:solidFill>
                  <a:schemeClr val="bg1"/>
                </a:solidFill>
              </a:rPr>
              <a:t>Nachtmusik</a:t>
            </a:r>
            <a:endParaRPr lang="ru-RU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0259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2ukhzLR2E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9601" y="378304"/>
            <a:ext cx="40849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Sonata #8 in A minor</a:t>
            </a:r>
            <a:endParaRPr lang="ru-RU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8144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ampusghanta.com/wp-content/uploads/2016/01/moz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овальное 4"/>
          <p:cNvSpPr/>
          <p:nvPr/>
        </p:nvSpPr>
        <p:spPr>
          <a:xfrm>
            <a:off x="163774" y="955769"/>
            <a:ext cx="4790364" cy="4489688"/>
          </a:xfrm>
          <a:prstGeom prst="wedgeEllipseCallout">
            <a:avLst>
              <a:gd name="adj1" fmla="val 73451"/>
              <a:gd name="adj2" fmla="val 3059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let’s read the text (ex.12, p.11) about me and do a ‘True-False’ task. Then we’ll check your thoughts about my works.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3595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211</Words>
  <Application>Microsoft Office PowerPoint</Application>
  <PresentationFormat>Широкоэкранный</PresentationFormat>
  <Paragraphs>26</Paragraphs>
  <Slides>8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Назаренко</dc:creator>
  <cp:lastModifiedBy>Владимир Назаренко</cp:lastModifiedBy>
  <cp:revision>10</cp:revision>
  <dcterms:created xsi:type="dcterms:W3CDTF">2016-09-07T16:39:30Z</dcterms:created>
  <dcterms:modified xsi:type="dcterms:W3CDTF">2016-09-20T10:06:30Z</dcterms:modified>
</cp:coreProperties>
</file>