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4A46A2-73C0-4849-9C4A-2B958ECFE0D9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DB1236-09B8-4E65-90C6-9310C7DC618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851648" cy="18288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Ох, уж эта математика!</a:t>
            </a:r>
            <a:endParaRPr lang="ru-RU" sz="6000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83568" y="4098603"/>
            <a:ext cx="846043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51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Внеклассное мероприятие </a:t>
            </a:r>
          </a:p>
          <a:p>
            <a:pPr marL="0" marR="0" lvl="0" indent="3651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по математике для 5х классов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indent="3651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Учитель математики</a:t>
            </a:r>
          </a:p>
          <a:p>
            <a:pPr indent="3651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latin typeface="+mj-lt"/>
              </a:rPr>
              <a:t>МБОУ «Мариинская гимназия» г. Ульяновск</a:t>
            </a:r>
            <a:endParaRPr lang="ru-RU" sz="3200" dirty="0" smtClean="0">
              <a:latin typeface="+mj-lt"/>
            </a:endParaRPr>
          </a:p>
          <a:p>
            <a:pPr marL="0" marR="0" lvl="0" indent="3651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Попкова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Оксана Александровна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68783" cy="584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041648" cy="888128"/>
          </a:xfrm>
        </p:spPr>
        <p:txBody>
          <a:bodyPr/>
          <a:lstStyle/>
          <a:p>
            <a:pPr algn="ctr"/>
            <a:r>
              <a:rPr lang="ru-RU" dirty="0" smtClean="0"/>
              <a:t>1. Название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7772400" cy="1797744"/>
          </a:xfrm>
        </p:spPr>
        <p:txBody>
          <a:bodyPr>
            <a:no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Команда, придумай себе «математические» названия: в названии обязательно должно содержать натуральное число!!!!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оксана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0540" y="4509120"/>
            <a:ext cx="2846104" cy="1887091"/>
          </a:xfrm>
          <a:prstGeom prst="rect">
            <a:avLst/>
          </a:prstGeom>
          <a:noFill/>
        </p:spPr>
      </p:pic>
      <p:pic>
        <p:nvPicPr>
          <p:cNvPr id="2051" name="Picture 3" descr="C:\Users\оксана\Desktop\1296466553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60648"/>
            <a:ext cx="2238375" cy="223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4041648" cy="978384"/>
          </a:xfrm>
        </p:spPr>
        <p:txBody>
          <a:bodyPr/>
          <a:lstStyle/>
          <a:p>
            <a:r>
              <a:rPr lang="ru-RU" dirty="0" smtClean="0"/>
              <a:t>2. Разминка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196752"/>
            <a:ext cx="8064896" cy="381642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каждый правильный ответ команда получает 1 балл. Команды отвечают по очереди – если команда не может дать правильно ответа, вопрос «переходит» команде соперников, первой поднявшей руку.</a:t>
            </a:r>
          </a:p>
          <a:p>
            <a:endParaRPr lang="ru-RU" dirty="0"/>
          </a:p>
        </p:txBody>
      </p:sp>
      <p:pic>
        <p:nvPicPr>
          <p:cNvPr id="3074" name="Picture 2" descr="C:\Users\оксана\Desktop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2232248" cy="2481735"/>
          </a:xfrm>
          <a:prstGeom prst="rect">
            <a:avLst/>
          </a:prstGeom>
          <a:noFill/>
        </p:spPr>
      </p:pic>
      <p:pic>
        <p:nvPicPr>
          <p:cNvPr id="3075" name="Picture 3" descr="C:\Users\оксана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933056"/>
            <a:ext cx="3384376" cy="2252148"/>
          </a:xfrm>
          <a:prstGeom prst="rect">
            <a:avLst/>
          </a:prstGeom>
          <a:noFill/>
        </p:spPr>
      </p:pic>
      <p:pic>
        <p:nvPicPr>
          <p:cNvPr id="3076" name="Picture 4" descr="C:\Users\оксана\Desktop\images (3).jpg"/>
          <p:cNvPicPr>
            <a:picLocks noChangeAspect="1" noChangeArrowheads="1"/>
          </p:cNvPicPr>
          <p:nvPr/>
        </p:nvPicPr>
        <p:blipFill>
          <a:blip r:embed="rId4" cstate="print"/>
          <a:srcRect l="14309" t="4501"/>
          <a:stretch>
            <a:fillRect/>
          </a:stretch>
        </p:blipFill>
        <p:spPr bwMode="auto">
          <a:xfrm>
            <a:off x="6588224" y="4005064"/>
            <a:ext cx="2250237" cy="2324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8433" name="Group 1"/>
          <p:cNvGrpSpPr>
            <a:grpSpLocks/>
          </p:cNvGrpSpPr>
          <p:nvPr/>
        </p:nvGrpSpPr>
        <p:grpSpPr bwMode="auto">
          <a:xfrm>
            <a:off x="683568" y="1916832"/>
            <a:ext cx="5976664" cy="1296144"/>
            <a:chOff x="612" y="935"/>
            <a:chExt cx="4899" cy="1044"/>
          </a:xfrm>
        </p:grpSpPr>
        <p:pic>
          <p:nvPicPr>
            <p:cNvPr id="18437" name="Picture 5" descr="WB01748_"/>
            <p:cNvPicPr>
              <a:picLocks noChangeAspect="1" noChangeArrowheads="1"/>
            </p:cNvPicPr>
            <p:nvPr/>
          </p:nvPicPr>
          <p:blipFill>
            <a:blip r:embed="rId2" cstate="print"/>
            <a:srcRect l="15506" r="24434"/>
            <a:stretch>
              <a:fillRect/>
            </a:stretch>
          </p:blipFill>
          <p:spPr bwMode="auto">
            <a:xfrm>
              <a:off x="1474" y="1026"/>
              <a:ext cx="1406" cy="936"/>
            </a:xfrm>
            <a:prstGeom prst="rect">
              <a:avLst/>
            </a:prstGeom>
            <a:noFill/>
          </p:spPr>
        </p:pic>
        <p:sp>
          <p:nvSpPr>
            <p:cNvPr id="18436" name="Line 4"/>
            <p:cNvSpPr>
              <a:spLocks noChangeShapeType="1"/>
            </p:cNvSpPr>
            <p:nvPr/>
          </p:nvSpPr>
          <p:spPr bwMode="auto">
            <a:xfrm flipH="1">
              <a:off x="2608" y="935"/>
              <a:ext cx="499" cy="45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3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612" y="1071"/>
              <a:ext cx="726" cy="86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7200" kern="10" spc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Т</a:t>
              </a:r>
              <a:endParaRPr lang="ru-RU" sz="7200" kern="10" spc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endParaRPr>
            </a:p>
          </p:txBody>
        </p:sp>
        <p:sp>
          <p:nvSpPr>
            <p:cNvPr id="18434" name="WordArt 2"/>
            <p:cNvSpPr>
              <a:spLocks noChangeArrowheads="1" noChangeShapeType="1" noTextEdit="1"/>
            </p:cNvSpPr>
            <p:nvPr/>
          </p:nvSpPr>
          <p:spPr bwMode="auto">
            <a:xfrm>
              <a:off x="3606" y="1117"/>
              <a:ext cx="1905" cy="86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8000" kern="10" spc="0" dirty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И = А</a:t>
              </a:r>
              <a:endParaRPr lang="ru-RU" sz="8000" kern="10" spc="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endParaRP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683568" y="548680"/>
            <a:ext cx="3249560" cy="97838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Ребусы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8439" name="Group 7"/>
          <p:cNvGrpSpPr>
            <a:grpSpLocks/>
          </p:cNvGrpSpPr>
          <p:nvPr/>
        </p:nvGrpSpPr>
        <p:grpSpPr bwMode="auto">
          <a:xfrm>
            <a:off x="827584" y="4077072"/>
            <a:ext cx="5760640" cy="1368152"/>
            <a:chOff x="476" y="2614"/>
            <a:chExt cx="4898" cy="1224"/>
          </a:xfrm>
        </p:grpSpPr>
        <p:pic>
          <p:nvPicPr>
            <p:cNvPr id="18440" name="Picture 8" descr="WB01748_"/>
            <p:cNvPicPr>
              <a:picLocks noChangeAspect="1" noChangeArrowheads="1"/>
            </p:cNvPicPr>
            <p:nvPr/>
          </p:nvPicPr>
          <p:blipFill>
            <a:blip r:embed="rId3" cstate="print"/>
            <a:srcRect l="25848" r="15692"/>
            <a:stretch>
              <a:fillRect/>
            </a:stretch>
          </p:blipFill>
          <p:spPr bwMode="auto">
            <a:xfrm>
              <a:off x="2018" y="2614"/>
              <a:ext cx="1587" cy="1086"/>
            </a:xfrm>
            <a:prstGeom prst="rect">
              <a:avLst/>
            </a:prstGeom>
            <a:noFill/>
          </p:spPr>
        </p:pic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1746" y="2931"/>
              <a:ext cx="590" cy="45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42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476" y="2614"/>
              <a:ext cx="1044" cy="10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8000" kern="10" spc="0" smtClean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FF33"/>
                      </a:gs>
                      <a:gs pos="100000">
                        <a:srgbClr val="009900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МИ</a:t>
              </a:r>
              <a:endParaRPr lang="ru-RU" sz="8000" kern="10" spc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66FF33"/>
                    </a:gs>
                    <a:gs pos="100000">
                      <a:srgbClr val="0099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endParaRPr>
            </a:p>
          </p:txBody>
        </p:sp>
        <p:sp>
          <p:nvSpPr>
            <p:cNvPr id="1844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696" y="2659"/>
              <a:ext cx="1678" cy="117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8000" kern="10" spc="0" smtClean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FF33"/>
                      </a:gs>
                      <a:gs pos="100000">
                        <a:srgbClr val="009900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О = У</a:t>
              </a:r>
              <a:endParaRPr lang="ru-RU" sz="8000" kern="10" spc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66FF33"/>
                    </a:gs>
                    <a:gs pos="100000">
                      <a:srgbClr val="0099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endParaRPr>
            </a:p>
          </p:txBody>
        </p:sp>
      </p:grp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923928" y="1340768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1</a:t>
            </a:r>
            <a:endParaRPr kumimoji="0" lang="ru-RU" sz="3600" b="0" i="0" u="none" strike="noStrike" cap="none" normalizeH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339752" y="5589240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2</a:t>
            </a:r>
            <a:endParaRPr kumimoji="0" lang="ru-RU" sz="3600" b="0" i="0" u="none" strike="noStrike" cap="none" normalizeH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3393576" cy="906376"/>
          </a:xfrm>
        </p:spPr>
        <p:txBody>
          <a:bodyPr/>
          <a:lstStyle/>
          <a:p>
            <a:r>
              <a:rPr lang="ru-RU" dirty="0" smtClean="0"/>
              <a:t>3. Ребусы</a:t>
            </a:r>
            <a:endParaRPr lang="ru-RU" dirty="0"/>
          </a:p>
        </p:txBody>
      </p:sp>
      <p:pic>
        <p:nvPicPr>
          <p:cNvPr id="19458" name="Picture 2" descr="Новый рисунок - коп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39"/>
            <a:ext cx="3096344" cy="21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Новый рисунок - копия (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760684"/>
            <a:ext cx="3240360" cy="2342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Новый рисунок - копия (3) - коп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5" y="4355528"/>
            <a:ext cx="3372095" cy="231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95536" y="1340768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3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932040" y="1124744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4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43608" y="4869160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5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Новый рисунок - копия - коп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340768"/>
            <a:ext cx="3096344" cy="21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Новый рисунок - копия (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789040"/>
            <a:ext cx="676172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3393576" cy="906376"/>
          </a:xfrm>
        </p:spPr>
        <p:txBody>
          <a:bodyPr/>
          <a:lstStyle/>
          <a:p>
            <a:r>
              <a:rPr lang="ru-RU" dirty="0" smtClean="0"/>
              <a:t>3. Ребусы</a:t>
            </a:r>
            <a:endParaRPr 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51520" y="3140968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7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403648" y="1844824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6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28184" y="5805264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8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5736" y="1628800"/>
            <a:ext cx="4401688" cy="3312368"/>
          </a:xfrm>
        </p:spPr>
        <p:txBody>
          <a:bodyPr>
            <a:normAutofit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endParaRPr lang="ru-RU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ru-RU" sz="72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60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* 5 3 *</a:t>
            </a:r>
          </a:p>
          <a:p>
            <a:pPr>
              <a:spcBef>
                <a:spcPts val="0"/>
              </a:spcBef>
            </a:pPr>
            <a:r>
              <a:rPr lang="ru-RU" sz="60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6000" b="1" u="sng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9 * * 2</a:t>
            </a:r>
            <a:endParaRPr lang="ru-RU" sz="6000" b="1" spc="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6000" b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1 4 9 0 9</a:t>
            </a:r>
          </a:p>
          <a:p>
            <a:pPr>
              <a:spcBef>
                <a:spcPts val="0"/>
              </a:spcBef>
            </a:pP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93576" cy="906376"/>
          </a:xfrm>
        </p:spPr>
        <p:txBody>
          <a:bodyPr/>
          <a:lstStyle/>
          <a:p>
            <a:r>
              <a:rPr lang="ru-RU" dirty="0" smtClean="0"/>
              <a:t>3. Ребусы</a:t>
            </a:r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55576" y="4797152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Ребус 9</a:t>
            </a:r>
            <a:endParaRPr kumimoji="0" lang="ru-RU" sz="36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2601488" cy="978384"/>
          </a:xfrm>
        </p:spPr>
        <p:txBody>
          <a:bodyPr/>
          <a:lstStyle/>
          <a:p>
            <a:r>
              <a:rPr lang="ru-RU" dirty="0" smtClean="0"/>
              <a:t>Ответы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3728" y="1412776"/>
            <a:ext cx="5841848" cy="3888432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Точка, 2. Минус, 3. Пять, 4. Вершина, 5. Два, 6. Число, 7. Один, 8. Лук 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9. 74531-59022=14909</a:t>
            </a:r>
          </a:p>
          <a:p>
            <a:endParaRPr lang="ru-RU" dirty="0"/>
          </a:p>
        </p:txBody>
      </p:sp>
      <p:pic>
        <p:nvPicPr>
          <p:cNvPr id="24578" name="Picture 2" descr="C:\Users\оксана\Desktop\sm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2452016" cy="2276872"/>
          </a:xfrm>
          <a:prstGeom prst="rect">
            <a:avLst/>
          </a:prstGeom>
          <a:noFill/>
        </p:spPr>
      </p:pic>
      <p:pic>
        <p:nvPicPr>
          <p:cNvPr id="24579" name="Picture 3" descr="C:\Users\оксана\Desktop\images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149080"/>
            <a:ext cx="2257425" cy="201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4329680" cy="978384"/>
          </a:xfrm>
        </p:spPr>
        <p:txBody>
          <a:bodyPr/>
          <a:lstStyle/>
          <a:p>
            <a:r>
              <a:rPr lang="ru-RU" dirty="0" smtClean="0"/>
              <a:t>4.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19872" y="1340768"/>
            <a:ext cx="5544616" cy="518457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Нужно слушать внимательно, так как вопрос будет задаваться в конце. За каждую решенную задачу присуждается 2 балла. Задачи читаются для команд по очереди. Если команда не может дать правильного ответа – право ответа переходит к команде, первой поднявшей руку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pic>
        <p:nvPicPr>
          <p:cNvPr id="21506" name="Picture 2" descr="C:\Users\оксана\Desktop\1332937595_pens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0"/>
            <a:ext cx="288032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6624736" cy="786392"/>
          </a:xfrm>
        </p:spPr>
        <p:txBody>
          <a:bodyPr/>
          <a:lstStyle/>
          <a:p>
            <a:r>
              <a:rPr lang="ru-RU" dirty="0" smtClean="0"/>
              <a:t>5. Правильный счет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83768" y="1196752"/>
          <a:ext cx="3168352" cy="53644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68352"/>
              </a:tblGrid>
              <a:tr h="494116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1725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20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1262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347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1355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70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154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1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999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9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935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15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224 </a:t>
                      </a:r>
                      <a:r>
                        <a:rPr lang="ru-RU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5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48680"/>
            <a:ext cx="2601488" cy="978384"/>
          </a:xfrm>
          <a:prstGeom prst="rect">
            <a:avLst/>
          </a:prstGeom>
          <a:ln>
            <a:noFill/>
          </a:ln>
        </p:spPr>
        <p:txBody>
          <a:bodyPr vert="horz" lIns="0" t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1" i="0" u="none" strike="noStrike" kern="1200" cap="none" spc="0" normalizeH="0" baseline="0" noProof="0" smtClean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Ответы </a:t>
            </a:r>
            <a:endParaRPr kumimoji="0" lang="ru-RU" sz="5600" b="1" i="0" u="none" strike="noStrike" kern="1200" cap="none" spc="0" normalizeH="0" baseline="0" noProof="0" dirty="0">
              <a:ln w="635">
                <a:noFill/>
              </a:ln>
              <a:solidFill>
                <a:schemeClr val="accent4">
                  <a:tint val="90000"/>
                  <a:satMod val="12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27584" y="1412776"/>
          <a:ext cx="7056784" cy="49377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51329"/>
                <a:gridCol w="3405455"/>
              </a:tblGrid>
              <a:tr h="4896544">
                <a:tc>
                  <a:txBody>
                    <a:bodyPr/>
                    <a:lstStyle/>
                    <a:p>
                      <a:pPr indent="36195">
                        <a:spcAft>
                          <a:spcPts val="0"/>
                        </a:spcAft>
                      </a:pP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1725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20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1262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347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1355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70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154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1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999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9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935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15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224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5</a:t>
                      </a:r>
                      <a:endParaRPr lang="ru-RU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Ответ 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1+7*2+5 = 20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12-6*2 = 0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3*4-7 = 5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13*5+5 = 70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1*5-4 = 1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9-9+9 = 9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9:3*5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15</a:t>
                      </a:r>
                    </a:p>
                    <a:p>
                      <a:pPr marL="36195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2:2+4 </a:t>
                      </a:r>
                      <a:r>
                        <a:rPr lang="ru-RU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= 5</a:t>
                      </a:r>
                      <a:endParaRPr lang="ru-RU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6264696" cy="1224136"/>
          </a:xfrm>
        </p:spPr>
        <p:txBody>
          <a:bodyPr/>
          <a:lstStyle/>
          <a:p>
            <a:r>
              <a:rPr lang="ru-RU" dirty="0" smtClean="0"/>
              <a:t>СПАСИБО, за игру!!!</a:t>
            </a:r>
            <a:endParaRPr lang="ru-RU" dirty="0"/>
          </a:p>
        </p:txBody>
      </p:sp>
      <p:pic>
        <p:nvPicPr>
          <p:cNvPr id="26626" name="Picture 2" descr="C:\Users\оксана\Desktop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76872"/>
            <a:ext cx="3326110" cy="4266828"/>
          </a:xfrm>
          <a:prstGeom prst="rect">
            <a:avLst/>
          </a:prstGeom>
          <a:noFill/>
        </p:spPr>
      </p:pic>
      <p:pic>
        <p:nvPicPr>
          <p:cNvPr id="26627" name="Picture 3" descr="C:\Users\оксана\Desktop\image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276872"/>
            <a:ext cx="2376264" cy="3696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127</TotalTime>
  <Words>321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Ох, уж эта математика!</vt:lpstr>
      <vt:lpstr>Слайд 2</vt:lpstr>
      <vt:lpstr>1. Название </vt:lpstr>
      <vt:lpstr>2. Разминка </vt:lpstr>
      <vt:lpstr>Слайд 5</vt:lpstr>
      <vt:lpstr>3. Ребусы</vt:lpstr>
      <vt:lpstr>3. Ребусы</vt:lpstr>
      <vt:lpstr>3. Ребусы</vt:lpstr>
      <vt:lpstr>Ответы </vt:lpstr>
      <vt:lpstr>4. Внимание!</vt:lpstr>
      <vt:lpstr>5. Правильный счет</vt:lpstr>
      <vt:lpstr>Слайд 12</vt:lpstr>
      <vt:lpstr>СПАСИБО, за игру!!!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Ох, уж эта математика!</dc:title>
  <dc:creator>оксана</dc:creator>
  <cp:lastModifiedBy>Oksana</cp:lastModifiedBy>
  <cp:revision>12</cp:revision>
  <dcterms:created xsi:type="dcterms:W3CDTF">2012-10-14T09:22:52Z</dcterms:created>
  <dcterms:modified xsi:type="dcterms:W3CDTF">2016-04-01T17:31:55Z</dcterms:modified>
</cp:coreProperties>
</file>