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8" r:id="rId8"/>
    <p:sldId id="262" r:id="rId9"/>
    <p:sldId id="266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A92-E4F3-443F-A284-4BCADDBDB9CB}" type="datetimeFigureOut">
              <a:rPr lang="ru-RU" smtClean="0"/>
              <a:pPr/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428596" y="1285860"/>
            <a:ext cx="7772400" cy="2041529"/>
          </a:xfrm>
        </p:spPr>
        <p:txBody>
          <a:bodyPr>
            <a:prstTxWarp prst="textInflateTo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ПРОПОРЦИИ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1142976" y="3357562"/>
            <a:ext cx="6400800" cy="1752600"/>
          </a:xfrm>
        </p:spPr>
        <p:txBody>
          <a:bodyPr/>
          <a:lstStyle/>
          <a:p>
            <a:r>
              <a:rPr lang="ru-RU" dirty="0" smtClean="0"/>
              <a:t>К учебнику «Математика 6 класс»</a:t>
            </a:r>
          </a:p>
          <a:p>
            <a:r>
              <a:rPr lang="ru-RU" dirty="0" smtClean="0"/>
              <a:t>Автор </a:t>
            </a:r>
            <a:r>
              <a:rPr lang="ru-RU" dirty="0" err="1" smtClean="0"/>
              <a:t>Виленкин</a:t>
            </a:r>
            <a:r>
              <a:rPr lang="ru-RU" dirty="0" smtClean="0"/>
              <a:t> Н.Я.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Устный счет:</a:t>
            </a:r>
            <a:endParaRPr lang="ru-RU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186634" cy="4972072"/>
          </a:xfrm>
        </p:spPr>
        <p:txBody>
          <a:bodyPr>
            <a:normAutofit/>
          </a:bodyPr>
          <a:lstStyle/>
          <a:p>
            <a:pPr marL="514350" indent="-514350" algn="r"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Найдите:</a:t>
            </a:r>
          </a:p>
          <a:p>
            <a:pPr marL="514350" indent="-514350" algn="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а) 10%  от  500</a:t>
            </a:r>
          </a:p>
          <a:p>
            <a:pPr marL="514350" indent="-514350" algn="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б) 40%  от  300</a:t>
            </a:r>
          </a:p>
          <a:p>
            <a:pPr marL="514350" indent="-514350" algn="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в) 50 %  от  620</a:t>
            </a:r>
          </a:p>
          <a:p>
            <a:pPr marL="514350" indent="-514350" algn="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г) 250 %  от  800</a:t>
            </a:r>
          </a:p>
          <a:p>
            <a:pPr marL="514350" indent="-514350">
              <a:buNone/>
            </a:pPr>
            <a:r>
              <a:rPr lang="ru-RU" dirty="0" smtClean="0"/>
              <a:t> 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4" name="Рисунок 3" descr="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3857628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Устный счет:</a:t>
            </a:r>
            <a:endParaRPr lang="ru-RU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Найдите значения выражения</a:t>
            </a:r>
          </a:p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14350" indent="-514350" algn="ctr">
              <a:buNone/>
            </a:pPr>
            <a:r>
              <a:rPr lang="ru-RU" dirty="0" smtClean="0"/>
              <a:t> </a:t>
            </a:r>
          </a:p>
          <a:p>
            <a:pPr marL="514350" indent="-514350" algn="ctr">
              <a:buNone/>
            </a:pPr>
            <a:endParaRPr lang="ru-RU" dirty="0" smtClean="0"/>
          </a:p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14350" indent="-51435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4" name="Рисунок 3" descr="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7562"/>
            <a:ext cx="3500438" cy="3500438"/>
          </a:xfrm>
          <a:prstGeom prst="rect">
            <a:avLst/>
          </a:prstGeom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893888" y="2143125"/>
          <a:ext cx="2786062" cy="1660525"/>
        </p:xfrm>
        <a:graphic>
          <a:graphicData uri="http://schemas.openxmlformats.org/presentationml/2006/ole">
            <p:oleObj spid="_x0000_s1030" name="Формула" r:id="rId4" imgW="660240" imgH="3934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143504" y="2285992"/>
          <a:ext cx="2351011" cy="1428760"/>
        </p:xfrm>
        <a:graphic>
          <a:graphicData uri="http://schemas.openxmlformats.org/presentationml/2006/ole">
            <p:oleObj spid="_x0000_s1032" name="Формула" r:id="rId5" imgW="647640" imgH="39348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2500298" y="3929066"/>
          <a:ext cx="2792033" cy="744542"/>
        </p:xfrm>
        <a:graphic>
          <a:graphicData uri="http://schemas.openxmlformats.org/presentationml/2006/ole">
            <p:oleObj spid="_x0000_s1033" name="Формула" r:id="rId6" imgW="761760" imgH="20304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5286380" y="3714752"/>
          <a:ext cx="2304451" cy="1500198"/>
        </p:xfrm>
        <a:graphic>
          <a:graphicData uri="http://schemas.openxmlformats.org/presentationml/2006/ole">
            <p:oleObj spid="_x0000_s1034" name="Формула" r:id="rId7" imgW="634680" imgH="393480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36" name="Формула" r:id="rId8" imgW="114120" imgH="215640" progId="Equation.3">
              <p:embed/>
            </p:oleObj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2643174" y="5357826"/>
          <a:ext cx="3416916" cy="815980"/>
        </p:xfrm>
        <a:graphic>
          <a:graphicData uri="http://schemas.openxmlformats.org/presentationml/2006/ole">
            <p:oleObj spid="_x0000_s1037" name="Формула" r:id="rId9" imgW="8506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l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такое «пропорция»?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ChangeAspect="1"/>
          </p:cNvGraphicFramePr>
          <p:nvPr>
            <p:ph idx="1"/>
          </p:nvPr>
        </p:nvGraphicFramePr>
        <p:xfrm>
          <a:off x="2714612" y="1000108"/>
          <a:ext cx="2857520" cy="2684496"/>
        </p:xfrm>
        <a:graphic>
          <a:graphicData uri="http://schemas.openxmlformats.org/presentationml/2006/ole">
            <p:oleObj spid="_x0000_s4098" name="Формула" r:id="rId3" imgW="419040" imgH="393480" progId="Equation.3">
              <p:embed/>
            </p:oleObj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428992" y="3571876"/>
            <a:ext cx="15001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ИЛИ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2000232" y="4643446"/>
          <a:ext cx="4209740" cy="1071570"/>
        </p:xfrm>
        <a:graphic>
          <a:graphicData uri="http://schemas.openxmlformats.org/presentationml/2006/ole">
            <p:oleObj spid="_x0000_s4100" name="Формула" r:id="rId4" imgW="69840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1214414" y="500042"/>
          <a:ext cx="5894114" cy="1500198"/>
        </p:xfrm>
        <a:graphic>
          <a:graphicData uri="http://schemas.openxmlformats.org/presentationml/2006/ole">
            <p:oleObj spid="_x0000_s3073" name="Формула" r:id="rId3" imgW="698400" imgH="177480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785926"/>
            <a:ext cx="792961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u="sng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Крайние члены пропорции:  </a:t>
            </a:r>
            <a:r>
              <a:rPr lang="en-US" sz="9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a,d</a:t>
            </a:r>
            <a:endParaRPr lang="ru-RU" sz="9600" b="1" dirty="0">
              <a:ln w="1905">
                <a:solidFill>
                  <a:srgbClr val="7030A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929066"/>
            <a:ext cx="814393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u="sng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Средние члены</a:t>
            </a:r>
            <a:r>
              <a:rPr lang="en-US" sz="4800" b="1" u="sng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800" b="1" u="sng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пропорции:  </a:t>
            </a:r>
            <a:r>
              <a:rPr lang="en-US" sz="9600" b="1" dirty="0" err="1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b,c</a:t>
            </a:r>
            <a:endParaRPr lang="ru-RU" sz="96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Основное свойство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пропорции: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1500174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Если произведение крайних членов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равно произведению средних членов, то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пропорция верна.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928794" y="3214686"/>
          <a:ext cx="4857760" cy="2825952"/>
        </p:xfrm>
        <a:graphic>
          <a:graphicData uri="http://schemas.openxmlformats.org/presentationml/2006/ole">
            <p:oleObj spid="_x0000_s2049" name="Формула" r:id="rId3" imgW="69840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7256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Можно ли составить верную пропорцию из чисел: 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а)  12;  4;  6;  18</a:t>
            </a:r>
          </a:p>
          <a:p>
            <a:pPr>
              <a:lnSpc>
                <a:spcPct val="150000"/>
              </a:lnSpc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б)  4,8;  4;  6;   7,2</a:t>
            </a:r>
          </a:p>
          <a:p>
            <a:pPr>
              <a:lnSpc>
                <a:spcPct val="150000"/>
              </a:lnSpc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в)  56;   7;   8;   16</a:t>
            </a:r>
          </a:p>
          <a:p>
            <a:pPr>
              <a:lnSpc>
                <a:spcPct val="150000"/>
              </a:lnSpc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г)  3,8;  1,9;  2;   4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с учебником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animasy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1928802"/>
            <a:ext cx="4071966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229600" cy="4525963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Стр. 127</a:t>
            </a:r>
          </a:p>
          <a:p>
            <a:pPr algn="ctr">
              <a:lnSpc>
                <a:spcPct val="15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№772,     №776(а),     №777(а),     №778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Подведение итогов урока: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 marL="514350" indent="-514350"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«пропорция»?</a:t>
            </a:r>
          </a:p>
          <a:p>
            <a:pPr marL="514350" indent="-514350">
              <a:buNone/>
            </a:pPr>
            <a:endParaRPr lang="ru-RU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Какая пропорция называется верной?</a:t>
            </a:r>
          </a:p>
          <a:p>
            <a:pPr marL="514350" indent="-514350">
              <a:buNone/>
            </a:pPr>
            <a:endParaRPr lang="ru-RU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Верно ли обратное утверждение?</a:t>
            </a:r>
          </a:p>
          <a:p>
            <a:pPr marL="514350" indent="-514350">
              <a:buNone/>
            </a:pPr>
            <a:endParaRPr lang="ru-RU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называется это свойство?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prazd (1820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2857496"/>
            <a:ext cx="1989999" cy="1624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4"/>
            <a:ext cx="7786742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Виленкин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Н.Я. «Математика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 класс», изд-во «Мнемозина», 2014г. </a:t>
            </a:r>
          </a:p>
          <a:p>
            <a:pPr marL="514350" indent="-51435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Выговская.Поурочные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разработки по математике: 6 класс. – М.,2012.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174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Формула</vt:lpstr>
      <vt:lpstr>ПРОПОРЦИИ</vt:lpstr>
      <vt:lpstr>Устный счет:</vt:lpstr>
      <vt:lpstr>Устный счет:</vt:lpstr>
      <vt:lpstr>Что такое «пропорция»?</vt:lpstr>
      <vt:lpstr>Слайд 5</vt:lpstr>
      <vt:lpstr>Основное свойство  пропорции:</vt:lpstr>
      <vt:lpstr>Можно ли составить верную пропорцию из чисел: </vt:lpstr>
      <vt:lpstr>Работа с учебником</vt:lpstr>
      <vt:lpstr>Домашнее задание:</vt:lpstr>
      <vt:lpstr>Подведение итогов урока:</vt:lpstr>
      <vt:lpstr>Спасибо за внимание!</vt:lpstr>
      <vt:lpstr>Список использованной литературы: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 User</cp:lastModifiedBy>
  <cp:revision>15</cp:revision>
  <dcterms:created xsi:type="dcterms:W3CDTF">2014-07-09T08:33:20Z</dcterms:created>
  <dcterms:modified xsi:type="dcterms:W3CDTF">2016-01-24T14:22:47Z</dcterms:modified>
</cp:coreProperties>
</file>