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9"/>
  </p:notesMasterIdLst>
  <p:sldIdLst>
    <p:sldId id="273" r:id="rId2"/>
    <p:sldId id="256" r:id="rId3"/>
    <p:sldId id="259" r:id="rId4"/>
    <p:sldId id="264" r:id="rId5"/>
    <p:sldId id="274" r:id="rId6"/>
    <p:sldId id="261" r:id="rId7"/>
    <p:sldId id="266" r:id="rId8"/>
    <p:sldId id="275" r:id="rId9"/>
    <p:sldId id="276" r:id="rId10"/>
    <p:sldId id="267" r:id="rId11"/>
    <p:sldId id="281" r:id="rId12"/>
    <p:sldId id="268" r:id="rId13"/>
    <p:sldId id="280" r:id="rId14"/>
    <p:sldId id="269" r:id="rId15"/>
    <p:sldId id="270" r:id="rId16"/>
    <p:sldId id="279" r:id="rId17"/>
    <p:sldId id="277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66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7A14956-7287-4211-B754-85542A3E0F18}" type="datetimeFigureOut">
              <a:rPr lang="ru-RU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341D44B-CBEC-40FC-825B-C88E9DA413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4230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150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5893335-B42D-4B7C-A73D-C41202679F1C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427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DE20A-A8B0-4999-9893-8C3B081456A5}" type="datetimeFigureOut">
              <a:rPr lang="ru-RU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960B88-C2C7-4E9E-8600-5AD525D58D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6393B-2364-4E0F-8A31-9BA58D61DD22}" type="datetimeFigureOut">
              <a:rPr lang="ru-RU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870330-0DF7-4A15-BF61-E7B8A08635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1274A-6F85-4334-997D-71A30028E38D}" type="datetimeFigureOut">
              <a:rPr lang="ru-RU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B7E9FF-6DC3-49E0-A1B2-E7A63FBCB9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D1FBC-5BC4-45D6-90F9-32712611A408}" type="datetimeFigureOut">
              <a:rPr lang="ru-RU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D44F5-9063-45AA-84A1-D2BE1CDDE5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B8FB74-D1A2-4FCC-B342-254A09DD337B}" type="datetimeFigureOut">
              <a:rPr lang="ru-RU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FF2BF9-99DE-464E-9FB4-2445906B95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FBCD5-A2B7-4D37-BAEC-8CB966223B6D}" type="datetimeFigureOut">
              <a:rPr lang="ru-RU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6BDE9-046B-4195-B9E0-9A0D7D8546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AB0A0-7A62-444B-85F8-515FBF24C1DD}" type="datetimeFigureOut">
              <a:rPr lang="ru-RU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0ABF12-B924-45CD-8242-C6547FCC6D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C4B77-39CD-47D6-A836-8F34DEAD171C}" type="datetimeFigureOut">
              <a:rPr lang="ru-RU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270D87-7622-4C68-806A-7288315BA1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1B81F-FDBA-4736-A388-893CE1054F54}" type="datetimeFigureOut">
              <a:rPr lang="ru-RU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F68F2-CB16-45F4-8E0F-CC4EDBCDE0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0CBA2-EA93-49C8-AA66-4AED3664F6B7}" type="datetimeFigureOut">
              <a:rPr lang="ru-RU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1B5E76-3D37-4F36-A575-EC9000BABF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1F5447-2A12-4563-8821-DA45279578D0}" type="datetimeFigureOut">
              <a:rPr lang="ru-RU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C02FD-5FAE-48BF-AAC5-53ED1F95DF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143000" y="731838"/>
            <a:ext cx="6400800" cy="3475037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72200" y="6172200"/>
            <a:ext cx="2514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E43E1D-84A6-4227-BCF4-56B054EB2048}" type="datetimeFigureOut">
              <a:rPr lang="ru-RU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172200"/>
            <a:ext cx="335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810000" y="6172200"/>
            <a:ext cx="1828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8CD0A-4323-47B6-AAFF-3C9B375111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549B40A-C6B1-4606-A261-E27273E14637}" type="datetimeFigureOut">
              <a:rPr lang="ru-RU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041D846-716B-44A3-8F02-1D6BA0CC11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5" r:id="rId2"/>
    <p:sldLayoutId id="2147483698" r:id="rId3"/>
    <p:sldLayoutId id="2147483694" r:id="rId4"/>
    <p:sldLayoutId id="2147483693" r:id="rId5"/>
    <p:sldLayoutId id="2147483692" r:id="rId6"/>
    <p:sldLayoutId id="2147483691" r:id="rId7"/>
    <p:sldLayoutId id="2147483690" r:id="rId8"/>
    <p:sldLayoutId id="2147483699" r:id="rId9"/>
    <p:sldLayoutId id="2147483689" r:id="rId10"/>
    <p:sldLayoutId id="2147483688" r:id="rId11"/>
    <p:sldLayoutId id="2147483696" r:id="rId12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2988" y="333375"/>
            <a:ext cx="7705725" cy="1143000"/>
          </a:xfrm>
        </p:spPr>
        <p:txBody>
          <a:bodyPr/>
          <a:lstStyle/>
          <a:p>
            <a:pPr marL="320040" indent="-32004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 dirty="0"/>
          </a:p>
        </p:txBody>
      </p:sp>
      <p:sp>
        <p:nvSpPr>
          <p:cNvPr id="15362" name="Объект 2"/>
          <p:cNvSpPr>
            <a:spLocks noGrp="1"/>
          </p:cNvSpPr>
          <p:nvPr>
            <p:ph sz="quarter" idx="13"/>
          </p:nvPr>
        </p:nvSpPr>
        <p:spPr>
          <a:xfrm>
            <a:off x="1258888" y="2060575"/>
            <a:ext cx="6400800" cy="3475038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1536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0638" y="0"/>
            <a:ext cx="946785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32138" y="4724400"/>
            <a:ext cx="5543550" cy="1584325"/>
          </a:xfrm>
        </p:spPr>
        <p:txBody>
          <a:bodyPr rtlCol="0">
            <a:normAutofit fontScale="25000" lnSpcReduction="20000"/>
          </a:bodyPr>
          <a:lstStyle/>
          <a:p>
            <a:pPr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sz="8000" b="1" dirty="0">
                <a:latin typeface="Times New Roman" pitchFamily="18" charset="0"/>
                <a:cs typeface="Times New Roman" pitchFamily="18" charset="0"/>
              </a:rPr>
              <a:t>Автор </a:t>
            </a:r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работы: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Горбунова </a:t>
            </a: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Зоя Владимировна</a:t>
            </a:r>
          </a:p>
          <a:p>
            <a:pPr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 ученица 9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класса </a:t>
            </a: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МБОУ «Быковская ООШ»,</a:t>
            </a:r>
          </a:p>
          <a:p>
            <a:pPr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Руководитель: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Чепурина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Галина Михайловна,</a:t>
            </a:r>
          </a:p>
          <a:p>
            <a:pPr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учитель географии</a:t>
            </a:r>
          </a:p>
          <a:p>
            <a:pPr fontAlgn="auto">
              <a:buClr>
                <a:schemeClr val="accent6">
                  <a:lumMod val="75000"/>
                </a:schemeClr>
              </a:buClr>
              <a:defRPr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700808"/>
            <a:ext cx="8424936" cy="1793167"/>
          </a:xfrm>
        </p:spPr>
        <p:txBody>
          <a:bodyPr/>
          <a:lstStyle/>
          <a:p>
            <a:pPr marL="182880" indent="0"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Динамика </a:t>
            </a:r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численности населения</a:t>
            </a:r>
            <a:b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Быковского сельского поселения</a:t>
            </a:r>
            <a:b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2005-2015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гг</a:t>
            </a:r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548680"/>
            <a:ext cx="6512511" cy="1143000"/>
          </a:xfrm>
        </p:spPr>
        <p:txBody>
          <a:bodyPr/>
          <a:lstStyle/>
          <a:p>
            <a:pPr marL="0" indent="0"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 работы:</a:t>
            </a:r>
            <a:endParaRPr lang="ru-RU" sz="4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0" name="Объект 2"/>
          <p:cNvSpPr>
            <a:spLocks noGrp="1"/>
          </p:cNvSpPr>
          <p:nvPr>
            <p:ph sz="quarter" idx="13"/>
          </p:nvPr>
        </p:nvSpPr>
        <p:spPr>
          <a:xfrm>
            <a:off x="250825" y="1628775"/>
            <a:ext cx="8569325" cy="1871663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ct val="0"/>
              </a:spcAft>
            </a:pPr>
            <a:r>
              <a:rPr lang="ru-RU" sz="3000" b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Изучение и анализ статистических материалов   Быковского сельского поселения для выявления   демографической картины. </a:t>
            </a:r>
            <a:endParaRPr lang="ru-RU" b="1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endParaRPr lang="ru-RU" smtClean="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7411" name="Прямоугольник 3"/>
          <p:cNvSpPr>
            <a:spLocks noChangeArrowheads="1"/>
          </p:cNvSpPr>
          <p:nvPr/>
        </p:nvSpPr>
        <p:spPr bwMode="auto">
          <a:xfrm>
            <a:off x="250825" y="3141663"/>
            <a:ext cx="8713788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sz="24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>
                <a:latin typeface="Times New Roman" pitchFamily="18" charset="0"/>
                <a:cs typeface="Times New Roman" pitchFamily="18" charset="0"/>
              </a:rPr>
              <a:t>1. Изучить литературу по данному вопросу.</a:t>
            </a:r>
          </a:p>
          <a:p>
            <a:pPr algn="just"/>
            <a:r>
              <a:rPr lang="ru-RU" sz="2400">
                <a:latin typeface="Times New Roman" pitchFamily="18" charset="0"/>
                <a:cs typeface="Times New Roman" pitchFamily="18" charset="0"/>
              </a:rPr>
              <a:t>2. Проследить динамику численности населения Быковского сельского поселения за период с 2005-2015гг.</a:t>
            </a:r>
          </a:p>
          <a:p>
            <a:pPr algn="just"/>
            <a:r>
              <a:rPr lang="ru-RU" sz="2400">
                <a:latin typeface="Times New Roman" pitchFamily="18" charset="0"/>
                <a:cs typeface="Times New Roman" pitchFamily="18" charset="0"/>
              </a:rPr>
              <a:t>3. Определить показатели рождаемости, смертности и естественного прироста населения Быковского сельского поселения за указанный период.</a:t>
            </a:r>
          </a:p>
          <a:p>
            <a:pPr algn="just"/>
            <a:r>
              <a:rPr lang="ru-RU" sz="2400">
                <a:latin typeface="Times New Roman" pitchFamily="18" charset="0"/>
                <a:cs typeface="Times New Roman" pitchFamily="18" charset="0"/>
              </a:rPr>
              <a:t>4. Выявить возможные пути, влияющие решения данной проблемы.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8313" y="731838"/>
            <a:ext cx="8424862" cy="5360987"/>
          </a:xfrm>
        </p:spPr>
        <p:txBody>
          <a:bodyPr rtlCol="0">
            <a:normAutofit fontScale="85000" lnSpcReduction="10000"/>
          </a:bodyPr>
          <a:lstStyle/>
          <a:p>
            <a:pPr marL="45720" indent="0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4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Гипотеза: </a:t>
            </a:r>
            <a:r>
              <a:rPr lang="ru-RU" sz="41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Численность населения Быковского сельского поселения изменяется в результате естественного прироста</a:t>
            </a:r>
            <a:r>
              <a:rPr lang="ru-RU" sz="4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100" b="1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endParaRPr lang="ru-RU" sz="41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4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Хронологические </a:t>
            </a:r>
            <a:r>
              <a:rPr lang="ru-RU" sz="4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рамки </a:t>
            </a:r>
            <a:r>
              <a:rPr lang="ru-RU" sz="41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исследования охватывают современный этап демографического развития Быковского сельского поселения, последнее десятилетие   (2005-2015 гг.)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764704"/>
            <a:ext cx="7622232" cy="1143000"/>
          </a:xfrm>
        </p:spPr>
        <p:txBody>
          <a:bodyPr/>
          <a:lstStyle/>
          <a:p>
            <a:pPr marL="0" indent="0"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Методы исследования</a:t>
            </a:r>
            <a:r>
              <a:rPr lang="ru-RU" dirty="0" smtClean="0">
                <a:solidFill>
                  <a:srgbClr val="FF0000"/>
                </a:solidFill>
              </a:rPr>
              <a:t>: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4213" y="1773238"/>
            <a:ext cx="7991475" cy="4679950"/>
          </a:xfrm>
        </p:spPr>
        <p:txBody>
          <a:bodyPr rtlCol="0">
            <a:normAutofit/>
          </a:bodyPr>
          <a:lstStyle/>
          <a:p>
            <a:pPr indent="-182880" algn="just"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Анализ 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литературных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источников;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-182880" algn="just"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изучение 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анализ архивных данных  администрации Быковского сельского поселения;</a:t>
            </a:r>
          </a:p>
          <a:p>
            <a:pPr indent="-182880" algn="just"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бработка 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статистических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данных;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-182880" algn="just"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составление 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анализ диаграмм. </a:t>
            </a:r>
          </a:p>
          <a:p>
            <a:pPr marL="45720" indent="0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endParaRPr lang="ru-RU" sz="28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 dirty="0"/>
          </a:p>
        </p:txBody>
      </p:sp>
      <p:pic>
        <p:nvPicPr>
          <p:cNvPr id="20482" name="Picture 3"/>
          <p:cNvPicPr>
            <a:picLocks noChangeAspect="1" noChangeArrowheads="1"/>
          </p:cNvPicPr>
          <p:nvPr/>
        </p:nvPicPr>
        <p:blipFill>
          <a:blip r:embed="rId3"/>
          <a:srcRect l="24582" r="23346"/>
          <a:stretch>
            <a:fillRect/>
          </a:stretch>
        </p:blipFill>
        <p:spPr bwMode="auto">
          <a:xfrm>
            <a:off x="80963" y="3659188"/>
            <a:ext cx="4960937" cy="319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4" descr="C:\Users\Админ\Downloads\Bikovka1.bm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70425" y="3671888"/>
            <a:ext cx="4473575" cy="319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79838" y="31750"/>
            <a:ext cx="5364162" cy="362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6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6"/>
          <a:srcRect/>
          <a:stretch>
            <a:fillRect/>
          </a:stretch>
        </p:blipFill>
        <p:spPr>
          <a:xfrm>
            <a:off x="80963" y="68263"/>
            <a:ext cx="4794250" cy="3590925"/>
          </a:xfrm>
        </p:spPr>
      </p:pic>
      <p:sp>
        <p:nvSpPr>
          <p:cNvPr id="20486" name="Прямоугольник 2"/>
          <p:cNvSpPr>
            <a:spLocks noChangeArrowheads="1"/>
          </p:cNvSpPr>
          <p:nvPr/>
        </p:nvSpPr>
        <p:spPr bwMode="auto">
          <a:xfrm>
            <a:off x="1173163" y="31750"/>
            <a:ext cx="7862887" cy="138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chemeClr val="bg1"/>
                </a:solidFill>
                <a:latin typeface="Trebuchet MS" pitchFamily="34" charset="0"/>
              </a:rPr>
              <a:t> </a:t>
            </a:r>
            <a:r>
              <a:rPr lang="ru-RU" sz="2800" b="1">
                <a:solidFill>
                  <a:srgbClr val="FF0000"/>
                </a:solidFill>
                <a:latin typeface="Trebuchet MS" pitchFamily="34" charset="0"/>
              </a:rPr>
              <a:t>Социально -экономическая характеристика Быковского  сельского поселения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12968" cy="1008112"/>
          </a:xfrm>
        </p:spPr>
        <p:txBody>
          <a:bodyPr/>
          <a:lstStyle/>
          <a:p>
            <a:pPr marL="0" indent="0"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4400" dirty="0" smtClean="0">
                <a:solidFill>
                  <a:srgbClr val="FF0000"/>
                </a:solidFill>
                <a:effectLst/>
                <a:latin typeface="Times New Roman"/>
                <a:ea typeface="Calibri"/>
              </a:rPr>
              <a:t>Подворная перепись 1884 </a:t>
            </a:r>
            <a:r>
              <a:rPr lang="ru-RU" sz="4400" dirty="0">
                <a:solidFill>
                  <a:srgbClr val="FF0000"/>
                </a:solidFill>
                <a:effectLst/>
                <a:latin typeface="Times New Roman"/>
                <a:ea typeface="Calibri"/>
              </a:rPr>
              <a:t>года </a:t>
            </a:r>
            <a:endParaRPr lang="ru-RU" sz="4400" dirty="0">
              <a:solidFill>
                <a:srgbClr val="FF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79388" y="1125538"/>
          <a:ext cx="8785225" cy="5256212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1800200"/>
                <a:gridCol w="1944216"/>
                <a:gridCol w="1872208"/>
                <a:gridCol w="1584176"/>
                <a:gridCol w="1584178"/>
              </a:tblGrid>
              <a:tr h="758565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r>
                        <a:rPr lang="ru-RU" sz="2000" dirty="0" smtClean="0">
                          <a:effectLst/>
                        </a:rPr>
                        <a:t>Населенный пункт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92" marR="611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Численность населения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92" marR="6119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Женщин</a:t>
                      </a:r>
                      <a:r>
                        <a:rPr lang="ru-RU" sz="2000" baseline="0" dirty="0" smtClean="0">
                          <a:effectLst/>
                        </a:rPr>
                        <a:t> 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92" marR="6119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Мужчин 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92" marR="61192" marT="0" marB="0"/>
                </a:tc>
              </a:tr>
              <a:tr h="414190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Д.Быкова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92" marR="611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782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92" marR="6119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382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92" marR="6119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400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92" marR="61192" marT="0" marB="0"/>
                </a:tc>
              </a:tr>
              <a:tr h="828383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Д.Задельное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92" marR="6119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Собственность </a:t>
                      </a:r>
                      <a:r>
                        <a:rPr lang="ru-RU" sz="2000" dirty="0" err="1" smtClean="0">
                          <a:effectLst/>
                        </a:rPr>
                        <a:t>Стойкиных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92" marR="6119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234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92" marR="6119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108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92" marR="6119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126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92" marR="61192" marT="0" marB="0"/>
                </a:tc>
              </a:tr>
              <a:tr h="8283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Собственность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Стрелковых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92" marR="6119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86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92" marR="6119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43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92" marR="6119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43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92" marR="61192" marT="0" marB="0"/>
                </a:tc>
              </a:tr>
              <a:tr h="414190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X. Быковский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92" marR="611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168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92" marR="6119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86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92" marR="6119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82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92" marR="61192" marT="0" marB="0"/>
                </a:tc>
              </a:tr>
              <a:tr h="770301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Крапивенские постоялые дворы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92" marR="611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30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92" marR="6119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16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92" marR="6119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14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92" marR="61192" marT="0" marB="0"/>
                </a:tc>
              </a:tr>
              <a:tr h="414190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X. Александровка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92" marR="611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135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92" marR="6119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75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92" marR="6119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60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92" marR="61192" marT="0" marB="0"/>
                </a:tc>
              </a:tr>
              <a:tr h="414190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С.   Козьмодемьянское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92" marR="611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888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92" marR="6119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446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92" marR="6119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442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92" marR="61192" marT="0" marB="0"/>
                </a:tc>
              </a:tr>
              <a:tr h="414190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Общая численность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92" marR="611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2323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92" marR="6119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1156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92" marR="6119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1158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92" marR="61192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352928" cy="1143000"/>
          </a:xfrm>
        </p:spPr>
        <p:txBody>
          <a:bodyPr/>
          <a:lstStyle/>
          <a:p>
            <a:pPr marL="0" indent="0" algn="l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48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Ведомость о приходе </a:t>
            </a:r>
            <a:r>
              <a:rPr lang="ru-RU" sz="4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(1916 г.)</a:t>
            </a:r>
            <a:r>
              <a:rPr lang="ru-RU" sz="4800" dirty="0">
                <a:effectLst/>
              </a:rPr>
              <a:t/>
            </a:r>
            <a:br>
              <a:rPr lang="ru-RU" sz="4800" dirty="0">
                <a:effectLst/>
              </a:rPr>
            </a:br>
            <a:endParaRPr lang="ru-RU" sz="48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68313" y="2060575"/>
          <a:ext cx="8496300" cy="372110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941323"/>
                <a:gridCol w="842510"/>
                <a:gridCol w="1097924"/>
                <a:gridCol w="1106793"/>
                <a:gridCol w="1754196"/>
                <a:gridCol w="1754196"/>
              </a:tblGrid>
              <a:tr h="91683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Населенный пункт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Число домов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Мужчин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Женщин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Численность </a:t>
                      </a:r>
                      <a:r>
                        <a:rPr lang="ru-RU" sz="2000" dirty="0" smtClean="0">
                          <a:effectLst/>
                        </a:rPr>
                        <a:t>населения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Расстояние от церкви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</a:tr>
              <a:tr h="3386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С. Крапивное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168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664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656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1320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При церкви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</a:tr>
              <a:tr h="3386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д. Быкова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166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722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683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1405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В 3-х верстах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</a:tr>
              <a:tr h="3386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д. </a:t>
                      </a:r>
                      <a:r>
                        <a:rPr lang="ru-RU" sz="2000" dirty="0" err="1">
                          <a:effectLst/>
                        </a:rPr>
                        <a:t>Ворсклова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99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320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344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664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В 2-х верстах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</a:tr>
              <a:tr h="3386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х. Быкова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32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114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107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221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В 4-х верстах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</a:tr>
              <a:tr h="7005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х. Каменный Лог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9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8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17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В 6-ти верстах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</a:tr>
              <a:tr h="7005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Итого в приходе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468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1829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1798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3627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80920" cy="1440160"/>
          </a:xfrm>
        </p:spPr>
        <p:txBody>
          <a:bodyPr/>
          <a:lstStyle/>
          <a:p>
            <a:pPr marL="0" indent="0"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Демографическая ситуация конца 20 века</a:t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68313" y="2349500"/>
          <a:ext cx="8424862" cy="3540125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1684987"/>
                <a:gridCol w="1684987"/>
                <a:gridCol w="1684987"/>
                <a:gridCol w="1072238"/>
                <a:gridCol w="2297737"/>
              </a:tblGrid>
              <a:tr h="7578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Годы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 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ЕП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населения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398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1996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lang="ru-RU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-19</a:t>
                      </a:r>
                      <a:endParaRPr lang="ru-RU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1263</a:t>
                      </a:r>
                      <a:endParaRPr lang="ru-RU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398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1997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lang="ru-RU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-18</a:t>
                      </a:r>
                      <a:endParaRPr lang="ru-RU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1290</a:t>
                      </a:r>
                      <a:endParaRPr lang="ru-RU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398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1998</a:t>
                      </a:r>
                      <a:endParaRPr lang="ru-RU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-17</a:t>
                      </a:r>
                      <a:endParaRPr lang="ru-RU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1290</a:t>
                      </a:r>
                      <a:endParaRPr lang="ru-RU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398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1999</a:t>
                      </a:r>
                      <a:endParaRPr lang="ru-RU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-30</a:t>
                      </a:r>
                      <a:endParaRPr lang="ru-RU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1315</a:t>
                      </a:r>
                      <a:endParaRPr lang="ru-RU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398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</a:t>
                      </a:r>
                      <a:endParaRPr lang="ru-RU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-34</a:t>
                      </a:r>
                      <a:endParaRPr lang="ru-RU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1322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784976" cy="1143000"/>
          </a:xfrm>
        </p:spPr>
        <p:txBody>
          <a:bodyPr/>
          <a:lstStyle/>
          <a:p>
            <a:pPr marL="0" indent="0"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Численность населения </a:t>
            </a:r>
            <a:b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Быковского сельского поселения</a:t>
            </a:r>
            <a:b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2005-2015гг.</a:t>
            </a:r>
            <a:b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2613025"/>
            <a:ext cx="8572500" cy="326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61" name="Rectangle 397"/>
          <p:cNvSpPr>
            <a:spLocks noGrp="1"/>
          </p:cNvSpPr>
          <p:nvPr>
            <p:ph type="title"/>
          </p:nvPr>
        </p:nvSpPr>
        <p:spPr bwMode="auto">
          <a:noFill/>
        </p:spPr>
        <p:txBody>
          <a:bodyPr wrap="square" numCol="1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37263" name="Group 399"/>
          <p:cNvGraphicFramePr>
            <a:graphicFrameLocks noGrp="1"/>
          </p:cNvGraphicFramePr>
          <p:nvPr>
            <p:ph idx="1"/>
          </p:nvPr>
        </p:nvGraphicFramePr>
        <p:xfrm>
          <a:off x="1143000" y="731838"/>
          <a:ext cx="7677150" cy="5505450"/>
        </p:xfrm>
        <a:graphic>
          <a:graphicData uri="http://schemas.openxmlformats.org/drawingml/2006/table">
            <a:tbl>
              <a:tblPr/>
              <a:tblGrid>
                <a:gridCol w="1517650"/>
                <a:gridCol w="1484313"/>
                <a:gridCol w="1638300"/>
                <a:gridCol w="1531937"/>
                <a:gridCol w="1504950"/>
              </a:tblGrid>
              <a:tr h="1211263"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Годы                                  ( период)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   рождённых детей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населения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Коэффициент  рождаемости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рождаемости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1560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8,9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очень низкий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2006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1539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очень низкий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2007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1628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6.7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очень низкий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1645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очень низкий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2009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1540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очень низкий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1561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низкий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938"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1548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очень низкий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1593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очень низкий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1593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очень низкий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1742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низкий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1756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очень низкий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208" y="116632"/>
            <a:ext cx="8890287" cy="1143000"/>
          </a:xfrm>
        </p:spPr>
        <p:txBody>
          <a:bodyPr/>
          <a:lstStyle/>
          <a:p>
            <a:pPr marL="0" indent="0"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4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Динамика   коэффициента рождаемости </a:t>
            </a:r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Быковского сельского поселения </a:t>
            </a:r>
            <a:b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2005-2015гг</a:t>
            </a:r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4150" y="2786063"/>
            <a:ext cx="8564563" cy="345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764704"/>
            <a:ext cx="7992888" cy="1143000"/>
          </a:xfrm>
        </p:spPr>
        <p:txBody>
          <a:bodyPr/>
          <a:lstStyle/>
          <a:p>
            <a:pPr marL="0" indent="0" algn="l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Динамика смертности</a:t>
            </a:r>
            <a:endParaRPr lang="ru-RU" sz="4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7650" name="Объект 3"/>
          <p:cNvGraphicFramePr>
            <a:graphicFrameLocks noGrp="1"/>
          </p:cNvGraphicFramePr>
          <p:nvPr>
            <p:ph sz="quarter" idx="13"/>
          </p:nvPr>
        </p:nvGraphicFramePr>
        <p:xfrm>
          <a:off x="395288" y="2276475"/>
          <a:ext cx="8569325" cy="3960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1" r:id="rId3" imgW="8571719" imgH="3956647" progId="Excel.Chart.8">
                  <p:embed/>
                </p:oleObj>
              </mc:Choice>
              <mc:Fallback>
                <p:oleObj r:id="rId3" imgW="8571719" imgH="3956647" progId="Excel.Chart.8">
                  <p:embed/>
                  <p:pic>
                    <p:nvPicPr>
                      <p:cNvPr id="0" name="Объект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2276475"/>
                        <a:ext cx="8569325" cy="3960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08912" cy="1143000"/>
          </a:xfrm>
        </p:spPr>
        <p:txBody>
          <a:bodyPr/>
          <a:lstStyle/>
          <a:p>
            <a:pPr marL="0" indent="0" algn="ctr" fontAlgn="auto">
              <a:lnSpc>
                <a:spcPct val="115000"/>
              </a:lnSpc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4000" dirty="0" smtClean="0">
                <a:solidFill>
                  <a:srgbClr val="FF0000"/>
                </a:solidFill>
                <a:effectLst/>
                <a:latin typeface="Times New Roman"/>
                <a:ea typeface="Calibri"/>
                <a:cs typeface="Times New Roman"/>
              </a:rPr>
              <a:t>Изменения коэффициента </a:t>
            </a:r>
            <a:r>
              <a:rPr lang="ru-RU" sz="4000" dirty="0">
                <a:solidFill>
                  <a:srgbClr val="FF0000"/>
                </a:solidFill>
                <a:effectLst/>
                <a:latin typeface="Times New Roman"/>
                <a:ea typeface="Calibri"/>
                <a:cs typeface="Times New Roman"/>
              </a:rPr>
              <a:t>естественного </a:t>
            </a:r>
            <a:r>
              <a:rPr lang="ru-RU" sz="4000" dirty="0" smtClean="0">
                <a:solidFill>
                  <a:srgbClr val="FF0000"/>
                </a:solidFill>
                <a:effectLst/>
                <a:latin typeface="Times New Roman"/>
                <a:ea typeface="Calibri"/>
                <a:cs typeface="Times New Roman"/>
              </a:rPr>
              <a:t>прироста населения </a:t>
            </a:r>
            <a:br>
              <a:rPr lang="ru-RU" sz="4000" dirty="0" smtClean="0">
                <a:solidFill>
                  <a:srgbClr val="FF0000"/>
                </a:solidFill>
                <a:effectLst/>
                <a:latin typeface="Times New Roman"/>
                <a:ea typeface="Calibri"/>
                <a:cs typeface="Times New Roman"/>
              </a:rPr>
            </a:br>
            <a:r>
              <a:rPr lang="ru-RU" sz="4000" dirty="0" smtClean="0">
                <a:solidFill>
                  <a:srgbClr val="FF0000"/>
                </a:solidFill>
                <a:effectLst/>
                <a:latin typeface="Times New Roman"/>
                <a:ea typeface="Calibri"/>
                <a:cs typeface="Times New Roman"/>
              </a:rPr>
              <a:t>2005-2015гг.</a:t>
            </a:r>
            <a:r>
              <a:rPr lang="ru-RU" sz="4000" dirty="0">
                <a:solidFill>
                  <a:srgbClr val="FF0000"/>
                </a:solidFill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4000" dirty="0">
                <a:solidFill>
                  <a:srgbClr val="FF0000"/>
                </a:solidFill>
                <a:effectLst/>
                <a:latin typeface="Calibri"/>
                <a:ea typeface="Calibri"/>
                <a:cs typeface="Times New Roman"/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276475"/>
            <a:ext cx="8496300" cy="330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568952" cy="1143000"/>
          </a:xfrm>
        </p:spPr>
        <p:txBody>
          <a:bodyPr/>
          <a:lstStyle/>
          <a:p>
            <a:pPr marL="0" indent="0"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Коэффициент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жизненности</a:t>
            </a:r>
          </a:p>
        </p:txBody>
      </p:sp>
      <p:graphicFrame>
        <p:nvGraphicFramePr>
          <p:cNvPr id="29767" name="Group 71"/>
          <p:cNvGraphicFramePr>
            <a:graphicFrameLocks noGrp="1"/>
          </p:cNvGraphicFramePr>
          <p:nvPr/>
        </p:nvGraphicFramePr>
        <p:xfrm>
          <a:off x="488950" y="1196975"/>
          <a:ext cx="8426450" cy="4676775"/>
        </p:xfrm>
        <a:graphic>
          <a:graphicData uri="http://schemas.openxmlformats.org/drawingml/2006/table">
            <a:tbl>
              <a:tblPr/>
              <a:tblGrid>
                <a:gridCol w="1349375"/>
                <a:gridCol w="2359025"/>
                <a:gridCol w="2359025"/>
                <a:gridCol w="2359025"/>
              </a:tblGrid>
              <a:tr h="1127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Годы 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Коэффициент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рождаемости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 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1000ч.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Коэффициент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смертности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  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1000ч.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Коэффициент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жизненности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1000ч. (</a:t>
                      </a:r>
                      <a:r>
                        <a:rPr kumimoji="0" lang="ru-RU" sz="18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2005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8,9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16,6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2006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20.8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40,6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2007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6.7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42,3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2008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2009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14.3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63,6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2010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2011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12,9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85,7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36,3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61,5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6496" marR="66496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9765" name="Прямоугольник 5"/>
          <p:cNvSpPr>
            <a:spLocks noChangeArrowheads="1"/>
          </p:cNvSpPr>
          <p:nvPr/>
        </p:nvSpPr>
        <p:spPr bwMode="auto">
          <a:xfrm>
            <a:off x="611188" y="5876925"/>
            <a:ext cx="82264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</a:rPr>
              <a:t>меньше 100%, то население региона вымирает;</a:t>
            </a:r>
          </a:p>
          <a:p>
            <a:pPr marL="285750" indent="-285750">
              <a:buFont typeface="Arial" charset="0"/>
              <a:buChar char="•"/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</a:rPr>
              <a:t>выше 100%, то численность населения увеличивается.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416824" cy="1143000"/>
          </a:xfrm>
        </p:spPr>
        <p:txBody>
          <a:bodyPr/>
          <a:lstStyle/>
          <a:p>
            <a:pPr marL="0" indent="0"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Выводы:</a:t>
            </a:r>
            <a:endParaRPr lang="ru-RU" sz="4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750" y="1268413"/>
            <a:ext cx="8208963" cy="5256212"/>
          </a:xfrm>
        </p:spPr>
        <p:txBody>
          <a:bodyPr rtlCol="0">
            <a:normAutofit fontScale="85000" lnSpcReduction="20000"/>
          </a:bodyPr>
          <a:lstStyle/>
          <a:p>
            <a:pPr marL="45720" indent="0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1.	Демографическая ситуация - это комплексная количественная характеристика и качественная оценка демографических процессов, протекающих на определенной территории: их тенденций, итогов к определенному периоду и последствий.</a:t>
            </a:r>
          </a:p>
          <a:p>
            <a:pPr marL="45720" indent="0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2.	За последние  сто лет население Быковского сельского поселения сократилось более чем в два раза. Ситуация очевидна: наше поселение, как и </a:t>
            </a: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вся страна переживает демографический кризис.</a:t>
            </a:r>
          </a:p>
          <a:p>
            <a:pPr marL="45720" indent="0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	Проанализировав демографическую ситуацию в  Быковском сельском поселении   путем обработки статистических данных, мы выяснили, что в период с 2005 по 2015 год наблюдались очень низкие показатели рождаемости, средние и высокие показатели смертности, а показатели естественного прироста имеют отрицательное значение, что  показывает естественную убыль населения.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550" y="260350"/>
            <a:ext cx="6511925" cy="1143000"/>
          </a:xfrm>
        </p:spPr>
        <p:txBody>
          <a:bodyPr/>
          <a:lstStyle/>
          <a:p>
            <a:pPr marL="320040" indent="-32004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sp>
        <p:nvSpPr>
          <p:cNvPr id="32770" name="Объект 2"/>
          <p:cNvSpPr>
            <a:spLocks noGrp="1"/>
          </p:cNvSpPr>
          <p:nvPr>
            <p:ph sz="quarter" idx="13"/>
          </p:nvPr>
        </p:nvSpPr>
        <p:spPr>
          <a:xfrm>
            <a:off x="1187450" y="1844675"/>
            <a:ext cx="6400800" cy="3475038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0638"/>
            <a:ext cx="5580063" cy="371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5588" y="2636838"/>
            <a:ext cx="5078412" cy="422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711575"/>
            <a:ext cx="4467225" cy="314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80063" y="0"/>
            <a:ext cx="3519487" cy="263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498</TotalTime>
  <Words>507</Words>
  <Application>Microsoft Office PowerPoint</Application>
  <PresentationFormat>On-screen Show (4:3)</PresentationFormat>
  <Paragraphs>261</Paragraphs>
  <Slides>17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Georgia</vt:lpstr>
      <vt:lpstr>Times New Roman</vt:lpstr>
      <vt:lpstr>Trebuchet MS</vt:lpstr>
      <vt:lpstr>Воздушный поток</vt:lpstr>
      <vt:lpstr>Microsoft Excel Chart</vt:lpstr>
      <vt:lpstr>PowerPoint Presentation</vt:lpstr>
      <vt:lpstr> Динамика численности населения Быковского сельского поселения 2005-2015 гг. </vt:lpstr>
      <vt:lpstr>Цель работы:</vt:lpstr>
      <vt:lpstr>PowerPoint Presentation</vt:lpstr>
      <vt:lpstr>Методы исследования:  </vt:lpstr>
      <vt:lpstr>PowerPoint Presentation</vt:lpstr>
      <vt:lpstr>Подворная перепись 1884 года </vt:lpstr>
      <vt:lpstr>Ведомость о приходе (1916 г.) </vt:lpstr>
      <vt:lpstr>Демографическая ситуация конца 20 века </vt:lpstr>
      <vt:lpstr>Численность населения  Быковского сельского поселения 2005-2015гг. </vt:lpstr>
      <vt:lpstr>PowerPoint Presentation</vt:lpstr>
      <vt:lpstr>Динамика   коэффициента рождаемости   Быковского сельского поселения  2005-2015гг.</vt:lpstr>
      <vt:lpstr>Динамика смертности</vt:lpstr>
      <vt:lpstr>Изменения коэффициента естественного прироста населения  2005-2015гг. </vt:lpstr>
      <vt:lpstr>Коэффициент жизненности</vt:lpstr>
      <vt:lpstr>Выводы: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Valera Vnuli</cp:lastModifiedBy>
  <cp:revision>26</cp:revision>
  <dcterms:created xsi:type="dcterms:W3CDTF">2016-04-12T20:14:43Z</dcterms:created>
  <dcterms:modified xsi:type="dcterms:W3CDTF">2016-08-10T09:34:27Z</dcterms:modified>
</cp:coreProperties>
</file>