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8" r:id="rId3"/>
    <p:sldId id="257" r:id="rId4"/>
    <p:sldId id="259" r:id="rId5"/>
    <p:sldId id="260" r:id="rId6"/>
    <p:sldId id="262" r:id="rId7"/>
    <p:sldId id="261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E77336-9EC0-4696-BAA8-50252FF353E6}" type="datetimeFigureOut">
              <a:rPr lang="ru-RU" smtClean="0"/>
              <a:pPr/>
              <a:t>08.12.2014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77A5CD-2AB9-4DDF-910D-807F845503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69017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2F154-F508-4CD3-8086-74D366B2D1C9}" type="datetime1">
              <a:rPr lang="ru-RU" smtClean="0"/>
              <a:pPr/>
              <a:t>08.12.2014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E8DAB-EFEA-4286-BC12-25007F80A3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026F-4415-48E2-B78F-C34F7C53B331}" type="datetime1">
              <a:rPr lang="ru-RU" smtClean="0"/>
              <a:pPr/>
              <a:t>08.12.2014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E8DAB-EFEA-4286-BC12-25007F80A3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F02B1-AE61-434C-B024-B255CB0D6C2F}" type="datetime1">
              <a:rPr lang="ru-RU" smtClean="0"/>
              <a:pPr/>
              <a:t>08.12.2014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E8DAB-EFEA-4286-BC12-25007F80A3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57A94-2224-4930-B326-CCBFB666650B}" type="datetime1">
              <a:rPr lang="ru-RU" smtClean="0"/>
              <a:pPr/>
              <a:t>08.12.2014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E8DAB-EFEA-4286-BC12-25007F80A3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9E991-3678-4DBC-9A35-8D2E33465566}" type="datetime1">
              <a:rPr lang="ru-RU" smtClean="0"/>
              <a:pPr/>
              <a:t>08.12.2014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E8DAB-EFEA-4286-BC12-25007F80A3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58073-69B3-4AB1-B256-6F882A7C339E}" type="datetime1">
              <a:rPr lang="ru-RU" smtClean="0"/>
              <a:pPr/>
              <a:t>08.12.2014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E8DAB-EFEA-4286-BC12-25007F80A3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2FB32-0AEE-4670-B796-3CC8145772FA}" type="datetime1">
              <a:rPr lang="ru-RU" smtClean="0"/>
              <a:pPr/>
              <a:t>08.12.2014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E8DAB-EFEA-4286-BC12-25007F80A3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11D0E-F15A-4990-A15D-848D848A7038}" type="datetime1">
              <a:rPr lang="ru-RU" smtClean="0"/>
              <a:pPr/>
              <a:t>08.12.2014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E8DAB-EFEA-4286-BC12-25007F80A3A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6812-784A-43DD-83CA-52A86E5FF324}" type="datetime1">
              <a:rPr lang="ru-RU" smtClean="0"/>
              <a:pPr/>
              <a:t>08.12.2014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CFE8DAB-EFEA-4286-BC12-25007F80A3A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67C04-F2EB-47FA-8B30-B990EED82A75}" type="datetime1">
              <a:rPr lang="ru-RU" smtClean="0"/>
              <a:pPr/>
              <a:t>08.12.2014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E8DAB-EFEA-4286-BC12-25007F80A3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7BF9B-74B0-4BE7-8A50-2CF6C75FCFE5}" type="datetime1">
              <a:rPr lang="ru-RU" smtClean="0"/>
              <a:pPr/>
              <a:t>08.12.2014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E8DAB-EFEA-4286-BC12-25007F80A3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ACFE8DAB-EFEA-4286-BC12-25007F80A3A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2ED980E2-E133-4BF6-A32B-71B98C526AFF}" type="datetime1">
              <a:rPr lang="ru-RU" smtClean="0"/>
              <a:pPr/>
              <a:t>08.12.2014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Смысловые группы наречий.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E8DAB-EFEA-4286-BC12-25007F80A3AA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77176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Вставьте пропущенные буквы, объясните свой выбор.</a:t>
            </a:r>
            <a:endParaRPr lang="ru-RU" sz="44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42875" y="1600200"/>
            <a:ext cx="9286875" cy="5114925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altLang="ru-RU" sz="4400" smtClean="0"/>
              <a:t>    Бе … мысленно, бе … пощадно, бе… предельно, бе … системно, бе… чувственно, бе …пристрастно, бе… чес… но, бе … нравственно, бе … наказанно, и… подтишка,       и… подлобья, бе … препятственно.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E8DAB-EFEA-4286-BC12-25007F80A3AA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21799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5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Закончите фразы.</a:t>
            </a:r>
            <a:endParaRPr lang="ru-RU" sz="5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5" y="1428750"/>
            <a:ext cx="8229600" cy="614363"/>
          </a:xfrm>
        </p:spPr>
        <p:txBody>
          <a:bodyPr>
            <a:normAutofit lnSpcReduction="10000"/>
          </a:bodyPr>
          <a:lstStyle/>
          <a:p>
            <a:pPr>
              <a:buFont typeface="Wingdings 2" pitchFamily="18" charset="2"/>
              <a:buNone/>
            </a:pPr>
            <a:r>
              <a:rPr lang="ru-RU" altLang="ru-RU" sz="3600" dirty="0" smtClean="0"/>
              <a:t>1. Наречие – это …. часть речи.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85750" y="2143125"/>
            <a:ext cx="885825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FontTx/>
              <a:buAutoNum type="arabicPeriod" startAt="2"/>
            </a:pPr>
            <a:r>
              <a:rPr lang="ru-RU" altLang="ru-RU" sz="3600" dirty="0"/>
              <a:t>Наречие обозначает…. и отвечает на вопросы…</a:t>
            </a:r>
          </a:p>
          <a:p>
            <a:endParaRPr lang="ru-RU" altLang="ru-RU" sz="3600" dirty="0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85750" y="3500438"/>
            <a:ext cx="86439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3600"/>
              <a:t>3. В предложении наречие бывает… и …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85750" y="4429125"/>
            <a:ext cx="83581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3600"/>
              <a:t>4. Есть …. разряда наречий: ……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57188" y="5286375"/>
            <a:ext cx="75009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3600"/>
              <a:t>5. Обстоятельственные наречия:…..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28625" y="6000750"/>
            <a:ext cx="67865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3600"/>
              <a:t>6. Определительные наречия…..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E8DAB-EFEA-4286-BC12-25007F80A3AA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21128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6" grpId="0"/>
      <p:bldP spid="7" grpId="0"/>
      <p:bldP spid="8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485800"/>
            <a:ext cx="7620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Смысловые группы наречий:</a:t>
            </a:r>
            <a:r>
              <a:rPr lang="ru-RU" sz="5400" b="1" dirty="0"/>
              <a:t/>
            </a:r>
            <a:br>
              <a:rPr lang="ru-RU" sz="5400" b="1" dirty="0"/>
            </a:b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67833" y="2708920"/>
            <a:ext cx="7408333" cy="3450696"/>
          </a:xfrm>
        </p:spPr>
        <p:txBody>
          <a:bodyPr/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1628800"/>
            <a:ext cx="8064896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b="1" dirty="0" smtClean="0"/>
          </a:p>
          <a:p>
            <a:pPr lvl="0"/>
            <a:r>
              <a:rPr lang="ru-RU" sz="3200" b="1" dirty="0" smtClean="0">
                <a:solidFill>
                  <a:srgbClr val="C00000"/>
                </a:solidFill>
              </a:rPr>
              <a:t>Образ  действия </a:t>
            </a:r>
            <a:r>
              <a:rPr lang="ru-RU" sz="2800" b="1" dirty="0" smtClean="0"/>
              <a:t>– как?   каким  образом?</a:t>
            </a:r>
          </a:p>
          <a:p>
            <a:pPr lvl="0"/>
            <a:r>
              <a:rPr lang="ru-RU" sz="3200" b="1" dirty="0" smtClean="0">
                <a:solidFill>
                  <a:srgbClr val="C00000"/>
                </a:solidFill>
              </a:rPr>
              <a:t>Место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smtClean="0"/>
              <a:t>– где? куда? откуда?</a:t>
            </a:r>
          </a:p>
          <a:p>
            <a:pPr lvl="0"/>
            <a:r>
              <a:rPr lang="ru-RU" sz="3200" b="1" dirty="0" smtClean="0">
                <a:solidFill>
                  <a:srgbClr val="C00000"/>
                </a:solidFill>
              </a:rPr>
              <a:t>Время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smtClean="0"/>
              <a:t>– когда? с каких  пор? до каких пор?</a:t>
            </a:r>
          </a:p>
          <a:p>
            <a:pPr lvl="0"/>
            <a:r>
              <a:rPr lang="ru-RU" sz="3200" b="1" dirty="0" smtClean="0">
                <a:solidFill>
                  <a:srgbClr val="C00000"/>
                </a:solidFill>
              </a:rPr>
              <a:t>Цель</a:t>
            </a:r>
            <a:r>
              <a:rPr lang="ru-RU" sz="3200" b="1" dirty="0" smtClean="0">
                <a:solidFill>
                  <a:srgbClr val="0070C0"/>
                </a:solidFill>
              </a:rPr>
              <a:t> </a:t>
            </a:r>
            <a:r>
              <a:rPr lang="ru-RU" sz="2800" b="1" dirty="0" smtClean="0"/>
              <a:t>– зачем?</a:t>
            </a:r>
          </a:p>
          <a:p>
            <a:pPr lvl="0"/>
            <a:r>
              <a:rPr lang="ru-RU" sz="3200" b="1" dirty="0" smtClean="0">
                <a:solidFill>
                  <a:srgbClr val="C00000"/>
                </a:solidFill>
              </a:rPr>
              <a:t>Мера и  степень </a:t>
            </a:r>
            <a:r>
              <a:rPr lang="ru-RU" sz="2800" b="1" dirty="0" smtClean="0"/>
              <a:t>– в какой мере?</a:t>
            </a:r>
          </a:p>
          <a:p>
            <a:pPr lvl="0"/>
            <a:r>
              <a:rPr lang="ru-RU" sz="3200" b="1" dirty="0" smtClean="0">
                <a:solidFill>
                  <a:srgbClr val="C00000"/>
                </a:solidFill>
              </a:rPr>
              <a:t>Причина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smtClean="0"/>
              <a:t>– почему?</a:t>
            </a:r>
          </a:p>
          <a:p>
            <a:r>
              <a:rPr lang="ru-RU" sz="2800" b="1" dirty="0" smtClean="0"/>
              <a:t> </a:t>
            </a:r>
          </a:p>
          <a:p>
            <a:r>
              <a:rPr lang="ru-RU" sz="2400" b="1" dirty="0" smtClean="0"/>
              <a:t> </a:t>
            </a:r>
            <a:endParaRPr lang="ru-RU" sz="2400" b="1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E8DAB-EFEA-4286-BC12-25007F80A3AA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88207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71480"/>
            <a:ext cx="8388424" cy="1428760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Запишите наречия, определите их разряд и вид.</a:t>
            </a:r>
            <a:endParaRPr lang="ru-RU" sz="4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286000"/>
            <a:ext cx="8929688" cy="3143250"/>
          </a:xfrm>
        </p:spPr>
        <p:txBody>
          <a:bodyPr>
            <a:normAutofit lnSpcReduction="10000"/>
          </a:bodyPr>
          <a:lstStyle/>
          <a:p>
            <a:pPr>
              <a:buFont typeface="Wingdings 2" pitchFamily="18" charset="2"/>
              <a:buNone/>
            </a:pPr>
            <a:r>
              <a:rPr lang="ru-RU" altLang="ru-RU" sz="5400" smtClean="0"/>
              <a:t>     Весьма, потому, здесь, сегодня, рано, медленно, вдвое, тихо, очень, довольно громко.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E8DAB-EFEA-4286-BC12-25007F80A3AA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64512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29600" cy="1252728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Мозговой штурм </a:t>
            </a:r>
            <a:r>
              <a:rPr lang="ru-RU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Соотнесение наречий с разрядами»</a:t>
            </a:r>
            <a:br>
              <a:rPr lang="ru-RU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7678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>
                <a:solidFill>
                  <a:schemeClr val="tx1"/>
                </a:solidFill>
              </a:rPr>
              <a:t> </a:t>
            </a:r>
            <a:endParaRPr lang="ru-RU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1800" b="1" dirty="0"/>
              <a:t>а) ИНТЕРЕСНО  наблюдать                        а) наречие образа действия</a:t>
            </a:r>
          </a:p>
          <a:p>
            <a:pPr marL="0" indent="0">
              <a:buNone/>
            </a:pPr>
            <a:r>
              <a:rPr lang="ru-RU" sz="1800" b="1" dirty="0"/>
              <a:t>б) идти  ВПЕРЕДИ                                      </a:t>
            </a:r>
            <a:r>
              <a:rPr lang="ru-RU" sz="1800" b="1" dirty="0" smtClean="0"/>
              <a:t>    </a:t>
            </a:r>
            <a:r>
              <a:rPr lang="ru-RU" sz="1800" b="1" dirty="0"/>
              <a:t>б) наречие времени</a:t>
            </a:r>
          </a:p>
          <a:p>
            <a:pPr marL="0" indent="0">
              <a:buNone/>
            </a:pPr>
            <a:r>
              <a:rPr lang="ru-RU" sz="1800" b="1" dirty="0"/>
              <a:t>в) </a:t>
            </a:r>
            <a:r>
              <a:rPr lang="ru-RU" sz="1800" b="1" dirty="0" smtClean="0"/>
              <a:t>сделать НАМЕРЕННО                               в</a:t>
            </a:r>
            <a:r>
              <a:rPr lang="ru-RU" sz="1800" b="1" dirty="0"/>
              <a:t>) наречие меры и степени</a:t>
            </a:r>
          </a:p>
          <a:p>
            <a:pPr marL="0" indent="0">
              <a:buNone/>
            </a:pPr>
            <a:r>
              <a:rPr lang="ru-RU" sz="1800" b="1" dirty="0"/>
              <a:t>г) не увидеть СОСЛЕПУ                               г) наречие причины</a:t>
            </a:r>
          </a:p>
          <a:p>
            <a:pPr marL="0" indent="0">
              <a:buNone/>
            </a:pPr>
            <a:r>
              <a:rPr lang="ru-RU" sz="1800" b="1" dirty="0"/>
              <a:t>д) </a:t>
            </a:r>
            <a:r>
              <a:rPr lang="ru-RU" sz="1800" b="1" dirty="0" smtClean="0"/>
              <a:t>прийти ПОЗДНО                                      </a:t>
            </a:r>
            <a:r>
              <a:rPr lang="ru-RU" sz="1800" b="1" dirty="0" err="1" smtClean="0"/>
              <a:t>д</a:t>
            </a:r>
            <a:r>
              <a:rPr lang="ru-RU" sz="1800" b="1" dirty="0"/>
              <a:t>) наречие места</a:t>
            </a:r>
          </a:p>
          <a:p>
            <a:pPr marL="0" indent="0">
              <a:buNone/>
            </a:pPr>
            <a:r>
              <a:rPr lang="ru-RU" sz="1800" b="1" dirty="0"/>
              <a:t>е) ОЧЕНЬ высоко                                           е) наречие </a:t>
            </a:r>
            <a:r>
              <a:rPr lang="ru-RU" sz="1800" b="1" dirty="0" smtClean="0"/>
              <a:t>цели</a:t>
            </a:r>
          </a:p>
          <a:p>
            <a:endParaRPr lang="ru-RU" sz="1800" b="1" dirty="0" smtClean="0">
              <a:solidFill>
                <a:srgbClr val="002060"/>
              </a:solidFill>
            </a:endParaRPr>
          </a:p>
          <a:p>
            <a:endParaRPr lang="ru-RU" sz="18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3200" b="1" i="1" u="sng" dirty="0" smtClean="0"/>
              <a:t>самопроверка:</a:t>
            </a:r>
            <a:r>
              <a:rPr lang="ru-RU" sz="1800" dirty="0" smtClean="0"/>
              <a:t>  </a:t>
            </a:r>
            <a:endParaRPr lang="ru-RU" sz="1800" dirty="0"/>
          </a:p>
          <a:p>
            <a:pPr marL="0" indent="0">
              <a:buNone/>
            </a:pPr>
            <a:endParaRPr lang="ru-RU" sz="1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>
              <a:solidFill>
                <a:schemeClr val="tx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58075759"/>
              </p:ext>
            </p:extLst>
          </p:nvPr>
        </p:nvGraphicFramePr>
        <p:xfrm>
          <a:off x="1475656" y="5373216"/>
          <a:ext cx="5735958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5993"/>
                <a:gridCol w="955993"/>
                <a:gridCol w="955993"/>
                <a:gridCol w="955993"/>
                <a:gridCol w="955993"/>
                <a:gridCol w="95599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е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E8DAB-EFEA-4286-BC12-25007F80A3AA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39055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800" dirty="0" smtClean="0">
                <a:solidFill>
                  <a:schemeClr val="tx1"/>
                </a:solidFill>
              </a:rPr>
              <a:t>Подберите к глаголам наречия.</a:t>
            </a:r>
            <a:endParaRPr lang="ru-RU" sz="48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143125"/>
            <a:ext cx="8388424" cy="4357688"/>
          </a:xfrm>
        </p:spPr>
        <p:txBody>
          <a:bodyPr>
            <a:normAutofit lnSpcReduction="10000"/>
          </a:bodyPr>
          <a:lstStyle/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dirty="0" smtClean="0"/>
              <a:t>     </a:t>
            </a:r>
            <a:r>
              <a:rPr lang="ru-RU" sz="4000" dirty="0" smtClean="0"/>
              <a:t>Сочувствовать (образа действия), стоять (места), возвеличивать (степени), работать (образа действия), блестеть (места), ехать (места), делать (причины), приехал (времени), плакать (причины), сказать (образа действия).</a:t>
            </a:r>
            <a:endParaRPr lang="ru-RU" sz="4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E8DAB-EFEA-4286-BC12-25007F80A3AA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23595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Выберите подходящее по смыслу наречие: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ru-RU" sz="2800" dirty="0"/>
              <a:t>1) Сегодня (обратно, опять) идет дождь. </a:t>
            </a:r>
            <a:endParaRPr lang="ru-RU" sz="2800" dirty="0" smtClean="0"/>
          </a:p>
          <a:p>
            <a:pPr marL="114300" indent="0">
              <a:buNone/>
            </a:pPr>
            <a:r>
              <a:rPr lang="ru-RU" sz="2800" dirty="0" smtClean="0"/>
              <a:t>2</a:t>
            </a:r>
            <a:r>
              <a:rPr lang="ru-RU" sz="2800" dirty="0"/>
              <a:t>) По дороге вспомнила об оставленной дома книге, и пришлось повернуть (обратно, опять</a:t>
            </a:r>
            <a:r>
              <a:rPr lang="ru-RU" sz="2800" dirty="0" smtClean="0"/>
              <a:t>).</a:t>
            </a:r>
          </a:p>
          <a:p>
            <a:pPr marL="114300" indent="0">
              <a:buNone/>
            </a:pPr>
            <a:r>
              <a:rPr lang="ru-RU" sz="2800" dirty="0" smtClean="0"/>
              <a:t> </a:t>
            </a:r>
            <a:r>
              <a:rPr lang="ru-RU" sz="2800" dirty="0"/>
              <a:t>3) Ученик (обратно, опять) забыл тетрадь дома</a:t>
            </a:r>
            <a:r>
              <a:rPr lang="ru-RU" sz="2800" dirty="0" smtClean="0"/>
              <a:t>.</a:t>
            </a:r>
          </a:p>
          <a:p>
            <a:pPr marL="114300" indent="0">
              <a:buNone/>
            </a:pPr>
            <a:r>
              <a:rPr lang="ru-RU" sz="2800" dirty="0" smtClean="0"/>
              <a:t> </a:t>
            </a:r>
            <a:r>
              <a:rPr lang="ru-RU" sz="2800" dirty="0"/>
              <a:t>4) (Вперед, сначала) нужно усвоить правило, а потом выполнять практическую часть задания. </a:t>
            </a:r>
            <a:endParaRPr lang="ru-RU" sz="2800" dirty="0" smtClean="0"/>
          </a:p>
          <a:p>
            <a:pPr marL="114300" indent="0">
              <a:buNone/>
            </a:pPr>
            <a:r>
              <a:rPr lang="ru-RU" sz="2800" dirty="0" smtClean="0"/>
              <a:t>5</a:t>
            </a:r>
            <a:r>
              <a:rPr lang="ru-RU" sz="2800" dirty="0"/>
              <a:t>) (Спереди, впереди) меня шел высокий сутулый человек, невольно обращавший на себя внимание. </a:t>
            </a:r>
            <a:endParaRPr lang="ru-RU" sz="2800" dirty="0" smtClean="0"/>
          </a:p>
          <a:p>
            <a:pPr marL="114300" indent="0">
              <a:buNone/>
            </a:pPr>
            <a:r>
              <a:rPr lang="ru-RU" sz="2800" dirty="0" smtClean="0"/>
              <a:t>6</a:t>
            </a:r>
            <a:r>
              <a:rPr lang="ru-RU" sz="2800" dirty="0"/>
              <a:t>) (Сначала, вперед) говорили о посещаемости, а потом — о дисциплине.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E8DAB-EFEA-4286-BC12-25007F80A3AA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56089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Соседство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74</TotalTime>
  <Words>363</Words>
  <Application>Microsoft Office PowerPoint</Application>
  <PresentationFormat>Экран (4:3)</PresentationFormat>
  <Paragraphs>77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Соседство</vt:lpstr>
      <vt:lpstr>Смысловые группы наречий.</vt:lpstr>
      <vt:lpstr>Вставьте пропущенные буквы, объясните свой выбор.</vt:lpstr>
      <vt:lpstr>Закончите фразы.</vt:lpstr>
      <vt:lpstr>Смысловые группы наречий: </vt:lpstr>
      <vt:lpstr>Запишите наречия, определите их разряд и вид.</vt:lpstr>
      <vt:lpstr>Мозговой штурм  «Соотнесение наречий с разрядами» </vt:lpstr>
      <vt:lpstr>Подберите к глаголам наречия.</vt:lpstr>
      <vt:lpstr>Выберите подходящее по смыслу наречие: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Смысловые группы наречий.</dc:title>
  <dc:creator>Пользователь</dc:creator>
  <cp:lastModifiedBy>кабинет 28</cp:lastModifiedBy>
  <cp:revision>5</cp:revision>
  <dcterms:created xsi:type="dcterms:W3CDTF">2014-12-02T15:17:21Z</dcterms:created>
  <dcterms:modified xsi:type="dcterms:W3CDTF">2014-12-08T09:02:37Z</dcterms:modified>
</cp:coreProperties>
</file>