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75" r:id="rId2"/>
    <p:sldId id="256" r:id="rId3"/>
    <p:sldId id="276" r:id="rId4"/>
    <p:sldId id="261" r:id="rId5"/>
    <p:sldId id="264" r:id="rId6"/>
    <p:sldId id="265" r:id="rId7"/>
    <p:sldId id="262" r:id="rId8"/>
    <p:sldId id="266" r:id="rId9"/>
    <p:sldId id="267" r:id="rId10"/>
    <p:sldId id="268" r:id="rId11"/>
    <p:sldId id="274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B81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3F780-6598-4C9E-A70D-7429A5A88266}" type="datetimeFigureOut">
              <a:rPr lang="ru-RU" smtClean="0"/>
              <a:t>18.09.2015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5FCE8-C28D-4E44-8E0E-2A7C0A71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61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9CDF-8CB1-4A25-B736-3EE991D2CB6F}" type="datetime1">
              <a:rPr lang="ru-RU" smtClean="0"/>
              <a:t>18.09.2015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7B70-6230-4F05-824F-173C505900A5}" type="datetime1">
              <a:rPr lang="ru-RU" smtClean="0"/>
              <a:t>18.09.2015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645F-D97D-4543-9805-3ADBFE50788F}" type="datetime1">
              <a:rPr lang="ru-RU" smtClean="0"/>
              <a:t>18.09.2015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18E9-B640-4EB9-886E-97653C270444}" type="datetime1">
              <a:rPr lang="ru-RU" smtClean="0"/>
              <a:t>18.09.2015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0164-18EF-4CD9-AAD4-156313E4A84C}" type="datetime1">
              <a:rPr lang="ru-RU" smtClean="0"/>
              <a:t>18.09.2015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2779-3B6B-4907-BE7D-344160C8C722}" type="datetime1">
              <a:rPr lang="ru-RU" smtClean="0"/>
              <a:t>18.09.2015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5612-EBE3-4AAF-95A9-73AF4681A2F2}" type="datetime1">
              <a:rPr lang="ru-RU" smtClean="0"/>
              <a:t>18.09.2015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FEAF-BE33-49C9-93C2-6576CFE6432E}" type="datetime1">
              <a:rPr lang="ru-RU" smtClean="0"/>
              <a:t>18.09.2015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3BC0-5996-4769-B82C-763666436585}" type="datetime1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FFE4-2083-4C9E-B1A8-1DE774D8B3DF}" type="datetime1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7EE6-0A08-4323-901B-6E8E10E7D908}" type="datetime1">
              <a:rPr lang="ru-RU" smtClean="0"/>
              <a:t>18.09.2015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D01A97-2650-4BA0-8C06-E0D4C432F8EF}" type="datetime1">
              <a:rPr lang="ru-RU" smtClean="0"/>
              <a:t>18.09.2015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EDF964-7027-4C5D-8A73-BE09CAED8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edg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Жаргонизмы.</a:t>
            </a:r>
            <a:endParaRPr lang="ru-RU" sz="6000" b="1" dirty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458200" cy="914400"/>
          </a:xfrm>
        </p:spPr>
        <p:txBody>
          <a:bodyPr/>
          <a:lstStyle/>
          <a:p>
            <a:pPr algn="ctr"/>
            <a:r>
              <a:rPr lang="ru-RU" sz="4000" b="1" dirty="0" err="1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Необщеупотребительная</a:t>
            </a:r>
            <a:r>
              <a:rPr lang="ru-RU" sz="4000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лексика</a:t>
            </a: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00348"/>
            <a:ext cx="3899140" cy="272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20605"/>
            <a:ext cx="3923928" cy="294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28384" y="260648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863452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457200"/>
            <a:ext cx="8358246" cy="8412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ЖАРГОНИЗМЫ – это слова, ограниченные в своём  употреблении определённой социальной или возрастной средой.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57087533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3929066"/>
            <a:ext cx="2757478" cy="2402069"/>
          </a:xfrm>
        </p:spPr>
      </p:pic>
      <p:pic>
        <p:nvPicPr>
          <p:cNvPr id="10" name="Содержимое 9" descr="414513945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2212" y="3128962"/>
            <a:ext cx="2300316" cy="3500481"/>
          </a:xfrm>
        </p:spPr>
      </p:pic>
      <p:sp>
        <p:nvSpPr>
          <p:cNvPr id="9" name="Выноска-облако 8"/>
          <p:cNvSpPr/>
          <p:nvPr/>
        </p:nvSpPr>
        <p:spPr>
          <a:xfrm>
            <a:off x="428596" y="2071678"/>
            <a:ext cx="2786082" cy="1528837"/>
          </a:xfrm>
          <a:prstGeom prst="cloudCallout">
            <a:avLst>
              <a:gd name="adj1" fmla="val -5411"/>
              <a:gd name="adj2" fmla="val 951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Достала уже, зубрила! Уши вянут от твоих правил!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3714744" y="1357298"/>
            <a:ext cx="4500594" cy="2214578"/>
          </a:xfrm>
          <a:prstGeom prst="wedgeEllipseCallout">
            <a:avLst>
              <a:gd name="adj1" fmla="val 27632"/>
              <a:gd name="adj2" fmla="val 690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Ваня,  в своей речи ты часто употребляешь жаргонизмы, а ведь они находятся за пределами литературного языка, их употребление говорит о невысокой культуре человека.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 flipH="1">
            <a:off x="3428992" y="4500570"/>
            <a:ext cx="2571768" cy="1285884"/>
          </a:xfrm>
          <a:prstGeom prst="cloudCallout">
            <a:avLst>
              <a:gd name="adj1" fmla="val 89982"/>
              <a:gd name="adj2" fmla="val -443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Я крутой!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5338" y="116632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/>
      <p:bldP spid="9" grpId="0" animBg="1"/>
      <p:bldP spid="1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ЖАРГОНИЗМЫ – это слова, ограниченные в своём  употреблении определённой социальной или возрастной средой.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buClr>
                <a:srgbClr val="B4ECFC"/>
              </a:buClr>
            </a:pPr>
            <a:r>
              <a:rPr lang="ru-RU" sz="1800" b="1" dirty="0">
                <a:solidFill>
                  <a:prstClr val="black"/>
                </a:solidFill>
              </a:rPr>
              <a:t>ФРАНЦУЗСКОЕ – </a:t>
            </a:r>
            <a:r>
              <a:rPr lang="en-US" sz="1800" b="1" dirty="0">
                <a:solidFill>
                  <a:prstClr val="black"/>
                </a:solidFill>
              </a:rPr>
              <a:t>jargon</a:t>
            </a:r>
            <a:r>
              <a:rPr lang="ru-RU" sz="1800" b="1" dirty="0">
                <a:solidFill>
                  <a:prstClr val="black"/>
                </a:solidFill>
              </a:rPr>
              <a:t>.</a:t>
            </a:r>
          </a:p>
          <a:p>
            <a:pPr lvl="0">
              <a:buClr>
                <a:srgbClr val="B4ECFC"/>
              </a:buClr>
            </a:pPr>
            <a:r>
              <a:rPr lang="ru-RU" sz="1800" b="1" dirty="0">
                <a:solidFill>
                  <a:prstClr val="black"/>
                </a:solidFill>
              </a:rPr>
              <a:t>ГАЛЛОРОМАНСКОЕ – </a:t>
            </a:r>
            <a:r>
              <a:rPr lang="en-US" sz="1800" b="1" dirty="0" err="1">
                <a:solidFill>
                  <a:prstClr val="black"/>
                </a:solidFill>
              </a:rPr>
              <a:t>gargone</a:t>
            </a:r>
            <a:r>
              <a:rPr lang="ru-RU" sz="1800" b="1" dirty="0">
                <a:solidFill>
                  <a:prstClr val="black"/>
                </a:solidFill>
              </a:rPr>
              <a:t>.</a:t>
            </a:r>
          </a:p>
          <a:p>
            <a:pPr lvl="0">
              <a:buClr>
                <a:srgbClr val="B4ECFC"/>
              </a:buClr>
            </a:pPr>
            <a:r>
              <a:rPr lang="ru-RU" sz="1800" b="1" dirty="0">
                <a:solidFill>
                  <a:prstClr val="black"/>
                </a:solidFill>
              </a:rPr>
              <a:t>В переводе с </a:t>
            </a:r>
            <a:r>
              <a:rPr lang="ru-RU" sz="1800" b="1" dirty="0" err="1">
                <a:solidFill>
                  <a:prstClr val="black"/>
                </a:solidFill>
              </a:rPr>
              <a:t>галлороманского</a:t>
            </a:r>
            <a:r>
              <a:rPr lang="ru-RU" sz="1800" b="1" dirty="0">
                <a:solidFill>
                  <a:prstClr val="black"/>
                </a:solidFill>
              </a:rPr>
              <a:t> – «болтовня». В русский язык пришло из французского довольно поздно – приблизительно в середине </a:t>
            </a:r>
            <a:r>
              <a:rPr lang="en-US" sz="1800" b="1" dirty="0">
                <a:solidFill>
                  <a:prstClr val="black"/>
                </a:solidFill>
              </a:rPr>
              <a:t> </a:t>
            </a:r>
            <a:r>
              <a:rPr lang="ru-RU" sz="1800" b="1" dirty="0">
                <a:solidFill>
                  <a:prstClr val="black"/>
                </a:solidFill>
              </a:rPr>
              <a:t>Х</a:t>
            </a:r>
            <a:r>
              <a:rPr lang="en-US" sz="1800" b="1" dirty="0">
                <a:solidFill>
                  <a:prstClr val="black"/>
                </a:solidFill>
              </a:rPr>
              <a:t>I</a:t>
            </a:r>
            <a:r>
              <a:rPr lang="ru-RU" sz="1800" b="1" dirty="0">
                <a:solidFill>
                  <a:prstClr val="black"/>
                </a:solidFill>
              </a:rPr>
              <a:t>Х</a:t>
            </a:r>
            <a:r>
              <a:rPr lang="en-US" sz="1800" b="1" dirty="0">
                <a:solidFill>
                  <a:prstClr val="black"/>
                </a:solidFill>
              </a:rPr>
              <a:t> </a:t>
            </a:r>
            <a:r>
              <a:rPr lang="ru-RU" sz="1800" b="1" dirty="0">
                <a:solidFill>
                  <a:prstClr val="black"/>
                </a:solidFill>
              </a:rPr>
              <a:t>в. Жаргон – либо ломаный язык, либо речь с большим использованием  профессиональных слов и выражений. </a:t>
            </a:r>
            <a:r>
              <a:rPr lang="ru-RU" sz="1800" dirty="0">
                <a:solidFill>
                  <a:prstClr val="black"/>
                </a:solidFill>
              </a:rPr>
              <a:t>(</a:t>
            </a:r>
            <a:r>
              <a:rPr lang="ru-RU" sz="1800" i="1" dirty="0">
                <a:solidFill>
                  <a:prstClr val="black"/>
                </a:solidFill>
              </a:rPr>
              <a:t>Этимологический словарь  русского языка. – М. – ЮНВЕС. – 2005.)</a:t>
            </a:r>
            <a:endParaRPr lang="ru-RU" sz="1800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18201"/>
            <a:ext cx="3645408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259352" y="1628800"/>
            <a:ext cx="2468464" cy="2071702"/>
          </a:xfrm>
          <a:prstGeom prst="cloudCallout">
            <a:avLst>
              <a:gd name="adj1" fmla="val 9185"/>
              <a:gd name="adj2" fmla="val 879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Ну, дед, ты и отмочил!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44408" y="188640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56410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СФЕРА УПОТРЕБЛЕНИЯ ЖАРГОНИЗМОВ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лнце 2"/>
          <p:cNvSpPr/>
          <p:nvPr/>
        </p:nvSpPr>
        <p:spPr>
          <a:xfrm>
            <a:off x="2500298" y="2857496"/>
            <a:ext cx="3571900" cy="1557342"/>
          </a:xfrm>
          <a:prstGeom prst="sun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Жаргонизмы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214282" y="1357298"/>
            <a:ext cx="2857520" cy="2214578"/>
          </a:xfrm>
          <a:prstGeom prst="wedgeEllipseCallout">
            <a:avLst>
              <a:gd name="adj1" fmla="val 48188"/>
              <a:gd name="adj2" fmla="val 421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УЧЕНИЧЕСКИЙ ИЛИ СТУДЕНЧЕСКИЙ ЖАРГОН</a:t>
            </a:r>
          </a:p>
          <a:p>
            <a:pPr algn="ctr"/>
            <a:r>
              <a:rPr lang="ru-RU" sz="1600" b="1" i="1" dirty="0" smtClean="0">
                <a:solidFill>
                  <a:schemeClr val="accent5"/>
                </a:solidFill>
              </a:rPr>
              <a:t>Параша –</a:t>
            </a:r>
          </a:p>
          <a:p>
            <a:pPr algn="ctr"/>
            <a:r>
              <a:rPr lang="ru-RU" sz="1600" b="1" i="1" dirty="0" smtClean="0">
                <a:solidFill>
                  <a:schemeClr val="accent5"/>
                </a:solidFill>
              </a:rPr>
              <a:t> «оценка два»,</a:t>
            </a:r>
          </a:p>
          <a:p>
            <a:pPr algn="ctr"/>
            <a:r>
              <a:rPr lang="ru-RU" sz="1600" b="1" i="1" dirty="0" err="1" smtClean="0">
                <a:solidFill>
                  <a:schemeClr val="accent5"/>
                </a:solidFill>
              </a:rPr>
              <a:t>физра</a:t>
            </a:r>
            <a:r>
              <a:rPr lang="ru-RU" sz="1600" b="1" i="1" dirty="0" smtClean="0">
                <a:solidFill>
                  <a:schemeClr val="accent5"/>
                </a:solidFill>
              </a:rPr>
              <a:t> – «физкультура как учебный предмет»</a:t>
            </a:r>
          </a:p>
        </p:txBody>
      </p:sp>
      <p:sp>
        <p:nvSpPr>
          <p:cNvPr id="5" name="Овальная выноска 4"/>
          <p:cNvSpPr/>
          <p:nvPr/>
        </p:nvSpPr>
        <p:spPr>
          <a:xfrm>
            <a:off x="5643570" y="1357298"/>
            <a:ext cx="3214710" cy="2143140"/>
          </a:xfrm>
          <a:prstGeom prst="wedgeEllipseCallout">
            <a:avLst>
              <a:gd name="adj1" fmla="val -52619"/>
              <a:gd name="adj2" fmla="val 427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ТЮРЕМНО-ЛАГЕРНЫЙ ЖАРГОН </a:t>
            </a:r>
          </a:p>
          <a:p>
            <a:pPr algn="ctr"/>
            <a:r>
              <a:rPr lang="ru-RU" b="1" i="1" dirty="0" smtClean="0">
                <a:solidFill>
                  <a:schemeClr val="accent5"/>
                </a:solidFill>
              </a:rPr>
              <a:t>Баланда – «похлёбка», </a:t>
            </a:r>
          </a:p>
          <a:p>
            <a:pPr algn="ctr"/>
            <a:r>
              <a:rPr lang="ru-RU" b="1" i="1" dirty="0" smtClean="0">
                <a:solidFill>
                  <a:schemeClr val="accent5"/>
                </a:solidFill>
              </a:rPr>
              <a:t>стукач – «доносчик».</a:t>
            </a:r>
          </a:p>
          <a:p>
            <a:pPr algn="ctr"/>
            <a:endParaRPr lang="ru-RU" b="1" i="1" dirty="0" smtClean="0">
              <a:solidFill>
                <a:schemeClr val="accent5"/>
              </a:solidFill>
            </a:endParaRP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857224" y="4643446"/>
            <a:ext cx="3286148" cy="2071702"/>
          </a:xfrm>
          <a:prstGeom prst="wedgeEllipseCallout">
            <a:avLst>
              <a:gd name="adj1" fmla="val 56595"/>
              <a:gd name="adj2" fmla="val -60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ПРОФЕССИОНАЛИЗМЫ КАК ЖАРГОН</a:t>
            </a:r>
          </a:p>
          <a:p>
            <a:pPr algn="ctr"/>
            <a:r>
              <a:rPr lang="ru-RU" sz="1600" b="1" i="1" dirty="0" smtClean="0">
                <a:solidFill>
                  <a:schemeClr val="accent5"/>
                </a:solidFill>
              </a:rPr>
              <a:t>Склянки  - «часы»,</a:t>
            </a:r>
          </a:p>
          <a:p>
            <a:pPr algn="ctr"/>
            <a:r>
              <a:rPr lang="ru-RU" sz="1600" b="1" i="1" dirty="0" smtClean="0">
                <a:solidFill>
                  <a:schemeClr val="accent5"/>
                </a:solidFill>
              </a:rPr>
              <a:t>полундра – «берегись!» </a:t>
            </a:r>
            <a:r>
              <a:rPr lang="ru-RU" sz="1600" i="1" dirty="0" smtClean="0">
                <a:solidFill>
                  <a:schemeClr val="accent5"/>
                </a:solidFill>
              </a:rPr>
              <a:t>(из морского жаргона</a:t>
            </a:r>
            <a:r>
              <a:rPr lang="ru-RU" sz="1600" dirty="0" smtClean="0">
                <a:solidFill>
                  <a:schemeClr val="accent5"/>
                </a:solidFill>
              </a:rPr>
              <a:t>)</a:t>
            </a:r>
          </a:p>
          <a:p>
            <a:pPr algn="ctr"/>
            <a:endParaRPr lang="ru-RU" sz="1600" b="1" dirty="0" smtClean="0">
              <a:solidFill>
                <a:schemeClr val="accent5"/>
              </a:solidFill>
            </a:endParaRPr>
          </a:p>
          <a:p>
            <a:pPr algn="ctr"/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572000" y="4572008"/>
            <a:ext cx="3786214" cy="1928826"/>
          </a:xfrm>
          <a:prstGeom prst="wedgeEllipseCallout">
            <a:avLst>
              <a:gd name="adj1" fmla="val -68233"/>
              <a:gd name="adj2" fmla="val -258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КОМПЬЮТЕРНЫЙ СЛЕНГ (ЖАРГОН)</a:t>
            </a:r>
          </a:p>
          <a:p>
            <a:pPr algn="ctr"/>
            <a:r>
              <a:rPr lang="ru-RU" b="1" i="1" dirty="0" err="1" smtClean="0">
                <a:solidFill>
                  <a:schemeClr val="accent5"/>
                </a:solidFill>
              </a:rPr>
              <a:t>Комп</a:t>
            </a:r>
            <a:r>
              <a:rPr lang="ru-RU" b="1" i="1" dirty="0" smtClean="0">
                <a:solidFill>
                  <a:schemeClr val="accent5"/>
                </a:solidFill>
              </a:rPr>
              <a:t> – «</a:t>
            </a:r>
            <a:r>
              <a:rPr lang="ru-RU" b="1" i="1" dirty="0" err="1" smtClean="0">
                <a:solidFill>
                  <a:schemeClr val="accent5"/>
                </a:solidFill>
              </a:rPr>
              <a:t>комьютер</a:t>
            </a:r>
            <a:r>
              <a:rPr lang="ru-RU" b="1" i="1" dirty="0" smtClean="0">
                <a:solidFill>
                  <a:schemeClr val="accent5"/>
                </a:solidFill>
              </a:rPr>
              <a:t>»,</a:t>
            </a:r>
          </a:p>
          <a:p>
            <a:pPr algn="ctr"/>
            <a:r>
              <a:rPr lang="ru-RU" b="1" i="1" dirty="0" smtClean="0">
                <a:solidFill>
                  <a:schemeClr val="accent5"/>
                </a:solidFill>
              </a:rPr>
              <a:t> </a:t>
            </a:r>
            <a:r>
              <a:rPr lang="ru-RU" b="1" i="1" dirty="0" err="1" smtClean="0">
                <a:solidFill>
                  <a:schemeClr val="accent5"/>
                </a:solidFill>
              </a:rPr>
              <a:t>клава</a:t>
            </a:r>
            <a:r>
              <a:rPr lang="ru-RU" b="1" i="1" dirty="0" smtClean="0">
                <a:solidFill>
                  <a:schemeClr val="accent5"/>
                </a:solidFill>
              </a:rPr>
              <a:t> – «клавиатура»</a:t>
            </a:r>
            <a:endParaRPr lang="ru-RU" b="1" i="1" dirty="0">
              <a:solidFill>
                <a:schemeClr val="accent5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172400" y="116632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04297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У</a:t>
            </a:r>
            <a:r>
              <a:rPr lang="ru-RU" sz="1800" b="1" dirty="0" smtClean="0">
                <a:solidFill>
                  <a:schemeClr val="tx1"/>
                </a:solidFill>
              </a:rPr>
              <a:t>кажите в каждой паре близких по значению слов жаргонизмы. 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В</a:t>
            </a:r>
            <a:r>
              <a:rPr lang="ru-RU" sz="1800" b="1" dirty="0" smtClean="0">
                <a:solidFill>
                  <a:schemeClr val="tx1"/>
                </a:solidFill>
              </a:rPr>
              <a:t>ыпишите  литературные слова. 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В какой сфере жизни могут употребляться эти жаргонизмы?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4800" y="2071678"/>
            <a:ext cx="3552820" cy="42529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Не выдержать экзамена – </a:t>
            </a:r>
            <a:r>
              <a:rPr lang="ru-RU" sz="1600" b="1" i="1" dirty="0" smtClean="0">
                <a:solidFill>
                  <a:schemeClr val="tx1"/>
                </a:solidFill>
              </a:rPr>
              <a:t>завалить</a:t>
            </a:r>
            <a:endParaRPr lang="ru-RU" sz="16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несданный экзамен – хвост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голова – </a:t>
            </a:r>
            <a:r>
              <a:rPr lang="ru-RU" sz="1600" b="1" i="1" dirty="0" err="1" smtClean="0">
                <a:solidFill>
                  <a:schemeClr val="tx1"/>
                </a:solidFill>
              </a:rPr>
              <a:t>кумпол</a:t>
            </a:r>
            <a:endParaRPr lang="ru-RU" sz="16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телевизор – </a:t>
            </a:r>
            <a:r>
              <a:rPr lang="ru-RU" sz="1600" b="1" i="1" dirty="0" err="1" smtClean="0">
                <a:solidFill>
                  <a:schemeClr val="tx1"/>
                </a:solidFill>
              </a:rPr>
              <a:t>телек</a:t>
            </a:r>
            <a:endParaRPr lang="ru-RU" sz="1600" b="1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круто – резко, дерзко, беспощадно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за бугром – за границей</a:t>
            </a:r>
          </a:p>
          <a:p>
            <a:pPr>
              <a:buNone/>
            </a:pPr>
            <a:r>
              <a:rPr lang="ru-RU" sz="1600" b="1" i="1" dirty="0" err="1" smtClean="0">
                <a:solidFill>
                  <a:schemeClr val="tx1"/>
                </a:solidFill>
              </a:rPr>
              <a:t>домашка</a:t>
            </a:r>
            <a:r>
              <a:rPr lang="ru-RU" sz="1600" b="1" i="1" dirty="0" smtClean="0">
                <a:solidFill>
                  <a:schemeClr val="tx1"/>
                </a:solidFill>
              </a:rPr>
              <a:t> – домашнее задание</a:t>
            </a:r>
          </a:p>
          <a:p>
            <a:pPr>
              <a:buNone/>
            </a:pPr>
            <a:r>
              <a:rPr lang="ru-RU" sz="1600" b="1" i="1" dirty="0" err="1" smtClean="0">
                <a:solidFill>
                  <a:schemeClr val="tx1"/>
                </a:solidFill>
              </a:rPr>
              <a:t>клёво</a:t>
            </a:r>
            <a:r>
              <a:rPr lang="ru-RU" sz="1600" b="1" i="1" dirty="0" smtClean="0">
                <a:solidFill>
                  <a:schemeClr val="tx1"/>
                </a:solidFill>
              </a:rPr>
              <a:t> – очень хорошо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tx1"/>
                </a:solidFill>
              </a:rPr>
              <a:t>уйти – слинять</a:t>
            </a: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572000" y="2000240"/>
            <a:ext cx="4419600" cy="432436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4286248" y="3571876"/>
            <a:ext cx="4643470" cy="14287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 smtClean="0">
                <a:solidFill>
                  <a:schemeClr val="tx1"/>
                </a:solidFill>
              </a:rPr>
              <a:t>Ответ: 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Жаргонизмы могут употребляться только в разговорной речи, их употребление может быть оправдано , например, в высказываниях иронических, с юмором.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214810" y="1785926"/>
            <a:ext cx="4714908" cy="164307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 каких речевых ситуациях использование некоторых из этих слов может быть оправдано?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85720" y="5214950"/>
            <a:ext cx="3643338" cy="11430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Указать, какими частями речи являются выписанные вами жаргонизмы.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4286248" y="5143512"/>
            <a:ext cx="4572032" cy="13573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 smtClean="0">
                <a:solidFill>
                  <a:schemeClr val="tx1"/>
                </a:solidFill>
              </a:rPr>
              <a:t>Ответ: 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Жаргонизмы могут быть разными частями речи.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67718" y="116632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Игра-задание «назови лишнее слово»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7858180" cy="3186122"/>
          </a:xfrm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1.Троллейбус,  тачка, трамвай, автомобиль.</a:t>
            </a:r>
          </a:p>
          <a:p>
            <a:pPr marL="514350" indent="-514350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2.Рассматривать, разглядывать, наблюдать, </a:t>
            </a:r>
            <a:r>
              <a:rPr lang="ru-RU" sz="3200" b="1" dirty="0" err="1" smtClean="0">
                <a:solidFill>
                  <a:schemeClr val="tx1"/>
                </a:solidFill>
              </a:rPr>
              <a:t>зырить</a:t>
            </a:r>
            <a:r>
              <a:rPr lang="ru-RU" sz="3200" b="1" dirty="0" smtClean="0">
                <a:solidFill>
                  <a:schemeClr val="tx1"/>
                </a:solidFill>
              </a:rPr>
              <a:t>.</a:t>
            </a:r>
          </a:p>
          <a:p>
            <a:pPr marL="514350" indent="-514350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3. </a:t>
            </a:r>
            <a:r>
              <a:rPr lang="ru-RU" sz="3200" b="1" dirty="0" err="1" smtClean="0">
                <a:solidFill>
                  <a:schemeClr val="tx1"/>
                </a:solidFill>
              </a:rPr>
              <a:t>Припереться</a:t>
            </a:r>
            <a:r>
              <a:rPr lang="ru-RU" sz="3200" b="1" dirty="0" smtClean="0">
                <a:solidFill>
                  <a:schemeClr val="tx1"/>
                </a:solidFill>
              </a:rPr>
              <a:t>, прибыть, прийти, приехать.</a:t>
            </a:r>
          </a:p>
          <a:p>
            <a:pPr marL="514350" indent="-51435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4. Общаться, разговаривать, </a:t>
            </a:r>
            <a:r>
              <a:rPr lang="ru-RU" sz="3200" b="1" dirty="0" err="1" smtClean="0">
                <a:solidFill>
                  <a:schemeClr val="tx1"/>
                </a:solidFill>
              </a:rPr>
              <a:t>трындеть</a:t>
            </a:r>
            <a:r>
              <a:rPr lang="ru-RU" sz="3200" b="1" dirty="0" smtClean="0">
                <a:solidFill>
                  <a:schemeClr val="tx1"/>
                </a:solidFill>
              </a:rPr>
              <a:t>, обсуждать.</a:t>
            </a:r>
          </a:p>
          <a:p>
            <a:pPr marL="514350" indent="-51435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36687034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71538" y="4929198"/>
            <a:ext cx="2071702" cy="1643074"/>
          </a:xfrm>
        </p:spPr>
      </p:pic>
      <p:sp>
        <p:nvSpPr>
          <p:cNvPr id="6" name="Овальная выноска 5"/>
          <p:cNvSpPr/>
          <p:nvPr/>
        </p:nvSpPr>
        <p:spPr>
          <a:xfrm>
            <a:off x="3071802" y="4429132"/>
            <a:ext cx="1428760" cy="612648"/>
          </a:xfrm>
          <a:prstGeom prst="wedgeEllipseCallout">
            <a:avLst>
              <a:gd name="adj1" fmla="val -80377"/>
              <a:gd name="adj2" fmla="val 1437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214810" y="4643446"/>
            <a:ext cx="4572032" cy="2000264"/>
          </a:xfrm>
          <a:prstGeom prst="wedgeEllipseCallout">
            <a:avLst>
              <a:gd name="adj1" fmla="val -86118"/>
              <a:gd name="adj2" fmla="val 126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1. Составьте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с названными словами распространённые  предложения.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2. Замените жаргонизмы общеупотребительными словами.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116632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Распределите жаргонизмы по группам: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90010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1) образование жаргонизмов на переосмыслении известных слов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sz="half" idx="2"/>
          </p:nvPr>
        </p:nvSpPr>
        <p:spPr>
          <a:xfrm>
            <a:off x="4648200" y="1571612"/>
            <a:ext cx="4343400" cy="85725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2) жаргонизмы, </a:t>
            </a:r>
            <a:r>
              <a:rPr lang="ru-RU" sz="1200" b="1" dirty="0" smtClean="0">
                <a:solidFill>
                  <a:schemeClr val="tx1"/>
                </a:solidFill>
              </a:rPr>
              <a:t>ОБРАЗОВАННЫЕ С ПОМОЩЬЮ  СУФФИКСОВ</a:t>
            </a:r>
          </a:p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472" y="2500306"/>
            <a:ext cx="7701010" cy="2214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Общага, тусовка, хохмач,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закусон</a:t>
            </a:r>
            <a:r>
              <a:rPr lang="ru-RU" sz="2400" b="1" i="1" dirty="0" smtClean="0">
                <a:solidFill>
                  <a:schemeClr val="tx1"/>
                </a:solidFill>
              </a:rPr>
              <a:t>, топтун, наехать(напасть с угрозами),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верняк</a:t>
            </a:r>
            <a:r>
              <a:rPr lang="ru-RU" sz="2400" b="1" i="1" dirty="0" smtClean="0">
                <a:solidFill>
                  <a:schemeClr val="tx1"/>
                </a:solidFill>
              </a:rPr>
              <a:t>, балдёж, челнок, жук (непрофессионал), тачка (автомашина)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000100" y="5143512"/>
            <a:ext cx="3071834" cy="128588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Ответ: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1) наехать , челнок, жук, тачка</a:t>
            </a:r>
            <a:endParaRPr lang="ru-RU" sz="2000" i="1" dirty="0">
              <a:solidFill>
                <a:schemeClr val="tx1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857752" y="5214950"/>
            <a:ext cx="3286148" cy="114300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Ответ:</a:t>
            </a:r>
          </a:p>
          <a:p>
            <a:pPr algn="ctr"/>
            <a:r>
              <a:rPr lang="ru-RU" i="1" dirty="0" smtClean="0">
                <a:solidFill>
                  <a:schemeClr val="tx1"/>
                </a:solidFill>
              </a:rPr>
              <a:t>2) общага, тусовка, хохмач, </a:t>
            </a:r>
            <a:r>
              <a:rPr lang="ru-RU" i="1" dirty="0" err="1" smtClean="0">
                <a:solidFill>
                  <a:schemeClr val="tx1"/>
                </a:solidFill>
              </a:rPr>
              <a:t>закусон</a:t>
            </a:r>
            <a:r>
              <a:rPr lang="ru-RU" i="1" dirty="0" smtClean="0">
                <a:solidFill>
                  <a:schemeClr val="tx1"/>
                </a:solidFill>
              </a:rPr>
              <a:t>, топтун, </a:t>
            </a:r>
            <a:r>
              <a:rPr lang="ru-RU" i="1" dirty="0" err="1" smtClean="0">
                <a:solidFill>
                  <a:schemeClr val="tx1"/>
                </a:solidFill>
              </a:rPr>
              <a:t>верняк</a:t>
            </a:r>
            <a:r>
              <a:rPr lang="ru-RU" i="1" dirty="0" smtClean="0">
                <a:solidFill>
                  <a:schemeClr val="tx1"/>
                </a:solidFill>
              </a:rPr>
              <a:t>, балдёж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67588" y="116632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  <p:bldP spid="10" grpId="0" build="p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0" y="2214563"/>
            <a:ext cx="8858280" cy="2643197"/>
          </a:xfrm>
        </p:spPr>
        <p:txBody>
          <a:bodyPr>
            <a:normAutofit lnSpcReduction="10000"/>
          </a:bodyPr>
          <a:lstStyle/>
          <a:p>
            <a:pPr lvl="2">
              <a:buNone/>
            </a:pPr>
            <a:r>
              <a:rPr lang="ru-RU" i="1" dirty="0" smtClean="0">
                <a:solidFill>
                  <a:schemeClr val="tx1"/>
                </a:solidFill>
              </a:rPr>
              <a:t>Баксы (доллары США), оторвать (достать что-нибудь), штука (тысяча рублей), наколоть (обмануть), ящик (телевизор), мен (парень), оттянуться (отдыхать, развлечься), </a:t>
            </a:r>
            <a:r>
              <a:rPr lang="ru-RU" i="1" dirty="0" err="1" smtClean="0">
                <a:solidFill>
                  <a:schemeClr val="tx1"/>
                </a:solidFill>
              </a:rPr>
              <a:t>найки</a:t>
            </a:r>
            <a:r>
              <a:rPr lang="ru-RU" i="1" dirty="0" smtClean="0">
                <a:solidFill>
                  <a:schemeClr val="tx1"/>
                </a:solidFill>
              </a:rPr>
              <a:t> (кроссовки  фирмы «</a:t>
            </a:r>
            <a:r>
              <a:rPr lang="ru-RU" i="1" dirty="0" err="1" smtClean="0">
                <a:solidFill>
                  <a:schemeClr val="tx1"/>
                </a:solidFill>
              </a:rPr>
              <a:t>Найк</a:t>
            </a:r>
            <a:r>
              <a:rPr lang="ru-RU" i="1" dirty="0" smtClean="0">
                <a:solidFill>
                  <a:schemeClr val="tx1"/>
                </a:solidFill>
              </a:rPr>
              <a:t>»), </a:t>
            </a:r>
            <a:r>
              <a:rPr lang="ru-RU" i="1" dirty="0" err="1" smtClean="0">
                <a:solidFill>
                  <a:schemeClr val="tx1"/>
                </a:solidFill>
              </a:rPr>
              <a:t>сникерсни</a:t>
            </a:r>
            <a:r>
              <a:rPr lang="ru-RU" i="1" dirty="0" smtClean="0">
                <a:solidFill>
                  <a:schemeClr val="tx1"/>
                </a:solidFill>
              </a:rPr>
              <a:t> (съешь шоколадку «Сникерс»).</a:t>
            </a:r>
          </a:p>
          <a:p>
            <a:pPr lvl="2">
              <a:buNone/>
            </a:pPr>
            <a:endParaRPr lang="ru-RU" i="1" dirty="0" smtClean="0">
              <a:solidFill>
                <a:schemeClr val="tx1"/>
              </a:solidFill>
            </a:endParaRPr>
          </a:p>
          <a:p>
            <a:pPr lvl="2">
              <a:buNone/>
            </a:pPr>
            <a:r>
              <a:rPr lang="ru-RU" i="1" dirty="0" smtClean="0">
                <a:solidFill>
                  <a:schemeClr val="tx1"/>
                </a:solidFill>
              </a:rPr>
              <a:t>  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14282" y="285728"/>
            <a:ext cx="8643998" cy="150019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Жаргонизмы могут постепенно устаревать, уходить из жизни или, наоборот ,  постепенно усваиваться литературным языком. Многие жаргонизмы живут недолго и быстро заменяются вместе с модой. Определите, какие жаргонизмы не употребляются в наше время совсем или употребляются довольно редко.</a:t>
            </a:r>
            <a:endParaRPr lang="ru-RU" b="1" dirty="0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00034" y="5214950"/>
            <a:ext cx="8215370" cy="13573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Ответ: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Жаргонизм «оторвать» в наше время употребляется довольно редко, поскольку это слово из тех времён, когда заграничные вещи можно было достать только у спекулянтов.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44408" y="41253"/>
            <a:ext cx="762000" cy="244475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solidFill>
                  <a:schemeClr val="tx1"/>
                </a:solidFill>
              </a:rPr>
              <a:t>Творческая работа  (Творческий диктант).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Прослушайте текст , а затем  запишите, заменив жаргонизмы </a:t>
            </a:r>
            <a:r>
              <a:rPr lang="ru-RU" sz="2600" dirty="0" err="1" smtClean="0">
                <a:solidFill>
                  <a:schemeClr val="tx1"/>
                </a:solidFill>
              </a:rPr>
              <a:t>убщеупотребительными</a:t>
            </a:r>
            <a:r>
              <a:rPr lang="ru-RU" sz="2600" dirty="0" smtClean="0">
                <a:solidFill>
                  <a:schemeClr val="tx1"/>
                </a:solidFill>
              </a:rPr>
              <a:t> словами.</a:t>
            </a:r>
          </a:p>
          <a:p>
            <a:pPr>
              <a:buNone/>
            </a:pPr>
            <a:endParaRPr lang="ru-RU" sz="2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		</a:t>
            </a:r>
            <a:r>
              <a:rPr lang="ru-RU" b="1" i="1" dirty="0" smtClean="0">
                <a:solidFill>
                  <a:schemeClr val="tx1"/>
                </a:solidFill>
              </a:rPr>
              <a:t>В школе во время перемены встретились два приятеля. Они увлечённо  о чём – то беседовали, а я нечаянно услышала часть их разговора.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	-  Привет, </a:t>
            </a:r>
            <a:r>
              <a:rPr lang="ru-RU" b="1" i="1" dirty="0" err="1" smtClean="0">
                <a:solidFill>
                  <a:schemeClr val="tx1"/>
                </a:solidFill>
              </a:rPr>
              <a:t>чувак</a:t>
            </a:r>
            <a:r>
              <a:rPr lang="ru-RU" b="1" i="1" dirty="0" smtClean="0">
                <a:solidFill>
                  <a:schemeClr val="tx1"/>
                </a:solidFill>
              </a:rPr>
              <a:t>! Классно мы вчера в клубе </a:t>
            </a:r>
            <a:r>
              <a:rPr lang="ru-RU" b="1" i="1" dirty="0" err="1" smtClean="0">
                <a:solidFill>
                  <a:schemeClr val="tx1"/>
                </a:solidFill>
              </a:rPr>
              <a:t>отттянулись</a:t>
            </a:r>
            <a:r>
              <a:rPr lang="ru-RU" b="1" i="1" dirty="0" smtClean="0">
                <a:solidFill>
                  <a:schemeClr val="tx1"/>
                </a:solidFill>
              </a:rPr>
              <a:t>, - сказал один.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	-  </a:t>
            </a:r>
            <a:r>
              <a:rPr lang="ru-RU" b="1" i="1" dirty="0" err="1" smtClean="0">
                <a:solidFill>
                  <a:schemeClr val="tx1"/>
                </a:solidFill>
              </a:rPr>
              <a:t>Стопудово</a:t>
            </a:r>
            <a:r>
              <a:rPr lang="ru-RU" b="1" i="1" dirty="0" smtClean="0">
                <a:solidFill>
                  <a:schemeClr val="tx1"/>
                </a:solidFill>
              </a:rPr>
              <a:t>! – ответил другой.</a:t>
            </a:r>
          </a:p>
          <a:p>
            <a:pPr>
              <a:buNone/>
            </a:pPr>
            <a:endParaRPr lang="ru-RU" sz="2800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</a:rPr>
              <a:t>Обратите внимание на постановку знаков препинания при диалоге</a:t>
            </a:r>
            <a:r>
              <a:rPr lang="ru-RU" sz="2400" i="1" dirty="0" smtClean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ru-RU" sz="2400" i="1" dirty="0" smtClean="0">
                <a:solidFill>
                  <a:schemeClr val="tx1"/>
                </a:solidFill>
              </a:rPr>
              <a:t>      Составьте схемы предложений (дополнительное задание).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44624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457200"/>
            <a:ext cx="3714776" cy="8382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Итог урока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1"/>
            <a:ext cx="8686800" cy="242889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С каким новым понятием вы познакомились сегодня?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Что такое жаргонизмы?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Назовите сферы употребления жаргонизмов.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Какими частями речи могут быть жаргонизмы?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Есть ли место жаргонизмам в речи культурного человека?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Могут ли жаргонизмы заменить  настоящие, точные и полновесные русские слова?</a:t>
            </a: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00034" y="3643314"/>
            <a:ext cx="8143932" cy="300039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C00000"/>
                </a:solidFill>
              </a:rPr>
              <a:t>Выводы:</a:t>
            </a:r>
          </a:p>
          <a:p>
            <a:pPr marL="342900" indent="-342900" algn="ctr"/>
            <a:r>
              <a:rPr lang="ru-RU" b="1" dirty="0" smtClean="0">
                <a:solidFill>
                  <a:schemeClr val="tx1"/>
                </a:solidFill>
              </a:rPr>
              <a:t>		</a:t>
            </a:r>
            <a:r>
              <a:rPr lang="ru-RU" b="1" u="sng" dirty="0" smtClean="0">
                <a:solidFill>
                  <a:schemeClr val="tx1"/>
                </a:solidFill>
              </a:rPr>
              <a:t>Жаргонизмы</a:t>
            </a:r>
            <a:r>
              <a:rPr lang="ru-RU" b="1" dirty="0" smtClean="0">
                <a:solidFill>
                  <a:schemeClr val="tx1"/>
                </a:solidFill>
              </a:rPr>
              <a:t> – это обиходно-бытовая лексика и фразеология, наделённая сниженной экспрессией и характеризующаяся  социально ограниченным употреблением ( молодёжный жаргон и т.д.) . В жаргонах искажаются и значения, и облик многих слов. Значение жаргонизмов часто неточно, размыто. </a:t>
            </a:r>
          </a:p>
          <a:p>
            <a:pPr marL="342900" indent="-342900" algn="ctr"/>
            <a:r>
              <a:rPr lang="ru-RU" b="1" dirty="0" smtClean="0">
                <a:solidFill>
                  <a:schemeClr val="tx1"/>
                </a:solidFill>
              </a:rPr>
              <a:t>В речи культурного человека не должно быть места жаргонизмам, так как подобные слова не могут заменить настоящие, точные и полновесные русские слова.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64490" y="116632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/>
          <a:lstStyle/>
          <a:p>
            <a:r>
              <a:rPr lang="ru-RU" dirty="0" smtClean="0"/>
              <a:t>                           </a:t>
            </a:r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помните!</a:t>
            </a:r>
            <a:endParaRPr lang="ru-RU" sz="40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3116"/>
            <a:ext cx="8686800" cy="39370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Должна быть речь культурной, чистой,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Понятной, красочной слегка,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Чтоб никакие </a:t>
            </a:r>
            <a:r>
              <a:rPr lang="ru-RU" sz="4000" b="1" u="sng" dirty="0" smtClean="0">
                <a:solidFill>
                  <a:schemeClr val="tx1"/>
                </a:solidFill>
              </a:rPr>
              <a:t>жаргонизмы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Не засоряли языка.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116632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      				 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            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8686800" cy="3500462"/>
          </a:xfrm>
        </p:spPr>
        <p:txBody>
          <a:bodyPr>
            <a:normAutofit/>
          </a:bodyPr>
          <a:lstStyle/>
          <a:p>
            <a:pPr lvl="5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          </a:t>
            </a:r>
          </a:p>
          <a:p>
            <a:pPr marL="2286000" lvl="5" indent="0">
              <a:buNone/>
            </a:pPr>
            <a:r>
              <a:rPr lang="ru-RU" sz="3200" b="1" cap="all" dirty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Д\З: привести примеры употребляемых вами </a:t>
            </a:r>
            <a:r>
              <a:rPr lang="ru-RU" sz="3200" b="1" cap="all" dirty="0" smtClean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жаргонизмов (3-4 примера).</a:t>
            </a:r>
          </a:p>
          <a:p>
            <a:pPr marL="2286000" lvl="5" indent="0">
              <a:buNone/>
            </a:pP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44408" y="116632"/>
            <a:ext cx="758952" cy="246888"/>
          </a:xfrm>
        </p:spPr>
        <p:txBody>
          <a:bodyPr/>
          <a:lstStyle/>
          <a:p>
            <a:fld id="{52EDF964-7027-4C5D-8A73-BE09CAED8977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79024"/>
            <a:ext cx="3256012" cy="309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5">
      <a:dk1>
        <a:sysClr val="windowText" lastClr="000000"/>
      </a:dk1>
      <a:lt1>
        <a:sysClr val="window" lastClr="FFFFFF"/>
      </a:lt1>
      <a:dk2>
        <a:srgbClr val="6ADAFA"/>
      </a:dk2>
      <a:lt2>
        <a:srgbClr val="DBF5F9"/>
      </a:lt2>
      <a:accent1>
        <a:srgbClr val="B4ECFC"/>
      </a:accent1>
      <a:accent2>
        <a:srgbClr val="009DD9"/>
      </a:accent2>
      <a:accent3>
        <a:srgbClr val="0BD0D9"/>
      </a:accent3>
      <a:accent4>
        <a:srgbClr val="6ADAFA"/>
      </a:accent4>
      <a:accent5>
        <a:srgbClr val="0070C0"/>
      </a:accent5>
      <a:accent6>
        <a:srgbClr val="0070C0"/>
      </a:accent6>
      <a:hlink>
        <a:srgbClr val="C00000"/>
      </a:hlink>
      <a:folHlink>
        <a:srgbClr val="C0000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1238</TotalTime>
  <Words>695</Words>
  <Application>Microsoft Office PowerPoint</Application>
  <PresentationFormat>Экран (4:3)</PresentationFormat>
  <Paragraphs>107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Жаргонизмы.</vt:lpstr>
      <vt:lpstr>ЖАРГОНИЗМЫ – это слова, ограниченные в своём  употреблении определённой социальной или возрастной средой.</vt:lpstr>
      <vt:lpstr>ЖАРГОНИЗМЫ – это слова, ограниченные в своём  употреблении определённой социальной или возрастной средой.</vt:lpstr>
      <vt:lpstr>СФЕРА УПОТРЕБЛЕНИЯ ЖАРГОНИЗМОВ</vt:lpstr>
      <vt:lpstr>Укажите в каждой паре близких по значению слов жаргонизмы.   Выпишите  литературные слова.  В какой сфере жизни могут употребляться эти жаргонизмы?</vt:lpstr>
      <vt:lpstr>Игра-задание «назови лишнее слово»</vt:lpstr>
      <vt:lpstr>Распределите жаргонизмы по группам:</vt:lpstr>
      <vt:lpstr>Презентация PowerPoint</vt:lpstr>
      <vt:lpstr>Творческая работа  (Творческий диктант).  </vt:lpstr>
      <vt:lpstr>Итог урока</vt:lpstr>
      <vt:lpstr>                           помните!</vt:lpstr>
      <vt:lpstr>                       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ЖАРГОНИЗМЫ</dc:title>
  <dc:creator>Ирина</dc:creator>
  <cp:lastModifiedBy>FitWoman</cp:lastModifiedBy>
  <cp:revision>106</cp:revision>
  <dcterms:created xsi:type="dcterms:W3CDTF">2011-05-02T06:20:49Z</dcterms:created>
  <dcterms:modified xsi:type="dcterms:W3CDTF">2015-09-18T17:35:02Z</dcterms:modified>
</cp:coreProperties>
</file>