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49CCE2-653A-4C26-AEEE-D540558AE142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04FC18-EB11-463C-B0DA-6A76988E947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files.school-collection.edu.ru/dlrstore/07e215ef-cd48-450d-8cf4-f5777cd832b2/%5BA79_07-01-04%5D_%5BML_01%5D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776288"/>
            <a:ext cx="8174860" cy="2581274"/>
          </a:xfrm>
        </p:spPr>
        <p:txBody>
          <a:bodyPr/>
          <a:lstStyle/>
          <a:p>
            <a:r>
              <a:rPr lang="ru-RU" dirty="0" smtClean="0"/>
              <a:t>Простые и составные числа.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286256"/>
            <a:ext cx="8062912" cy="17526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 класс</a:t>
            </a:r>
            <a:endParaRPr lang="ru-RU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User\AppData\Local\Temp\Rar$DRa0.097\Сказочные персонажи\1b8597b9ee0b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714619"/>
            <a:ext cx="3357586" cy="38045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Ввести понятие простых и составных чисел; </a:t>
            </a:r>
          </a:p>
          <a:p>
            <a:r>
              <a:rPr lang="ru-RU" dirty="0" smtClean="0"/>
              <a:t>Ознакомить учащихся с таблицей простых чисел;</a:t>
            </a:r>
          </a:p>
          <a:p>
            <a:r>
              <a:rPr lang="ru-RU" dirty="0" smtClean="0"/>
              <a:t>Учить делать выводы;</a:t>
            </a:r>
          </a:p>
          <a:p>
            <a:r>
              <a:rPr lang="ru-RU" dirty="0" smtClean="0"/>
              <a:t>Закреплять умение решать уравнения</a:t>
            </a:r>
            <a:endParaRPr lang="ru-RU" dirty="0"/>
          </a:p>
        </p:txBody>
      </p:sp>
      <p:pic>
        <p:nvPicPr>
          <p:cNvPr id="2050" name="Picture 2" descr="C:\Users\User\AppData\Local\Temp\Rar$DRa0.475\Сказочные персонажи\5dc97d5136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7516" y="2928934"/>
            <a:ext cx="1856484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</a:t>
            </a:r>
            <a:r>
              <a:rPr lang="ru-RU" dirty="0" smtClean="0"/>
              <a:t> Организационный момент. Мотивация учебной деятельности</a:t>
            </a:r>
            <a:endParaRPr lang="en-US" dirty="0" smtClean="0"/>
          </a:p>
          <a:p>
            <a:r>
              <a:rPr lang="en-US" dirty="0" smtClean="0"/>
              <a:t>II</a:t>
            </a:r>
            <a:r>
              <a:rPr lang="ru-RU" dirty="0" smtClean="0"/>
              <a:t> Практическая деятельность учащихся</a:t>
            </a:r>
            <a:endParaRPr lang="en-US" dirty="0" smtClean="0"/>
          </a:p>
          <a:p>
            <a:r>
              <a:rPr lang="en-US" dirty="0" smtClean="0"/>
              <a:t>III</a:t>
            </a:r>
            <a:r>
              <a:rPr lang="ru-RU" dirty="0" smtClean="0"/>
              <a:t> Подготовка к  работе на основном этапе</a:t>
            </a:r>
            <a:endParaRPr lang="en-US" dirty="0" smtClean="0"/>
          </a:p>
          <a:p>
            <a:r>
              <a:rPr lang="en-US" dirty="0" smtClean="0"/>
              <a:t>IY</a:t>
            </a:r>
            <a:r>
              <a:rPr lang="ru-RU" dirty="0" smtClean="0"/>
              <a:t> Сообщение темы урока</a:t>
            </a:r>
            <a:endParaRPr lang="en-US" dirty="0" smtClean="0"/>
          </a:p>
          <a:p>
            <a:r>
              <a:rPr lang="en-US" dirty="0" smtClean="0"/>
              <a:t>Y</a:t>
            </a:r>
            <a:r>
              <a:rPr lang="ru-RU" dirty="0" smtClean="0"/>
              <a:t> Усвоение новых знаний и способов действий</a:t>
            </a:r>
            <a:endParaRPr lang="en-US" dirty="0" smtClean="0"/>
          </a:p>
          <a:p>
            <a:r>
              <a:rPr lang="en-US" dirty="0" smtClean="0"/>
              <a:t>YI</a:t>
            </a:r>
            <a:r>
              <a:rPr lang="ru-RU" dirty="0" smtClean="0"/>
              <a:t> Самостоятельная работа</a:t>
            </a:r>
            <a:endParaRPr lang="en-US" dirty="0" smtClean="0"/>
          </a:p>
          <a:p>
            <a:r>
              <a:rPr lang="en-US" dirty="0" smtClean="0"/>
              <a:t>YII</a:t>
            </a:r>
            <a:r>
              <a:rPr lang="ru-RU" dirty="0" smtClean="0"/>
              <a:t> Включение в систему знаний и повторение</a:t>
            </a:r>
          </a:p>
          <a:p>
            <a:r>
              <a:rPr lang="en-US" dirty="0" smtClean="0"/>
              <a:t>YIII</a:t>
            </a:r>
            <a:r>
              <a:rPr lang="ru-RU" dirty="0" smtClean="0"/>
              <a:t> Рефлексия</a:t>
            </a:r>
          </a:p>
          <a:p>
            <a:r>
              <a:rPr lang="en-US" dirty="0" smtClean="0"/>
              <a:t>IX</a:t>
            </a:r>
            <a:r>
              <a:rPr lang="ru-RU" dirty="0" smtClean="0"/>
              <a:t> Домашнее задание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ru-RU" dirty="0" smtClean="0"/>
              <a:t>Устная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Какие из чисел 5447, 9000, 37 035, 99 309, 420 340, 15 345, 78 644 делятся: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2; (9000, 420 340, 78 644)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5; (9000, 37 035, 420 340, 15 345)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10; (9000, 420 340)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2 и на 10; (9000, 420 340)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2 и на 5; (9000, 420 340)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3; (9000, 37 035, 99 309, 15 345)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9; (9000, 37 035, 15 345)</a:t>
            </a:r>
          </a:p>
          <a:p>
            <a:endParaRPr lang="ru-RU" dirty="0"/>
          </a:p>
        </p:txBody>
      </p:sp>
      <p:pic>
        <p:nvPicPr>
          <p:cNvPr id="3074" name="Picture 2" descr="C:\Users\User\AppData\Local\Temp\Rar$DRa0.308\Сказочные персонажи\7b6852b50c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1843" y="3857628"/>
            <a:ext cx="2446437" cy="2796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работе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Из чисел от 1 до 10 выберите те, которые имеют</a:t>
            </a:r>
            <a:r>
              <a:rPr lang="ru-RU" dirty="0" smtClean="0"/>
              <a:t>: 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3000372"/>
          <a:ext cx="8429685" cy="3522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895"/>
                <a:gridCol w="2809895"/>
                <a:gridCol w="2809895"/>
              </a:tblGrid>
              <a:tr h="1166821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Один делитель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Два делителя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Более двух делителей</a:t>
                      </a:r>
                      <a:endParaRPr lang="ru-RU" sz="3600" dirty="0"/>
                    </a:p>
                  </a:txBody>
                  <a:tcPr/>
                </a:tc>
              </a:tr>
              <a:tr h="1166821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1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2,3,5,7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4, 6, 8, 9, 10</a:t>
                      </a:r>
                      <a:endParaRPr lang="ru-RU" sz="3600" dirty="0"/>
                    </a:p>
                  </a:txBody>
                  <a:tcPr/>
                </a:tc>
              </a:tr>
              <a:tr h="1166821"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простые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составные</a:t>
                      </a:r>
                      <a:endParaRPr lang="ru-RU" sz="3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Простое число - 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Натуральное число, если оно имеет два делителя.</a:t>
            </a:r>
            <a:endParaRPr lang="ru-RU" sz="5400" dirty="0"/>
          </a:p>
        </p:txBody>
      </p:sp>
      <p:pic>
        <p:nvPicPr>
          <p:cNvPr id="7170" name="Picture 2" descr="C:\Users\User\AppData\Local\Temp\Rar$DRa0.763\Сказочные персонажи\11224dff12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52770"/>
            <a:ext cx="1857356" cy="2305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Составное число - 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Натуральное число, которое имеет более двух делителей.</a:t>
            </a:r>
            <a:endParaRPr lang="ru-RU" sz="5400" dirty="0"/>
          </a:p>
        </p:txBody>
      </p:sp>
      <p:pic>
        <p:nvPicPr>
          <p:cNvPr id="4" name="Picture 2" descr="C:\Users\User\AppData\Local\Temp\Rar$DRa0.763\Сказочные персонажи\11224dff12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52770"/>
            <a:ext cx="1857356" cy="2305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96218"/>
          </a:xfrm>
        </p:spPr>
        <p:txBody>
          <a:bodyPr>
            <a:noAutofit/>
          </a:bodyPr>
          <a:lstStyle/>
          <a:p>
            <a:r>
              <a:rPr lang="ru-RU" sz="4800" dirty="0" smtClean="0"/>
              <a:t>Рассмотрим </a:t>
            </a:r>
            <a:r>
              <a:rPr lang="ru-RU" sz="4800" dirty="0" smtClean="0"/>
              <a:t>форзац учебника, где приведена таблица простых чисел от 2 до 997.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538542"/>
          </a:xfrm>
        </p:spPr>
        <p:txBody>
          <a:bodyPr/>
          <a:lstStyle/>
          <a:p>
            <a:r>
              <a:rPr lang="ru-RU" sz="3600" dirty="0" smtClean="0"/>
              <a:t>Назовите наименьшее простое </a:t>
            </a:r>
            <a:r>
              <a:rPr lang="ru-RU" sz="3600" dirty="0" smtClean="0"/>
              <a:t>число.</a:t>
            </a:r>
          </a:p>
          <a:p>
            <a:r>
              <a:rPr lang="ru-RU" sz="3600" dirty="0" smtClean="0"/>
              <a:t>Посмотрите на числа, выделенные в таблице красным </a:t>
            </a:r>
            <a:r>
              <a:rPr lang="ru-RU" sz="3600" dirty="0" smtClean="0"/>
              <a:t>цветом. Какую </a:t>
            </a:r>
            <a:r>
              <a:rPr lang="ru-RU" sz="3600" dirty="0" smtClean="0"/>
              <a:t>закономерность вы заметили?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24846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Любое составное число можно разложить на два множителя, каждый из которых больше 1.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318135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15 = 3 * 5</a:t>
            </a:r>
          </a:p>
          <a:p>
            <a:r>
              <a:rPr lang="ru-RU" sz="5400" dirty="0" smtClean="0"/>
              <a:t>36= 9 * 4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5400" dirty="0" smtClean="0"/>
              <a:t>Выполнить в учебнике № 93, 94, 95 (фронтальная работа)</a:t>
            </a:r>
          </a:p>
          <a:p>
            <a:endParaRPr lang="ru-RU" dirty="0"/>
          </a:p>
        </p:txBody>
      </p:sp>
      <p:pic>
        <p:nvPicPr>
          <p:cNvPr id="6146" name="Picture 2" descr="C:\Users\User\AppData\Local\Temp\Rar$DRa0.126\Сказочные персонажи\6336fc4d7e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8195" y="4429132"/>
            <a:ext cx="1605805" cy="2428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Выполнить задание в </a:t>
            </a:r>
            <a:r>
              <a:rPr lang="ru-RU" dirty="0" smtClean="0"/>
              <a:t>группах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2643182"/>
          <a:ext cx="7786743" cy="3527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81"/>
                <a:gridCol w="2595581"/>
                <a:gridCol w="2595581"/>
              </a:tblGrid>
              <a:tr h="1763881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1 группа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2 группа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3 группа</a:t>
                      </a:r>
                      <a:endParaRPr lang="ru-RU" sz="4400" dirty="0"/>
                    </a:p>
                  </a:txBody>
                  <a:tcPr/>
                </a:tc>
              </a:tr>
              <a:tr h="1763881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№96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№97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№98</a:t>
                      </a:r>
                      <a:endParaRPr lang="ru-RU" sz="4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18484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Физкультминутка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Раз - подняться, потянуться,</a:t>
            </a:r>
            <a:br>
              <a:rPr lang="ru-RU" sz="4400" dirty="0" smtClean="0"/>
            </a:br>
            <a:r>
              <a:rPr lang="ru-RU" sz="4400" dirty="0" smtClean="0"/>
              <a:t>Два - нагнуться, разогнуться,</a:t>
            </a:r>
            <a:br>
              <a:rPr lang="ru-RU" sz="4400" dirty="0" smtClean="0"/>
            </a:br>
            <a:r>
              <a:rPr lang="ru-RU" sz="4400" dirty="0" smtClean="0"/>
              <a:t>Три - в ладоши  три хлопка,</a:t>
            </a:r>
            <a:br>
              <a:rPr lang="ru-RU" sz="4400" dirty="0" smtClean="0"/>
            </a:br>
            <a:r>
              <a:rPr lang="ru-RU" sz="4400" dirty="0" smtClean="0"/>
              <a:t>Головою три кивка.</a:t>
            </a:r>
            <a:br>
              <a:rPr lang="ru-RU" sz="4400" dirty="0" smtClean="0"/>
            </a:br>
            <a:r>
              <a:rPr lang="ru-RU" sz="4400" dirty="0" smtClean="0"/>
              <a:t>На четыре - руки шире,</a:t>
            </a:r>
            <a:br>
              <a:rPr lang="ru-RU" sz="4400" dirty="0" smtClean="0"/>
            </a:br>
            <a:r>
              <a:rPr lang="ru-RU" sz="4400" dirty="0" smtClean="0"/>
              <a:t>Пять - руками помахать,</a:t>
            </a:r>
            <a:br>
              <a:rPr lang="ru-RU" sz="4400" dirty="0" smtClean="0"/>
            </a:br>
            <a:r>
              <a:rPr lang="ru-RU" sz="4400" dirty="0" smtClean="0"/>
              <a:t>Шесть - на место тихо сесть</a:t>
            </a:r>
            <a:endParaRPr lang="ru-RU" sz="4400" dirty="0"/>
          </a:p>
        </p:txBody>
      </p:sp>
      <p:pic>
        <p:nvPicPr>
          <p:cNvPr id="4098" name="Picture 2" descr="C:\Users\User\AppData\Local\Temp\Rar$DRa0.069\Сказочные персонажи\2cfd1ab82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3979632"/>
            <a:ext cx="1928794" cy="191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Решето Эратосфена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Изучением </a:t>
            </a:r>
            <a:r>
              <a:rPr lang="ru-RU" dirty="0" smtClean="0"/>
              <a:t>простых чисел занимались древнегреческие математики Пифагор, Евклид, Эратосфен. Для отыскания простых чисел древнегреческий математик Эратосфен придумал интересный способ, который называется </a:t>
            </a:r>
            <a:r>
              <a:rPr lang="ru-RU" u="sng" dirty="0" smtClean="0">
                <a:hlinkClick r:id="rId2"/>
              </a:rPr>
              <a:t>«Решето Эратосфена».</a:t>
            </a:r>
            <a:r>
              <a:rPr lang="ru-RU" dirty="0" smtClean="0"/>
              <a:t> Запишите числа от 2 до 100. Зачеркните числа кратные 2, кратные 3, кратные 5, кратные 7, кратные 11.</a:t>
            </a:r>
          </a:p>
          <a:p>
            <a:r>
              <a:rPr lang="ru-RU" dirty="0" smtClean="0"/>
              <a:t>Вот эти числа делятся на 1 и на само себя. Греческий ученый Эратосфен нашел простые числа. То что мы сейчас делали это называется </a:t>
            </a:r>
            <a:r>
              <a:rPr lang="ru-RU" i="1" u="sng" dirty="0" smtClean="0"/>
              <a:t>решето Эратосфена</a:t>
            </a:r>
            <a:r>
              <a:rPr lang="ru-RU" dirty="0" smtClean="0"/>
              <a:t>: </a:t>
            </a:r>
            <a:r>
              <a:rPr lang="ru-RU" b="1" dirty="0" smtClean="0"/>
              <a:t>наименьшее из чисел, оставшихся после предыдущего шага- простые; все другие – кратные ему отсеиваются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428868"/>
            <a:ext cx="3829048" cy="171451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Самостоятельная работа</a:t>
            </a:r>
            <a:endParaRPr lang="ru-RU" sz="4000" dirty="0"/>
          </a:p>
        </p:txBody>
      </p:sp>
      <p:pic>
        <p:nvPicPr>
          <p:cNvPr id="5122" name="Picture 2" descr="C:\Users\User\AppData\Local\Temp\Rar$DRa0.952\Сказочные персонажи\25a3979f8c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4791629" cy="5715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824294"/>
          </a:xfrm>
        </p:spPr>
        <p:txBody>
          <a:bodyPr/>
          <a:lstStyle/>
          <a:p>
            <a:r>
              <a:rPr lang="ru-RU" sz="4800" b="1" dirty="0" smtClean="0"/>
              <a:t>Домашнее задание:</a:t>
            </a:r>
            <a:endParaRPr lang="ru-RU" sz="4800" dirty="0" smtClean="0"/>
          </a:p>
          <a:p>
            <a:r>
              <a:rPr lang="ru-RU" sz="4800" dirty="0" smtClean="0"/>
              <a:t>- Изучить п.4; решить № 117), № 118), № 119</a:t>
            </a:r>
          </a:p>
          <a:p>
            <a:endParaRPr lang="ru-RU" dirty="0"/>
          </a:p>
        </p:txBody>
      </p:sp>
      <p:pic>
        <p:nvPicPr>
          <p:cNvPr id="5" name="Picture 2" descr="C:\Users\User\AppData\Local\Temp\Rar$DRa0.855\Сказочные персонажи\f319dea2180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57356" cy="2384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290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Простые и составные числа.</vt:lpstr>
      <vt:lpstr>Цель урока:</vt:lpstr>
      <vt:lpstr>Ход урока:</vt:lpstr>
      <vt:lpstr>Устная работа</vt:lpstr>
      <vt:lpstr>Подготовка к работе</vt:lpstr>
      <vt:lpstr>Простое число - </vt:lpstr>
      <vt:lpstr>Составное число - </vt:lpstr>
      <vt:lpstr>Рассмотрим форзац учебника, где приведена таблица простых чисел от 2 до 997.</vt:lpstr>
      <vt:lpstr>Любое составное число можно разложить на два множителя, каждый из которых больше 1. </vt:lpstr>
      <vt:lpstr>Слайд 10</vt:lpstr>
      <vt:lpstr>Слайд 11</vt:lpstr>
      <vt:lpstr>Физкультминутка</vt:lpstr>
      <vt:lpstr>Решето Эратосфена</vt:lpstr>
      <vt:lpstr>Самостоятельная работа</vt:lpstr>
      <vt:lpstr>Слайд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и составные числа.</dc:title>
  <dc:creator>User</dc:creator>
  <cp:lastModifiedBy>User</cp:lastModifiedBy>
  <cp:revision>3</cp:revision>
  <dcterms:created xsi:type="dcterms:W3CDTF">2015-09-15T14:48:21Z</dcterms:created>
  <dcterms:modified xsi:type="dcterms:W3CDTF">2015-09-15T15:14:35Z</dcterms:modified>
</cp:coreProperties>
</file>