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notesMasterIdLst>
    <p:notesMasterId r:id="rId20"/>
  </p:notesMasterIdLst>
  <p:sldIdLst>
    <p:sldId id="259" r:id="rId2"/>
    <p:sldId id="274" r:id="rId3"/>
    <p:sldId id="262" r:id="rId4"/>
    <p:sldId id="272" r:id="rId5"/>
    <p:sldId id="263" r:id="rId6"/>
    <p:sldId id="276" r:id="rId7"/>
    <p:sldId id="264" r:id="rId8"/>
    <p:sldId id="256" r:id="rId9"/>
    <p:sldId id="258" r:id="rId10"/>
    <p:sldId id="257" r:id="rId11"/>
    <p:sldId id="265" r:id="rId12"/>
    <p:sldId id="266" r:id="rId13"/>
    <p:sldId id="267" r:id="rId14"/>
    <p:sldId id="269" r:id="rId15"/>
    <p:sldId id="273" r:id="rId16"/>
    <p:sldId id="275" r:id="rId17"/>
    <p:sldId id="268" r:id="rId18"/>
    <p:sldId id="277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5F5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46" autoAdjust="0"/>
    <p:restoredTop sz="90977" autoAdjust="0"/>
  </p:normalViewPr>
  <p:slideViewPr>
    <p:cSldViewPr>
      <p:cViewPr varScale="1">
        <p:scale>
          <a:sx n="55" d="100"/>
          <a:sy n="55" d="100"/>
        </p:scale>
        <p:origin x="-78" y="-2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C9223E-192B-4EA7-844E-559EEE315C58}" type="datetimeFigureOut">
              <a:rPr lang="ru-RU" smtClean="0"/>
              <a:t>03.09.2012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EF763D-E68D-4916-9D54-F9F4BEED278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latin typeface="Times New Roman" charset="0"/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imes New Roman" charset="0"/>
              </a:endParaRPr>
            </a:p>
          </p:txBody>
        </p:sp>
        <p:sp>
          <p:nvSpPr>
            <p:cNvPr id="7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imes New Roman" charset="0"/>
              </a:endParaRPr>
            </a:p>
          </p:txBody>
        </p:sp>
        <p:sp>
          <p:nvSpPr>
            <p:cNvPr id="8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imes New Roman" charset="0"/>
              </a:endParaRPr>
            </a:p>
          </p:txBody>
        </p:sp>
        <p:grpSp>
          <p:nvGrpSpPr>
            <p:cNvPr id="9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imes New Roman" charset="0"/>
                </a:endParaRPr>
              </a:p>
            </p:txBody>
          </p:sp>
          <p:sp>
            <p:nvSpPr>
              <p:cNvPr id="11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imes New Roman" charset="0"/>
                </a:endParaRPr>
              </a:p>
            </p:txBody>
          </p:sp>
          <p:sp>
            <p:nvSpPr>
              <p:cNvPr id="12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imes New Roman" charset="0"/>
                </a:endParaRPr>
              </a:p>
            </p:txBody>
          </p:sp>
          <p:sp>
            <p:nvSpPr>
              <p:cNvPr id="13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imes New Roman" charset="0"/>
                </a:endParaRPr>
              </a:p>
            </p:txBody>
          </p:sp>
          <p:sp>
            <p:nvSpPr>
              <p:cNvPr id="14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imes New Roman" charset="0"/>
                </a:endParaRPr>
              </a:p>
            </p:txBody>
          </p:sp>
        </p:grpSp>
      </p:grpSp>
      <p:grpSp>
        <p:nvGrpSpPr>
          <p:cNvPr id="15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imes New Roman" charset="0"/>
              </a:endParaRPr>
            </a:p>
          </p:txBody>
        </p:sp>
        <p:sp>
          <p:nvSpPr>
            <p:cNvPr id="17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imes New Roman" charset="0"/>
              </a:endParaRPr>
            </a:p>
          </p:txBody>
        </p:sp>
        <p:sp>
          <p:nvSpPr>
            <p:cNvPr id="18" name="Freeform 21"/>
            <p:cNvSpPr>
              <a:spLocks/>
            </p:cNvSpPr>
            <p:nvPr userDrawn="1"/>
          </p:nvSpPr>
          <p:spPr bwMode="auto">
            <a:xfrm rot="7320404">
              <a:off x="5000" y="2913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imes New Roman" charset="0"/>
              </a:endParaRPr>
            </a:p>
          </p:txBody>
        </p:sp>
        <p:grpSp>
          <p:nvGrpSpPr>
            <p:cNvPr id="19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9" cy="667"/>
              <a:chOff x="4986" y="2752"/>
              <a:chExt cx="469" cy="667"/>
            </a:xfrm>
          </p:grpSpPr>
          <p:sp>
            <p:nvSpPr>
              <p:cNvPr id="20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imes New Roman" charset="0"/>
                </a:endParaRPr>
              </a:p>
            </p:txBody>
          </p:sp>
          <p:sp>
            <p:nvSpPr>
              <p:cNvPr id="21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imes New Roman" charset="0"/>
                </a:endParaRPr>
              </a:p>
            </p:txBody>
          </p:sp>
          <p:sp>
            <p:nvSpPr>
              <p:cNvPr id="22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imes New Roman" charset="0"/>
                </a:endParaRPr>
              </a:p>
            </p:txBody>
          </p:sp>
          <p:sp>
            <p:nvSpPr>
              <p:cNvPr id="23" name="Freeform 26"/>
              <p:cNvSpPr>
                <a:spLocks/>
              </p:cNvSpPr>
              <p:nvPr userDrawn="1"/>
            </p:nvSpPr>
            <p:spPr bwMode="auto">
              <a:xfrm rot="7320404">
                <a:off x="5364" y="2873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imes New Roman" charset="0"/>
                </a:endParaRPr>
              </a:p>
            </p:txBody>
          </p:sp>
          <p:sp>
            <p:nvSpPr>
              <p:cNvPr id="24" name="Freeform 27"/>
              <p:cNvSpPr>
                <a:spLocks/>
              </p:cNvSpPr>
              <p:nvPr userDrawn="1"/>
            </p:nvSpPr>
            <p:spPr bwMode="auto">
              <a:xfrm rot="7320404">
                <a:off x="5137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imes New Roman" charset="0"/>
                </a:endParaRPr>
              </a:p>
            </p:txBody>
          </p:sp>
        </p:grpSp>
      </p:grpSp>
      <p:sp>
        <p:nvSpPr>
          <p:cNvPr id="25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latin typeface="Times New Roman" charset="0"/>
            </a:endParaRPr>
          </a:p>
        </p:txBody>
      </p:sp>
      <p:sp>
        <p:nvSpPr>
          <p:cNvPr id="26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latin typeface="Times New Roman" charset="0"/>
            </a:endParaRP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737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2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F7C1E0-881C-424A-8141-2EBB2FEE11C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6A65B8-6F36-43ED-93B3-19AEEFBEFDB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2874E7-095F-46B5-AF1B-7A7DAF3CBA7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973676-9536-4291-9CA9-45CB4B78D06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EA76E9-005B-4BD4-8C8C-C847B24A640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10F1EC-789E-4A49-88ED-0F2BB3C5BA2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59E771-C796-4352-8494-B001D9A6A2E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FF1E26-463E-4CC5-BC7B-CA8BD57E000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00B962-03A6-40EC-AB9A-920E0719063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4CA42F-6DAC-4726-97A5-6F18A5F22EE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E93893-57E2-4906-A844-8C317410C42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/>
          <a:p>
            <a:pPr lvl="0"/>
            <a:r>
              <a:rPr lang="ru-RU" noProof="0" smtClean="0"/>
              <a:t>Вставка клипа</a:t>
            </a:r>
            <a:endParaRPr lang="ru-RU" noProof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842DD1-EB40-4D35-8016-55A67BC5FA5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Заголовок, 2 маленьких объекта и 1 большой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5800" y="1828800"/>
            <a:ext cx="3771900" cy="1752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85800" y="3733800"/>
            <a:ext cx="3771900" cy="1752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half" idx="3"/>
          </p:nvPr>
        </p:nvSpPr>
        <p:spPr>
          <a:xfrm>
            <a:off x="4610100" y="1828800"/>
            <a:ext cx="3771900" cy="3657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EC832A-533B-44B1-94CF-3EB23EE70AE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/>
          <a:p>
            <a:pPr lvl="0"/>
            <a:r>
              <a:rPr lang="ru-RU" noProof="0" smtClean="0"/>
              <a:t>Вставка клипа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BB1183-2952-4196-BF67-9879DC31BCC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2038" y="1766888"/>
            <a:ext cx="7769225" cy="19796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62038" y="3898900"/>
            <a:ext cx="7769225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429000" y="64008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2C5A43-3F06-49E4-B662-4790B8B0C06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828800"/>
            <a:ext cx="7696200" cy="1752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85800" y="3733800"/>
            <a:ext cx="7696200" cy="1752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CFECE8-52DA-4274-BB81-F0EB428CDFD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advClick="0" advTm="5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latin typeface="Times New Roman" charset="0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27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charset="0"/>
              </a:defRPr>
            </a:lvl1pPr>
          </a:lstStyle>
          <a:p>
            <a:pPr>
              <a:defRPr/>
            </a:pPr>
            <a:fld id="{70F25428-9670-449E-A8E3-236830E7DF1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72712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latin typeface="Times New Roman" charset="0"/>
            </a:endParaRPr>
          </a:p>
        </p:txBody>
      </p:sp>
      <p:sp>
        <p:nvSpPr>
          <p:cNvPr id="72713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latin typeface="Times New Roman" charset="0"/>
            </a:endParaRPr>
          </a:p>
        </p:txBody>
      </p:sp>
      <p:grpSp>
        <p:nvGrpSpPr>
          <p:cNvPr id="1034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72715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imes New Roman" charset="0"/>
              </a:endParaRPr>
            </a:p>
          </p:txBody>
        </p:sp>
        <p:sp>
          <p:nvSpPr>
            <p:cNvPr id="72716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imes New Roman" charset="0"/>
              </a:endParaRPr>
            </a:p>
          </p:txBody>
        </p:sp>
        <p:sp>
          <p:nvSpPr>
            <p:cNvPr id="72717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imes New Roman" charset="0"/>
              </a:endParaRPr>
            </a:p>
          </p:txBody>
        </p:sp>
        <p:sp>
          <p:nvSpPr>
            <p:cNvPr id="72718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imes New Roman" charset="0"/>
              </a:endParaRPr>
            </a:p>
          </p:txBody>
        </p:sp>
        <p:sp>
          <p:nvSpPr>
            <p:cNvPr id="72719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imes New Roman" charset="0"/>
              </a:endParaRPr>
            </a:p>
          </p:txBody>
        </p:sp>
        <p:sp>
          <p:nvSpPr>
            <p:cNvPr id="72720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imes New Roman" charset="0"/>
              </a:endParaRPr>
            </a:p>
          </p:txBody>
        </p:sp>
        <p:sp>
          <p:nvSpPr>
            <p:cNvPr id="72721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imes New Roman" charset="0"/>
              </a:endParaRPr>
            </a:p>
          </p:txBody>
        </p:sp>
        <p:sp>
          <p:nvSpPr>
            <p:cNvPr id="72722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imes New Roman" charset="0"/>
              </a:endParaRPr>
            </a:p>
          </p:txBody>
        </p:sp>
        <p:sp>
          <p:nvSpPr>
            <p:cNvPr id="72723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imes New Roman" charset="0"/>
              </a:endParaRPr>
            </a:p>
          </p:txBody>
        </p:sp>
        <p:grpSp>
          <p:nvGrpSpPr>
            <p:cNvPr id="1060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1061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72726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latin typeface="Times New Roman" charset="0"/>
                  </a:endParaRPr>
                </a:p>
              </p:txBody>
            </p:sp>
            <p:sp>
              <p:nvSpPr>
                <p:cNvPr id="72727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latin typeface="Times New Roman" charset="0"/>
                  </a:endParaRPr>
                </a:p>
              </p:txBody>
            </p:sp>
            <p:sp>
              <p:nvSpPr>
                <p:cNvPr id="72728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latin typeface="Times New Roman" charset="0"/>
                  </a:endParaRPr>
                </a:p>
              </p:txBody>
            </p:sp>
          </p:grpSp>
          <p:sp>
            <p:nvSpPr>
              <p:cNvPr id="72729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imes New Roman" charset="0"/>
                </a:endParaRPr>
              </a:p>
            </p:txBody>
          </p:sp>
          <p:sp>
            <p:nvSpPr>
              <p:cNvPr id="72730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imes New Roman" charset="0"/>
                </a:endParaRPr>
              </a:p>
            </p:txBody>
          </p:sp>
          <p:sp>
            <p:nvSpPr>
              <p:cNvPr id="72731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imes New Roman" charset="0"/>
                </a:endParaRPr>
              </a:p>
            </p:txBody>
          </p:sp>
          <p:grpSp>
            <p:nvGrpSpPr>
              <p:cNvPr id="1065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72733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latin typeface="Times New Roman" charset="0"/>
                  </a:endParaRPr>
                </a:p>
              </p:txBody>
            </p:sp>
            <p:sp>
              <p:nvSpPr>
                <p:cNvPr id="72734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latin typeface="Times New Roman" charset="0"/>
                  </a:endParaRPr>
                </a:p>
              </p:txBody>
            </p:sp>
            <p:sp>
              <p:nvSpPr>
                <p:cNvPr id="72735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latin typeface="Times New Roman" charset="0"/>
                  </a:endParaRPr>
                </a:p>
              </p:txBody>
            </p:sp>
            <p:sp>
              <p:nvSpPr>
                <p:cNvPr id="72736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latin typeface="Times New Roman" charset="0"/>
                  </a:endParaRPr>
                </a:p>
              </p:txBody>
            </p:sp>
            <p:sp>
              <p:nvSpPr>
                <p:cNvPr id="72737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latin typeface="Times New Roman" charset="0"/>
                  </a:endParaRPr>
                </a:p>
              </p:txBody>
            </p:sp>
            <p:sp>
              <p:nvSpPr>
                <p:cNvPr id="72738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latin typeface="Times New Roman" charset="0"/>
                  </a:endParaRPr>
                </a:p>
              </p:txBody>
            </p:sp>
            <p:sp>
              <p:nvSpPr>
                <p:cNvPr id="72739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latin typeface="Times New Roman" charset="0"/>
                  </a:endParaRPr>
                </a:p>
              </p:txBody>
            </p:sp>
            <p:sp>
              <p:nvSpPr>
                <p:cNvPr id="72740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latin typeface="Times New Roman" charset="0"/>
                  </a:endParaRPr>
                </a:p>
              </p:txBody>
            </p:sp>
          </p:grpSp>
        </p:grpSp>
      </p:grpSp>
      <p:grpSp>
        <p:nvGrpSpPr>
          <p:cNvPr id="1035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72742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imes New Roman" charset="0"/>
              </a:endParaRPr>
            </a:p>
          </p:txBody>
        </p:sp>
        <p:sp>
          <p:nvSpPr>
            <p:cNvPr id="72743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Times New Roman" charset="0"/>
              </a:endParaRPr>
            </a:p>
          </p:txBody>
        </p:sp>
      </p:grpSp>
      <p:grpSp>
        <p:nvGrpSpPr>
          <p:cNvPr id="1036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1037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72746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imes New Roman" charset="0"/>
                </a:endParaRPr>
              </a:p>
            </p:txBody>
          </p:sp>
          <p:grpSp>
            <p:nvGrpSpPr>
              <p:cNvPr id="1040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72748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latin typeface="Times New Roman" charset="0"/>
                  </a:endParaRPr>
                </a:p>
              </p:txBody>
            </p:sp>
            <p:sp>
              <p:nvSpPr>
                <p:cNvPr id="72749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60" y="320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latin typeface="Times New Roman" charset="0"/>
                  </a:endParaRPr>
                </a:p>
              </p:txBody>
            </p:sp>
            <p:sp>
              <p:nvSpPr>
                <p:cNvPr id="72750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70" y="170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latin typeface="Times New Roman" charset="0"/>
                  </a:endParaRPr>
                </a:p>
              </p:txBody>
            </p:sp>
            <p:sp>
              <p:nvSpPr>
                <p:cNvPr id="72751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latin typeface="Times New Roman" charset="0"/>
                  </a:endParaRPr>
                </a:p>
              </p:txBody>
            </p:sp>
            <p:sp>
              <p:nvSpPr>
                <p:cNvPr id="72752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309" y="885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latin typeface="Times New Roman" charset="0"/>
                  </a:endParaRPr>
                </a:p>
              </p:txBody>
            </p:sp>
            <p:sp>
              <p:nvSpPr>
                <p:cNvPr id="72753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794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latin typeface="Times New Roman" charset="0"/>
                  </a:endParaRPr>
                </a:p>
              </p:txBody>
            </p:sp>
            <p:sp>
              <p:nvSpPr>
                <p:cNvPr id="72754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latin typeface="Times New Roman" charset="0"/>
                  </a:endParaRPr>
                </a:p>
              </p:txBody>
            </p:sp>
            <p:sp>
              <p:nvSpPr>
                <p:cNvPr id="72755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59" y="130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latin typeface="Times New Roman" charset="0"/>
                  </a:endParaRPr>
                </a:p>
              </p:txBody>
            </p:sp>
          </p:grpSp>
        </p:grpSp>
        <p:sp>
          <p:nvSpPr>
            <p:cNvPr id="72756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Times New Roman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6" r:id="rId1"/>
    <p:sldLayoutId id="2147483923" r:id="rId2"/>
    <p:sldLayoutId id="2147483924" r:id="rId3"/>
    <p:sldLayoutId id="2147483925" r:id="rId4"/>
    <p:sldLayoutId id="2147483926" r:id="rId5"/>
    <p:sldLayoutId id="2147483927" r:id="rId6"/>
    <p:sldLayoutId id="2147483928" r:id="rId7"/>
    <p:sldLayoutId id="2147483929" r:id="rId8"/>
    <p:sldLayoutId id="2147483930" r:id="rId9"/>
    <p:sldLayoutId id="2147483931" r:id="rId10"/>
    <p:sldLayoutId id="2147483932" r:id="rId11"/>
    <p:sldLayoutId id="2147483933" r:id="rId12"/>
    <p:sldLayoutId id="2147483934" r:id="rId13"/>
    <p:sldLayoutId id="2147483935" r:id="rId14"/>
    <p:sldLayoutId id="2147483937" r:id="rId15"/>
    <p:sldLayoutId id="2147483938" r:id="rId16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teleschool.demo.metric.ru/encyclopedia.asp?ob_no=3679" TargetMode="Externa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3"/>
          <p:cNvSpPr>
            <a:spLocks noGrp="1"/>
          </p:cNvSpPr>
          <p:nvPr>
            <p:ph type="ctrTitle"/>
          </p:nvPr>
        </p:nvSpPr>
        <p:spPr>
          <a:xfrm>
            <a:off x="1428750" y="2357438"/>
            <a:ext cx="6400800" cy="2273300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Русский язык как развивающееся явление</a:t>
            </a: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500188" y="5854700"/>
            <a:ext cx="6032500" cy="1003300"/>
          </a:xfrm>
        </p:spPr>
        <p:txBody>
          <a:bodyPr/>
          <a:lstStyle/>
          <a:p>
            <a:pPr>
              <a:defRPr/>
            </a:pPr>
            <a:endParaRPr lang="ru-RU" sz="1400" b="1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F7C1E0-881C-424A-8141-2EBB2FEE11C6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6000" b="1" i="1" dirty="0" smtClean="0"/>
              <a:t>Язык живет вместе с жизнью народа.</a:t>
            </a:r>
          </a:p>
          <a:p>
            <a:pPr algn="r" eaLnBrk="1" hangingPunct="1"/>
            <a:r>
              <a:rPr lang="ru-RU" sz="6000" dirty="0" smtClean="0"/>
              <a:t>В.Г. Белинский</a:t>
            </a:r>
          </a:p>
          <a:p>
            <a:endParaRPr lang="ru-RU" sz="6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6A65B8-6F36-43ED-93B3-19AEEFBEFDBE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18" name="Текст 2"/>
          <p:cNvSpPr>
            <a:spLocks noGrp="1"/>
          </p:cNvSpPr>
          <p:nvPr>
            <p:ph sz="half" idx="1"/>
          </p:nvPr>
        </p:nvSpPr>
        <p:spPr>
          <a:xfrm>
            <a:off x="685800" y="214290"/>
            <a:ext cx="3771900" cy="5272110"/>
          </a:xfrm>
        </p:spPr>
        <p:txBody>
          <a:bodyPr/>
          <a:lstStyle/>
          <a:p>
            <a:pPr algn="just" eaLnBrk="1" hangingPunct="1"/>
            <a:r>
              <a:rPr lang="ru-RU" sz="1600" b="1" i="1" dirty="0" smtClean="0"/>
              <a:t>   Язык </a:t>
            </a:r>
            <a:r>
              <a:rPr lang="ru-RU" sz="1600" dirty="0" smtClean="0"/>
              <a:t>– 1) Подвижный мышечный орган в полости рта, являющийся органом вкуса, а у человека участвующий также в образовании звуков речи.</a:t>
            </a:r>
          </a:p>
          <a:p>
            <a:pPr algn="just" eaLnBrk="1" hangingPunct="1"/>
            <a:r>
              <a:rPr lang="ru-RU" sz="1600" dirty="0" smtClean="0"/>
              <a:t>  2) Система звуковых, словарных и грамматических средств, являющаяся орудием общения, обмена мыслями и взаимного понимания людей в обществе .</a:t>
            </a:r>
          </a:p>
          <a:p>
            <a:pPr algn="just" eaLnBrk="1" hangingPunct="1"/>
            <a:r>
              <a:rPr lang="ru-RU" sz="1600" dirty="0" smtClean="0"/>
              <a:t>  3) Речь, способность говорить.</a:t>
            </a:r>
          </a:p>
          <a:p>
            <a:pPr algn="just" eaLnBrk="1" hangingPunct="1"/>
            <a:r>
              <a:rPr lang="ru-RU" sz="1600" dirty="0" smtClean="0"/>
              <a:t>  4) Система знаков, передающих информацию.</a:t>
            </a:r>
          </a:p>
          <a:p>
            <a:pPr algn="just" eaLnBrk="1" hangingPunct="1"/>
            <a:r>
              <a:rPr lang="ru-RU" sz="1600" dirty="0" smtClean="0"/>
              <a:t>  5) перен. Пленный, от которого можно получить нужные сведения.</a:t>
            </a:r>
          </a:p>
          <a:p>
            <a:pPr algn="r" eaLnBrk="1" hangingPunct="1"/>
            <a:r>
              <a:rPr lang="ru-RU" sz="1600" i="1" dirty="0" smtClean="0"/>
              <a:t>«Словарь русского языка» под ред. С.И. Ожегова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Что такое язык?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Сколько языков существует в мире?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2874E7-095F-46B5-AF1B-7A7DAF3CBA7F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0243" name="Picture 2" descr="H:\флеш-8г\2009\Russi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5486400"/>
          </a:xfrm>
          <a:noFill/>
        </p:spPr>
      </p:pic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1857375" y="5572125"/>
            <a:ext cx="707231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1800" b="1" i="1">
                <a:cs typeface="Times New Roman" pitchFamily="18" charset="0"/>
              </a:rPr>
              <a:t>Невозможно определить сколько языков существует в мире ввиду условности различия между разными языками, как невозможно провести границу между морями.</a:t>
            </a:r>
            <a:endParaRPr lang="ru-RU" sz="1800" b="1" i="1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6A65B8-6F36-43ED-93B3-19AEEFBEFDBE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717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28625" y="357188"/>
            <a:ext cx="8286750" cy="5643562"/>
          </a:xfrm>
          <a:ln w="38100" cap="sq">
            <a:solidFill>
              <a:srgbClr val="00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6A65B8-6F36-43ED-93B3-19AEEFBEFDBE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59E771-C796-4352-8494-B001D9A6A2E4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  <p:sp>
        <p:nvSpPr>
          <p:cNvPr id="3" name="Овал 2"/>
          <p:cNvSpPr/>
          <p:nvPr/>
        </p:nvSpPr>
        <p:spPr>
          <a:xfrm>
            <a:off x="2428860" y="1643050"/>
            <a:ext cx="4214842" cy="15573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Славянские языки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rot="5400000">
            <a:off x="2000232" y="3143248"/>
            <a:ext cx="1143008" cy="114300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stCxn id="3" idx="4"/>
          </p:cNvCxnSpPr>
          <p:nvPr/>
        </p:nvCxnSpPr>
        <p:spPr>
          <a:xfrm rot="16200000" flipH="1">
            <a:off x="4011207" y="3725465"/>
            <a:ext cx="1085866" cy="35719"/>
          </a:xfrm>
          <a:prstGeom prst="straightConnector1">
            <a:avLst/>
          </a:prstGeom>
          <a:ln>
            <a:solidFill>
              <a:schemeClr val="tx1">
                <a:alpha val="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3" idx="5"/>
          </p:cNvCxnSpPr>
          <p:nvPr/>
        </p:nvCxnSpPr>
        <p:spPr>
          <a:xfrm rot="16200000" flipH="1">
            <a:off x="6178178" y="2820599"/>
            <a:ext cx="1028179" cy="13316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5400000">
            <a:off x="3893339" y="4036223"/>
            <a:ext cx="1643074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6002348" y="2928934"/>
            <a:ext cx="1570048" cy="107157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Овал 16"/>
          <p:cNvSpPr/>
          <p:nvPr/>
        </p:nvSpPr>
        <p:spPr>
          <a:xfrm>
            <a:off x="500034" y="4286256"/>
            <a:ext cx="2271722" cy="914400"/>
          </a:xfrm>
          <a:prstGeom prst="ellipse">
            <a:avLst/>
          </a:prstGeom>
          <a:solidFill>
            <a:schemeClr val="accent1"/>
          </a:solidFill>
          <a:ln>
            <a:solidFill>
              <a:schemeClr val="tx1"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dirty="0">
              <a:solidFill>
                <a:srgbClr val="5F5F5F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3571868" y="4857760"/>
            <a:ext cx="2428892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6429388" y="4000504"/>
            <a:ext cx="2200284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2143125" y="5286375"/>
            <a:ext cx="3000375" cy="571500"/>
          </a:xfrm>
        </p:spPr>
        <p:txBody>
          <a:bodyPr/>
          <a:lstStyle/>
          <a:p>
            <a:pPr eaLnBrk="1" hangingPunct="1"/>
            <a:r>
              <a:rPr lang="ru-RU" smtClean="0"/>
              <a:t>Ломоносов</a:t>
            </a:r>
          </a:p>
        </p:txBody>
      </p:sp>
      <p:sp>
        <p:nvSpPr>
          <p:cNvPr id="8196" name="Текст 3"/>
          <p:cNvSpPr>
            <a:spLocks noGrp="1"/>
          </p:cNvSpPr>
          <p:nvPr>
            <p:ph type="body" sz="half" idx="2"/>
          </p:nvPr>
        </p:nvSpPr>
        <p:spPr>
          <a:xfrm>
            <a:off x="4500563" y="1571625"/>
            <a:ext cx="3786187" cy="3786188"/>
          </a:xfrm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ru-RU" sz="2400" smtClean="0"/>
              <a:t> </a:t>
            </a:r>
            <a:r>
              <a:rPr lang="ru-RU" sz="2400" b="1" i="1" smtClean="0"/>
              <a:t>атмосфера</a:t>
            </a:r>
          </a:p>
          <a:p>
            <a:pPr eaLnBrk="1" hangingPunct="1"/>
            <a:endParaRPr lang="ru-RU" sz="2400" b="1" i="1" smtClean="0"/>
          </a:p>
          <a:p>
            <a:pPr eaLnBrk="1" hangingPunct="1">
              <a:buFontTx/>
              <a:buChar char="•"/>
            </a:pPr>
            <a:r>
              <a:rPr lang="ru-RU" sz="2400" b="1" i="1" smtClean="0"/>
              <a:t> горизонт</a:t>
            </a:r>
          </a:p>
          <a:p>
            <a:pPr eaLnBrk="1" hangingPunct="1">
              <a:buFontTx/>
              <a:buChar char="•"/>
            </a:pPr>
            <a:endParaRPr lang="ru-RU" sz="2400" b="1" i="1" smtClean="0"/>
          </a:p>
          <a:p>
            <a:pPr eaLnBrk="1" hangingPunct="1">
              <a:buFontTx/>
              <a:buChar char="•"/>
            </a:pPr>
            <a:r>
              <a:rPr lang="ru-RU" sz="2400" b="1" i="1" smtClean="0"/>
              <a:t> температура</a:t>
            </a:r>
          </a:p>
        </p:txBody>
      </p:sp>
      <p:pic>
        <p:nvPicPr>
          <p:cNvPr id="11268" name="Picture 6" descr="attach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14375" y="1428750"/>
            <a:ext cx="2928938" cy="3786188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FF1E26-463E-4CC5-BC7B-CA8BD57E000F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</p:spTree>
  </p:cSld>
  <p:clrMapOvr>
    <a:masterClrMapping/>
  </p:clrMapOvr>
  <p:transition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28625" y="1357313"/>
            <a:ext cx="4143375" cy="5143500"/>
          </a:xfrm>
        </p:spPr>
        <p:txBody>
          <a:bodyPr/>
          <a:lstStyle/>
          <a:p>
            <a:pPr algn="just" eaLnBrk="1" hangingPunct="1"/>
            <a:r>
              <a:rPr lang="ru-RU" sz="2400" b="1" i="1" smtClean="0">
                <a:cs typeface="Times New Roman" pitchFamily="18" charset="0"/>
              </a:rPr>
              <a:t>благотворительность </a:t>
            </a:r>
            <a:endParaRPr lang="ru-RU" sz="2400" b="1" i="1" smtClean="0"/>
          </a:p>
          <a:p>
            <a:pPr algn="just" eaLnBrk="1" hangingPunct="1"/>
            <a:endParaRPr lang="ru-RU" sz="2400" b="1" i="1" smtClean="0"/>
          </a:p>
          <a:p>
            <a:pPr algn="just" eaLnBrk="1" hangingPunct="1"/>
            <a:r>
              <a:rPr lang="ru-RU" sz="2400" b="1" i="1" smtClean="0"/>
              <a:t>л</a:t>
            </a:r>
            <a:r>
              <a:rPr lang="ru-RU" sz="2400" b="1" i="1" smtClean="0">
                <a:cs typeface="Times New Roman" pitchFamily="18" charset="0"/>
              </a:rPr>
              <a:t>ичность</a:t>
            </a:r>
            <a:endParaRPr lang="ru-RU" sz="2400" b="1" i="1" smtClean="0"/>
          </a:p>
          <a:p>
            <a:pPr algn="just" eaLnBrk="1" hangingPunct="1"/>
            <a:endParaRPr lang="ru-RU" sz="2400" b="1" i="1" smtClean="0"/>
          </a:p>
          <a:p>
            <a:pPr algn="just" eaLnBrk="1" hangingPunct="1"/>
            <a:r>
              <a:rPr lang="ru-RU" sz="2400" b="1" i="1" smtClean="0"/>
              <a:t>п</a:t>
            </a:r>
            <a:r>
              <a:rPr lang="ru-RU" sz="2400" b="1" i="1" smtClean="0">
                <a:cs typeface="Times New Roman" pitchFamily="18" charset="0"/>
              </a:rPr>
              <a:t>ромышленность</a:t>
            </a:r>
            <a:endParaRPr lang="ru-RU" sz="2400" b="1" i="1" smtClean="0"/>
          </a:p>
          <a:p>
            <a:pPr algn="just" eaLnBrk="1" hangingPunct="1"/>
            <a:endParaRPr lang="ru-RU" sz="2400" b="1" i="1" smtClean="0"/>
          </a:p>
          <a:p>
            <a:pPr algn="just" eaLnBrk="1" hangingPunct="1"/>
            <a:r>
              <a:rPr lang="ru-RU" sz="2400" b="1" i="1" smtClean="0"/>
              <a:t>в</a:t>
            </a:r>
            <a:r>
              <a:rPr lang="ru-RU" sz="2400" b="1" i="1" smtClean="0">
                <a:cs typeface="Times New Roman" pitchFamily="18" charset="0"/>
              </a:rPr>
              <a:t>лияние</a:t>
            </a:r>
            <a:endParaRPr lang="ru-RU" sz="2400" b="1" i="1" smtClean="0"/>
          </a:p>
          <a:p>
            <a:pPr algn="just" eaLnBrk="1" hangingPunct="1"/>
            <a:endParaRPr lang="ru-RU" sz="2400" b="1" i="1" smtClean="0"/>
          </a:p>
          <a:p>
            <a:pPr algn="just" eaLnBrk="1" hangingPunct="1"/>
            <a:r>
              <a:rPr lang="ru-RU" sz="2400" b="1" i="1" smtClean="0">
                <a:cs typeface="Times New Roman" pitchFamily="18" charset="0"/>
              </a:rPr>
              <a:t>сосредоточенность</a:t>
            </a:r>
          </a:p>
          <a:p>
            <a:pPr algn="just" eaLnBrk="1" hangingPunct="1"/>
            <a:endParaRPr lang="ru-RU" sz="2400" b="1" i="1" smtClean="0">
              <a:cs typeface="Times New Roman" pitchFamily="18" charset="0"/>
            </a:endParaRPr>
          </a:p>
          <a:p>
            <a:pPr algn="just" eaLnBrk="1" hangingPunct="1"/>
            <a:endParaRPr lang="ru-RU" sz="2400" b="1" i="1" smtClean="0"/>
          </a:p>
          <a:p>
            <a:pPr algn="r" eaLnBrk="1" hangingPunct="1">
              <a:buFontTx/>
              <a:buNone/>
            </a:pPr>
            <a:r>
              <a:rPr lang="ru-RU" sz="2400" b="1" i="1" smtClean="0"/>
              <a:t>Карамзин</a:t>
            </a:r>
          </a:p>
        </p:txBody>
      </p:sp>
      <p:pic>
        <p:nvPicPr>
          <p:cNvPr id="7174" name="Picture 6" descr="C:\Program Files\Новый диск\Энциклопедия русской литературы\data\img\images\713.jp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214810" y="714356"/>
            <a:ext cx="3947889" cy="53578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842DD1-EB40-4D35-8016-55A67BC5FA5A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357313"/>
            <a:ext cx="7772400" cy="4000500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ru-RU" smtClean="0"/>
              <a:t>    </a:t>
            </a:r>
            <a:r>
              <a:rPr lang="ru-RU" sz="2800" b="1" i="1" smtClean="0"/>
              <a:t>С 1918 года из русского языка исчезла </a:t>
            </a:r>
          </a:p>
          <a:p>
            <a:pPr algn="just" eaLnBrk="1" hangingPunct="1">
              <a:buFontTx/>
              <a:buNone/>
            </a:pPr>
            <a:r>
              <a:rPr lang="ru-RU" sz="2800" b="1" i="1" smtClean="0"/>
              <a:t>буква «ЯТЬ» ( «ять»). Она обозначала </a:t>
            </a:r>
          </a:p>
          <a:p>
            <a:pPr algn="just" eaLnBrk="1" hangingPunct="1">
              <a:buFontTx/>
              <a:buNone/>
            </a:pPr>
            <a:r>
              <a:rPr lang="ru-RU" sz="2800" b="1" i="1" smtClean="0"/>
              <a:t>тот же самый звук, что и буква «Е». </a:t>
            </a:r>
          </a:p>
          <a:p>
            <a:pPr algn="just" eaLnBrk="1" hangingPunct="1">
              <a:buFontTx/>
              <a:buNone/>
            </a:pPr>
            <a:r>
              <a:rPr lang="ru-RU" sz="2800" b="1" i="1" smtClean="0"/>
              <a:t>Гимназистам начала ХХ века </a:t>
            </a:r>
          </a:p>
          <a:p>
            <a:pPr algn="just" eaLnBrk="1" hangingPunct="1">
              <a:buFontTx/>
              <a:buNone/>
            </a:pPr>
            <a:r>
              <a:rPr lang="ru-RU" sz="2800" b="1" i="1" smtClean="0"/>
              <a:t>приходилось заучивать слова с «ЯТЬ» </a:t>
            </a:r>
          </a:p>
          <a:p>
            <a:pPr algn="just" eaLnBrk="1" hangingPunct="1">
              <a:buFontTx/>
              <a:buNone/>
            </a:pPr>
            <a:r>
              <a:rPr lang="ru-RU" sz="2800" b="1" i="1" smtClean="0"/>
              <a:t>наизусть.</a:t>
            </a:r>
          </a:p>
          <a:p>
            <a:pPr eaLnBrk="1" hangingPunct="1"/>
            <a:endParaRPr lang="ru-RU" sz="3600" b="1" i="1" smtClean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6A65B8-6F36-43ED-93B3-19AEEFBEFDBE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5750"/>
            <a:ext cx="6870700" cy="1857375"/>
          </a:xfrm>
        </p:spPr>
        <p:txBody>
          <a:bodyPr/>
          <a:lstStyle/>
          <a:p>
            <a:pPr eaLnBrk="1" hangingPunct="1"/>
            <a:r>
              <a:rPr lang="ru-RU" smtClean="0"/>
              <a:t>Слова, которые приходилось заучивать наизусть</a:t>
            </a:r>
          </a:p>
        </p:txBody>
      </p:sp>
      <p:pic>
        <p:nvPicPr>
          <p:cNvPr id="1126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85852" y="2357430"/>
            <a:ext cx="7000924" cy="387191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6A65B8-6F36-43ED-93B3-19AEEFBEFDBE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ru-RU" sz="4400" smtClean="0"/>
              <a:t>… Язык вид..изм..няется с каждым пок..лением. Только в суете быта люди (не)зам..чают пр..шельцев.</a:t>
            </a:r>
          </a:p>
          <a:p>
            <a:pPr eaLnBrk="1" hangingPunct="1"/>
            <a:endParaRPr lang="ru-RU" smtClean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6A65B8-6F36-43ED-93B3-19AEEFBEFDBE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Проверь себя!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43063"/>
            <a:ext cx="8458200" cy="3786187"/>
          </a:xfrm>
        </p:spPr>
        <p:txBody>
          <a:bodyPr/>
          <a:lstStyle/>
          <a:p>
            <a:pPr lvl="1" algn="just" eaLnBrk="1" hangingPunct="1">
              <a:buFontTx/>
              <a:buNone/>
              <a:defRPr/>
            </a:pPr>
            <a:endParaRPr lang="ru-RU" sz="4000" dirty="0" smtClean="0">
              <a:ea typeface="+mn-ea"/>
              <a:cs typeface="+mn-cs"/>
            </a:endParaRPr>
          </a:p>
          <a:p>
            <a:pPr lvl="1" algn="just" eaLnBrk="1" hangingPunct="1">
              <a:buFontTx/>
              <a:buNone/>
              <a:defRPr/>
            </a:pPr>
            <a:r>
              <a:rPr lang="ru-RU" sz="4000" dirty="0" smtClean="0">
                <a:ea typeface="+mn-ea"/>
                <a:cs typeface="+mn-cs"/>
              </a:rPr>
              <a:t>… Язык вид</a:t>
            </a:r>
            <a:r>
              <a:rPr lang="ru-RU" sz="4000" dirty="0" smtClean="0">
                <a:solidFill>
                  <a:srgbClr val="00B050"/>
                </a:solidFill>
                <a:ea typeface="+mn-ea"/>
                <a:cs typeface="+mn-cs"/>
              </a:rPr>
              <a:t>О</a:t>
            </a:r>
            <a:r>
              <a:rPr lang="ru-RU" sz="4000" dirty="0" smtClean="0">
                <a:ea typeface="+mn-ea"/>
                <a:cs typeface="+mn-cs"/>
              </a:rPr>
              <a:t>изм</a:t>
            </a:r>
            <a:r>
              <a:rPr lang="ru-RU" sz="4000" dirty="0" smtClean="0">
                <a:solidFill>
                  <a:srgbClr val="00B050"/>
                </a:solidFill>
                <a:ea typeface="+mn-ea"/>
                <a:cs typeface="+mn-cs"/>
              </a:rPr>
              <a:t>Е</a:t>
            </a:r>
            <a:r>
              <a:rPr lang="ru-RU" sz="4000" dirty="0" smtClean="0">
                <a:ea typeface="+mn-ea"/>
                <a:cs typeface="+mn-cs"/>
              </a:rPr>
              <a:t>няется с каждым пок</a:t>
            </a:r>
            <a:r>
              <a:rPr lang="ru-RU" sz="4000" dirty="0" smtClean="0">
                <a:solidFill>
                  <a:srgbClr val="00B050"/>
                </a:solidFill>
                <a:ea typeface="+mn-ea"/>
                <a:cs typeface="+mn-cs"/>
              </a:rPr>
              <a:t>О</a:t>
            </a:r>
            <a:r>
              <a:rPr lang="ru-RU" sz="4000" dirty="0" smtClean="0">
                <a:ea typeface="+mn-ea"/>
                <a:cs typeface="+mn-cs"/>
              </a:rPr>
              <a:t>лением. Только в суете быта люди </a:t>
            </a:r>
            <a:r>
              <a:rPr lang="ru-RU" sz="4000" u="sng" dirty="0" smtClean="0">
                <a:ea typeface="+mn-ea"/>
                <a:cs typeface="+mn-cs"/>
              </a:rPr>
              <a:t>не за</a:t>
            </a:r>
            <a:r>
              <a:rPr lang="ru-RU" sz="4000" dirty="0" smtClean="0">
                <a:ea typeface="+mn-ea"/>
                <a:cs typeface="+mn-cs"/>
              </a:rPr>
              <a:t>м</a:t>
            </a:r>
            <a:r>
              <a:rPr lang="ru-RU" sz="4000" dirty="0" smtClean="0">
                <a:solidFill>
                  <a:srgbClr val="00B050"/>
                </a:solidFill>
                <a:ea typeface="+mn-ea"/>
                <a:cs typeface="+mn-cs"/>
              </a:rPr>
              <a:t>Е</a:t>
            </a:r>
            <a:r>
              <a:rPr lang="ru-RU" sz="4000" dirty="0" smtClean="0">
                <a:ea typeface="+mn-ea"/>
                <a:cs typeface="+mn-cs"/>
              </a:rPr>
              <a:t>чают пр</a:t>
            </a:r>
            <a:r>
              <a:rPr lang="ru-RU" sz="4000" dirty="0" smtClean="0">
                <a:solidFill>
                  <a:srgbClr val="00B050"/>
                </a:solidFill>
                <a:ea typeface="+mn-ea"/>
                <a:cs typeface="+mn-cs"/>
              </a:rPr>
              <a:t>И</a:t>
            </a:r>
            <a:r>
              <a:rPr lang="ru-RU" sz="4000" dirty="0" smtClean="0">
                <a:ea typeface="+mn-ea"/>
                <a:cs typeface="+mn-cs"/>
              </a:rPr>
              <a:t>шельцев.</a:t>
            </a:r>
          </a:p>
          <a:p>
            <a:pPr eaLnBrk="1" hangingPunct="1">
              <a:defRPr/>
            </a:pP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6A65B8-6F36-43ED-93B3-19AEEFBEFDBE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0" y="642938"/>
            <a:ext cx="8286750" cy="2071687"/>
          </a:xfrm>
        </p:spPr>
        <p:txBody>
          <a:bodyPr/>
          <a:lstStyle/>
          <a:p>
            <a:pPr marL="342900" indent="-342900" algn="just" eaLnBrk="1" hangingPunct="1"/>
            <a:r>
              <a:rPr lang="ru-RU" sz="3200" smtClean="0">
                <a:solidFill>
                  <a:schemeClr val="tx2"/>
                </a:solidFill>
              </a:rPr>
              <a:t>Какие формы рода выделенных существительных являются устаревшими?</a:t>
            </a:r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sp>
        <p:nvSpPr>
          <p:cNvPr id="18435" name="Содержимое 2"/>
          <p:cNvSpPr>
            <a:spLocks noGrp="1"/>
          </p:cNvSpPr>
          <p:nvPr>
            <p:ph idx="1"/>
          </p:nvPr>
        </p:nvSpPr>
        <p:spPr>
          <a:xfrm>
            <a:off x="0" y="2071688"/>
            <a:ext cx="8715375" cy="4071937"/>
          </a:xfrm>
        </p:spPr>
        <p:txBody>
          <a:bodyPr/>
          <a:lstStyle/>
          <a:p>
            <a:pPr lvl="2" algn="just" eaLnBrk="1" hangingPunct="1"/>
            <a:r>
              <a:rPr lang="ru-RU" smtClean="0"/>
              <a:t>  Он сидел у </a:t>
            </a:r>
            <a:r>
              <a:rPr lang="ru-RU" b="1" smtClean="0">
                <a:solidFill>
                  <a:srgbClr val="0070C0"/>
                </a:solidFill>
              </a:rPr>
              <a:t>рояля</a:t>
            </a:r>
            <a:r>
              <a:rPr lang="ru-RU" smtClean="0"/>
              <a:t> и перелистывал ноты (А. Чехов) – И на покорную </a:t>
            </a:r>
            <a:r>
              <a:rPr lang="ru-RU" b="1" smtClean="0">
                <a:solidFill>
                  <a:srgbClr val="0070C0"/>
                </a:solidFill>
              </a:rPr>
              <a:t>рояль</a:t>
            </a:r>
            <a:r>
              <a:rPr lang="ru-RU" smtClean="0"/>
              <a:t> властительно ложились руки. (А. Блок) </a:t>
            </a:r>
          </a:p>
          <a:p>
            <a:pPr lvl="2" algn="just" eaLnBrk="1" hangingPunct="1"/>
            <a:r>
              <a:rPr lang="ru-RU" smtClean="0"/>
              <a:t>  Ветка </a:t>
            </a:r>
            <a:r>
              <a:rPr lang="ru-RU" b="1" smtClean="0">
                <a:solidFill>
                  <a:srgbClr val="0070C0"/>
                </a:solidFill>
              </a:rPr>
              <a:t>тополя</a:t>
            </a:r>
            <a:r>
              <a:rPr lang="ru-RU" smtClean="0"/>
              <a:t> уже выбросила бледно - желтые клейкие листочки. (Б. Полевой)  - За </a:t>
            </a:r>
            <a:r>
              <a:rPr lang="ru-RU" b="1" smtClean="0">
                <a:solidFill>
                  <a:srgbClr val="0070C0"/>
                </a:solidFill>
              </a:rPr>
              <a:t>тополью</a:t>
            </a:r>
            <a:r>
              <a:rPr lang="ru-RU" smtClean="0"/>
              <a:t> высокой я вижу там окно. (М. Лермонтов) </a:t>
            </a:r>
          </a:p>
          <a:p>
            <a:pPr lvl="2" algn="just" eaLnBrk="1" hangingPunct="1"/>
            <a:r>
              <a:rPr lang="ru-RU" smtClean="0"/>
              <a:t>  Жаркое солнце смотрит в зеленоватое море, точно сквозь тонкую серую </a:t>
            </a:r>
            <a:r>
              <a:rPr lang="ru-RU" b="1" smtClean="0">
                <a:solidFill>
                  <a:srgbClr val="0070C0"/>
                </a:solidFill>
              </a:rPr>
              <a:t>вуаль</a:t>
            </a:r>
            <a:r>
              <a:rPr lang="ru-RU" b="1" smtClean="0"/>
              <a:t>.</a:t>
            </a:r>
            <a:r>
              <a:rPr lang="ru-RU" smtClean="0"/>
              <a:t> (М. Горький) – Лицо Анны было закрыто </a:t>
            </a:r>
            <a:r>
              <a:rPr lang="ru-RU" b="1" smtClean="0">
                <a:solidFill>
                  <a:srgbClr val="0070C0"/>
                </a:solidFill>
              </a:rPr>
              <a:t>вуалем</a:t>
            </a:r>
            <a:r>
              <a:rPr lang="ru-RU" b="1" smtClean="0"/>
              <a:t>.</a:t>
            </a:r>
            <a:r>
              <a:rPr lang="ru-RU" smtClean="0"/>
              <a:t> (Л. Толстой)</a:t>
            </a:r>
          </a:p>
          <a:p>
            <a:pPr eaLnBrk="1" hangingPunct="1"/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6A65B8-6F36-43ED-93B3-19AEEFBEFDBE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38" y="714375"/>
            <a:ext cx="7772400" cy="136207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mtClean="0"/>
              <a:t>Занимательные материалы</a:t>
            </a:r>
            <a:endParaRPr lang="ru-RU" dirty="0" smtClean="0"/>
          </a:p>
        </p:txBody>
      </p:sp>
      <p:sp>
        <p:nvSpPr>
          <p:cNvPr id="19459" name="Текст 2"/>
          <p:cNvSpPr>
            <a:spLocks noGrp="1"/>
          </p:cNvSpPr>
          <p:nvPr>
            <p:ph type="body" idx="1"/>
          </p:nvPr>
        </p:nvSpPr>
        <p:spPr>
          <a:xfrm>
            <a:off x="571500" y="2643188"/>
            <a:ext cx="7851775" cy="5715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Ответьте на вопросы:</a:t>
            </a:r>
          </a:p>
          <a:p>
            <a:pPr marL="457200" indent="-457200" eaLnBrk="1" hangingPunct="1">
              <a:buFontTx/>
              <a:buAutoNum type="arabicParenR"/>
              <a:defRPr/>
            </a:pPr>
            <a:r>
              <a:rPr lang="ru-RU" dirty="0" smtClean="0"/>
              <a:t>К какой языковой семье относится русский язык?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643438" y="3214688"/>
            <a:ext cx="342900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000" dirty="0">
                <a:solidFill>
                  <a:srgbClr val="FF0000"/>
                </a:solidFill>
                <a:latin typeface="+mn-lt"/>
              </a:rPr>
              <a:t>К индоевропейской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42938" y="3929063"/>
            <a:ext cx="7500937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000" dirty="0">
                <a:latin typeface="+mn-lt"/>
              </a:rPr>
              <a:t>2) К какой группе индоевропейских языков принадлежит русский язык?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429000" y="4929188"/>
            <a:ext cx="457200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000" dirty="0">
                <a:solidFill>
                  <a:srgbClr val="FF0000"/>
                </a:solidFill>
                <a:latin typeface="+mn-lt"/>
              </a:rPr>
              <a:t>К группе славянских языков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2874E7-095F-46B5-AF1B-7A7DAF3CBA7F}" type="slidenum">
              <a:rPr lang="ru-RU" smtClean="0"/>
              <a:pPr>
                <a:defRPr/>
              </a:pPr>
              <a:t>14</a:t>
            </a:fld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allAtOnce"/>
      <p:bldP spid="7" grpId="0" build="p"/>
      <p:bldP spid="8" grpId="0" build="allAtOnce"/>
      <p:bldP spid="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529513" cy="1276350"/>
          </a:xfrm>
        </p:spPr>
        <p:txBody>
          <a:bodyPr/>
          <a:lstStyle/>
          <a:p>
            <a:r>
              <a:rPr lang="ru-RU" smtClean="0"/>
              <a:t>Алгоритм написания синквейна</a:t>
            </a:r>
          </a:p>
        </p:txBody>
      </p:sp>
      <p:sp>
        <p:nvSpPr>
          <p:cNvPr id="21507" name="Содержимое 2"/>
          <p:cNvSpPr>
            <a:spLocks noGrp="1"/>
          </p:cNvSpPr>
          <p:nvPr>
            <p:ph idx="1"/>
          </p:nvPr>
        </p:nvSpPr>
        <p:spPr>
          <a:xfrm>
            <a:off x="785813" y="1428750"/>
            <a:ext cx="8358187" cy="5000625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2400" i="1" smtClean="0">
                <a:latin typeface="Times New Roman" pitchFamily="18" charset="0"/>
                <a:cs typeface="Times New Roman" pitchFamily="18" charset="0"/>
              </a:rPr>
              <a:t>В основу положена главная мысль, тема, выраженная одним словом.</a:t>
            </a:r>
          </a:p>
          <a:p>
            <a:pPr>
              <a:buFont typeface="Wingdings" pitchFamily="2" charset="2"/>
              <a:buChar char="§"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1 строка (одно слово) – существительное, главная тема, мысль.</a:t>
            </a:r>
          </a:p>
          <a:p>
            <a:pPr>
              <a:buFont typeface="Wingdings" pitchFamily="2" charset="2"/>
              <a:buChar char="§"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2 строка (два слова) – прилагательные, качества первого слова.</a:t>
            </a:r>
          </a:p>
          <a:p>
            <a:pPr>
              <a:buFont typeface="Wingdings" pitchFamily="2" charset="2"/>
              <a:buChar char="§"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3 строка (три слова) – глаголы, действия первого слова.</a:t>
            </a:r>
          </a:p>
          <a:p>
            <a:pPr>
              <a:buFont typeface="Wingdings" pitchFamily="2" charset="2"/>
              <a:buChar char="§"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4 строка – суждение из четырех слов по теме первого слова, мысль.</a:t>
            </a:r>
          </a:p>
          <a:p>
            <a:pPr>
              <a:buFont typeface="Wingdings" pitchFamily="2" charset="2"/>
              <a:buChar char="§"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5 строка (одно слово) – существительное, синоним первому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слову. Вывод, заключение.</a:t>
            </a:r>
          </a:p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6A65B8-6F36-43ED-93B3-19AEEFBEFDBE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1928802"/>
            <a:ext cx="7696200" cy="365760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Язык</a:t>
            </a:r>
          </a:p>
          <a:p>
            <a:pPr>
              <a:buFont typeface="Wingdings" pitchFamily="2" charset="2"/>
              <a:buChar char="q"/>
            </a:pPr>
            <a:r>
              <a:rPr lang="ru-RU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Могучий,великий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Учит, изменяется, развивается 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Живет вместе с народом 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Жизнь </a:t>
            </a:r>
            <a:b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6A65B8-6F36-43ED-93B3-19AEEFBEFDBE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685800" y="357188"/>
            <a:ext cx="7772400" cy="642937"/>
          </a:xfrm>
        </p:spPr>
        <p:txBody>
          <a:bodyPr/>
          <a:lstStyle/>
          <a:p>
            <a:pPr eaLnBrk="1" hangingPunct="1"/>
            <a:r>
              <a:rPr lang="ru-RU" smtClean="0"/>
              <a:t>Выводы:</a:t>
            </a:r>
          </a:p>
        </p:txBody>
      </p:sp>
      <p:sp>
        <p:nvSpPr>
          <p:cNvPr id="22531" name="Содержимое 2"/>
          <p:cNvSpPr>
            <a:spLocks noGrp="1"/>
          </p:cNvSpPr>
          <p:nvPr>
            <p:ph idx="1"/>
          </p:nvPr>
        </p:nvSpPr>
        <p:spPr>
          <a:xfrm>
            <a:off x="357188" y="1214438"/>
            <a:ext cx="8358187" cy="5072062"/>
          </a:xfrm>
        </p:spPr>
        <p:txBody>
          <a:bodyPr/>
          <a:lstStyle/>
          <a:p>
            <a:pPr algn="just" eaLnBrk="1" hangingPunct="1"/>
            <a:r>
              <a:rPr lang="ru-RU" sz="2400" smtClean="0"/>
              <a:t> Русский язык относится к славянской группе индоевропейской языковой семьи</a:t>
            </a:r>
            <a:r>
              <a:rPr lang="ru-RU" sz="2400" b="1" smtClean="0"/>
              <a:t> </a:t>
            </a:r>
            <a:r>
              <a:rPr lang="ru-RU" sz="2400" smtClean="0"/>
              <a:t>и считается пятым языком в мире по количеству говорящих на нем людей.</a:t>
            </a:r>
          </a:p>
          <a:p>
            <a:pPr algn="just" eaLnBrk="1" hangingPunct="1"/>
            <a:endParaRPr lang="ru-RU" sz="2400" smtClean="0"/>
          </a:p>
          <a:p>
            <a:pPr algn="just" eaLnBrk="1" hangingPunct="1"/>
            <a:r>
              <a:rPr lang="ru-RU" sz="2400" smtClean="0"/>
              <a:t> В любом  живом  языке постепенные изменения происходят и в написании, и в произношении, и в морфологических признаках слов.</a:t>
            </a:r>
          </a:p>
          <a:p>
            <a:pPr algn="just" eaLnBrk="1" hangingPunct="1"/>
            <a:endParaRPr lang="ru-RU" sz="2400" smtClean="0"/>
          </a:p>
          <a:p>
            <a:pPr algn="just" eaLnBrk="1" hangingPunct="1"/>
            <a:r>
              <a:rPr lang="ru-RU" sz="2400" smtClean="0"/>
              <a:t> Наиболее значительные реформы русского языка были проведены в начале 18 и в начале 19 веков.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6A65B8-6F36-43ED-93B3-19AEEFBEFDBE}" type="slidenum">
              <a:rPr lang="ru-RU" smtClean="0"/>
              <a:pPr>
                <a:defRPr/>
              </a:pPr>
              <a:t>17</a:t>
            </a:fld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6000" b="1" i="1" dirty="0" smtClean="0"/>
              <a:t>Язык живет вместе с жизнью народа.</a:t>
            </a:r>
          </a:p>
          <a:p>
            <a:pPr algn="r" eaLnBrk="1" hangingPunct="1"/>
            <a:r>
              <a:rPr lang="ru-RU" sz="6000" dirty="0" smtClean="0"/>
              <a:t>В.Г. Белинский</a:t>
            </a:r>
          </a:p>
          <a:p>
            <a:endParaRPr lang="ru-RU" sz="6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6A65B8-6F36-43ED-93B3-19AEEFBEFDBE}" type="slidenum">
              <a:rPr lang="ru-RU" smtClean="0"/>
              <a:pPr>
                <a:defRPr/>
              </a:pPr>
              <a:t>18</a:t>
            </a:fld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"/>
</p:tagLst>
</file>

<file path=ppt/theme/theme1.xml><?xml version="1.0" encoding="utf-8"?>
<a:theme xmlns:a="http://schemas.openxmlformats.org/drawingml/2006/main" name="Тема1">
  <a:themeElements>
    <a:clrScheme name="Пастель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Пастель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стель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516</TotalTime>
  <Words>564</Words>
  <Application>Microsoft Office PowerPoint</Application>
  <PresentationFormat>Экран (4:3)</PresentationFormat>
  <Paragraphs>91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Тема1</vt:lpstr>
      <vt:lpstr>Русский язык как развивающееся явление</vt:lpstr>
      <vt:lpstr>Слайд 2</vt:lpstr>
      <vt:lpstr>Слайд 3</vt:lpstr>
      <vt:lpstr>Слайд 4</vt:lpstr>
      <vt:lpstr>Слайд 5</vt:lpstr>
      <vt:lpstr>Слайд 6</vt:lpstr>
      <vt:lpstr>Ломоносов</vt:lpstr>
      <vt:lpstr>Слайд 8</vt:lpstr>
      <vt:lpstr>Слайд 9</vt:lpstr>
      <vt:lpstr>Слова, которые приходилось заучивать наизусть</vt:lpstr>
      <vt:lpstr>Слайд 11</vt:lpstr>
      <vt:lpstr>Проверь себя!</vt:lpstr>
      <vt:lpstr>Какие формы рода выделенных существительных являются устаревшими? </vt:lpstr>
      <vt:lpstr>Занимательные материалы</vt:lpstr>
      <vt:lpstr>Алгоритм написания синквейна</vt:lpstr>
      <vt:lpstr>Слайд 16</vt:lpstr>
      <vt:lpstr>Выводы:</vt:lpstr>
      <vt:lpstr>Слайд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Настя</cp:lastModifiedBy>
  <cp:revision>56</cp:revision>
  <dcterms:created xsi:type="dcterms:W3CDTF">1601-01-01T00:00:00Z</dcterms:created>
  <dcterms:modified xsi:type="dcterms:W3CDTF">2012-09-03T18:50:51Z</dcterms:modified>
</cp:coreProperties>
</file>