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92" r:id="rId2"/>
    <p:sldId id="291" r:id="rId3"/>
    <p:sldId id="301" r:id="rId4"/>
    <p:sldId id="283" r:id="rId5"/>
    <p:sldId id="289" r:id="rId6"/>
    <p:sldId id="285" r:id="rId7"/>
    <p:sldId id="282" r:id="rId8"/>
    <p:sldId id="293" r:id="rId9"/>
    <p:sldId id="294" r:id="rId10"/>
    <p:sldId id="295" r:id="rId11"/>
    <p:sldId id="296" r:id="rId12"/>
    <p:sldId id="272" r:id="rId13"/>
    <p:sldId id="297" r:id="rId14"/>
    <p:sldId id="298" r:id="rId15"/>
    <p:sldId id="290" r:id="rId16"/>
    <p:sldId id="277" r:id="rId17"/>
    <p:sldId id="302" r:id="rId18"/>
    <p:sldId id="299" r:id="rId19"/>
    <p:sldId id="279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122" autoAdjust="0"/>
  </p:normalViewPr>
  <p:slideViewPr>
    <p:cSldViewPr>
      <p:cViewPr>
        <p:scale>
          <a:sx n="66" d="100"/>
          <a:sy n="66" d="100"/>
        </p:scale>
        <p:origin x="-1134" y="-5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CA6F61-14FE-4EB7-845D-A5F83673F0E1}" type="datetimeFigureOut">
              <a:rPr lang="ru-RU" smtClean="0"/>
              <a:t>09.02.2016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71CC0A-7EC2-4361-A6DD-CC6F773534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86697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71CC0A-7EC2-4361-A6DD-CC6F77353459}" type="slidenum">
              <a:rPr lang="ru-RU" smtClean="0"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71CC0A-7EC2-4361-A6DD-CC6F77353459}" type="slidenum">
              <a:rPr lang="ru-RU" smtClean="0"/>
              <a:t>12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3EF41-5A1B-4BA2-A210-8E2B56F86882}" type="datetimeFigureOut">
              <a:rPr lang="ru-RU" smtClean="0"/>
              <a:pPr/>
              <a:t>09.02.2016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9C19A-F516-4243-8829-28A3D48EDF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  <p:sndAc>
          <p:stSnd>
            <p:snd r:embed="rId1" name="click.wav"/>
          </p:stSnd>
        </p:sndAc>
      </p:transition>
    </mc:Choice>
    <mc:Fallback>
      <p:transition spd="slow">
        <p:fade/>
        <p:sndAc>
          <p:stSnd>
            <p:snd r:embed="rId1" name="click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3EF41-5A1B-4BA2-A210-8E2B56F86882}" type="datetimeFigureOut">
              <a:rPr lang="ru-RU" smtClean="0"/>
              <a:pPr/>
              <a:t>09.02.2016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9C19A-F516-4243-8829-28A3D48EDF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  <p:sndAc>
          <p:stSnd>
            <p:snd r:embed="rId1" name="click.wav"/>
          </p:stSnd>
        </p:sndAc>
      </p:transition>
    </mc:Choice>
    <mc:Fallback>
      <p:transition spd="slow">
        <p:fade/>
        <p:sndAc>
          <p:stSnd>
            <p:snd r:embed="rId1" name="click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3EF41-5A1B-4BA2-A210-8E2B56F86882}" type="datetimeFigureOut">
              <a:rPr lang="ru-RU" smtClean="0"/>
              <a:pPr/>
              <a:t>09.02.2016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9C19A-F516-4243-8829-28A3D48EDF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  <p:sndAc>
          <p:stSnd>
            <p:snd r:embed="rId1" name="click.wav"/>
          </p:stSnd>
        </p:sndAc>
      </p:transition>
    </mc:Choice>
    <mc:Fallback>
      <p:transition spd="slow">
        <p:fade/>
        <p:sndAc>
          <p:stSnd>
            <p:snd r:embed="rId1" name="click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3EF41-5A1B-4BA2-A210-8E2B56F86882}" type="datetimeFigureOut">
              <a:rPr lang="ru-RU" smtClean="0"/>
              <a:pPr/>
              <a:t>09.02.2016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9C19A-F516-4243-8829-28A3D48EDF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  <p:sndAc>
          <p:stSnd>
            <p:snd r:embed="rId1" name="click.wav"/>
          </p:stSnd>
        </p:sndAc>
      </p:transition>
    </mc:Choice>
    <mc:Fallback>
      <p:transition spd="slow">
        <p:fade/>
        <p:sndAc>
          <p:stSnd>
            <p:snd r:embed="rId1" name="click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3EF41-5A1B-4BA2-A210-8E2B56F86882}" type="datetimeFigureOut">
              <a:rPr lang="ru-RU" smtClean="0"/>
              <a:pPr/>
              <a:t>09.02.2016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9C19A-F516-4243-8829-28A3D48EDF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  <p:sndAc>
          <p:stSnd>
            <p:snd r:embed="rId1" name="click.wav"/>
          </p:stSnd>
        </p:sndAc>
      </p:transition>
    </mc:Choice>
    <mc:Fallback>
      <p:transition spd="slow">
        <p:fade/>
        <p:sndAc>
          <p:stSnd>
            <p:snd r:embed="rId1" name="click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3EF41-5A1B-4BA2-A210-8E2B56F86882}" type="datetimeFigureOut">
              <a:rPr lang="ru-RU" smtClean="0"/>
              <a:pPr/>
              <a:t>09.02.2016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9C19A-F516-4243-8829-28A3D48EDF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  <p:sndAc>
          <p:stSnd>
            <p:snd r:embed="rId1" name="click.wav"/>
          </p:stSnd>
        </p:sndAc>
      </p:transition>
    </mc:Choice>
    <mc:Fallback>
      <p:transition spd="slow">
        <p:fade/>
        <p:sndAc>
          <p:stSnd>
            <p:snd r:embed="rId1" name="click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3EF41-5A1B-4BA2-A210-8E2B56F86882}" type="datetimeFigureOut">
              <a:rPr lang="ru-RU" smtClean="0"/>
              <a:pPr/>
              <a:t>09.02.2016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9C19A-F516-4243-8829-28A3D48EDF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  <p:sndAc>
          <p:stSnd>
            <p:snd r:embed="rId1" name="click.wav"/>
          </p:stSnd>
        </p:sndAc>
      </p:transition>
    </mc:Choice>
    <mc:Fallback>
      <p:transition spd="slow">
        <p:fade/>
        <p:sndAc>
          <p:stSnd>
            <p:snd r:embed="rId1" name="click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3EF41-5A1B-4BA2-A210-8E2B56F86882}" type="datetimeFigureOut">
              <a:rPr lang="ru-RU" smtClean="0"/>
              <a:pPr/>
              <a:t>09.02.2016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9C19A-F516-4243-8829-28A3D48EDF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  <p:sndAc>
          <p:stSnd>
            <p:snd r:embed="rId1" name="click.wav"/>
          </p:stSnd>
        </p:sndAc>
      </p:transition>
    </mc:Choice>
    <mc:Fallback>
      <p:transition spd="slow">
        <p:fade/>
        <p:sndAc>
          <p:stSnd>
            <p:snd r:embed="rId1" name="click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3EF41-5A1B-4BA2-A210-8E2B56F86882}" type="datetimeFigureOut">
              <a:rPr lang="ru-RU" smtClean="0"/>
              <a:pPr/>
              <a:t>09.02.2016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9C19A-F516-4243-8829-28A3D48EDF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  <p:sndAc>
          <p:stSnd>
            <p:snd r:embed="rId1" name="click.wav"/>
          </p:stSnd>
        </p:sndAc>
      </p:transition>
    </mc:Choice>
    <mc:Fallback>
      <p:transition spd="slow">
        <p:fade/>
        <p:sndAc>
          <p:stSnd>
            <p:snd r:embed="rId1" name="click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3EF41-5A1B-4BA2-A210-8E2B56F86882}" type="datetimeFigureOut">
              <a:rPr lang="ru-RU" smtClean="0"/>
              <a:pPr/>
              <a:t>09.02.2016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9C19A-F516-4243-8829-28A3D48EDF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  <p:sndAc>
          <p:stSnd>
            <p:snd r:embed="rId1" name="click.wav"/>
          </p:stSnd>
        </p:sndAc>
      </p:transition>
    </mc:Choice>
    <mc:Fallback>
      <p:transition spd="slow">
        <p:fade/>
        <p:sndAc>
          <p:stSnd>
            <p:snd r:embed="rId1" name="click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3EF41-5A1B-4BA2-A210-8E2B56F86882}" type="datetimeFigureOut">
              <a:rPr lang="ru-RU" smtClean="0"/>
              <a:pPr/>
              <a:t>09.02.2016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9C19A-F516-4243-8829-28A3D48EDF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  <p:sndAc>
          <p:stSnd>
            <p:snd r:embed="rId1" name="click.wav"/>
          </p:stSnd>
        </p:sndAc>
      </p:transition>
    </mc:Choice>
    <mc:Fallback>
      <p:transition spd="slow">
        <p:fade/>
        <p:sndAc>
          <p:stSnd>
            <p:snd r:embed="rId1" name="click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63EF41-5A1B-4BA2-A210-8E2B56F86882}" type="datetimeFigureOut">
              <a:rPr lang="ru-RU" smtClean="0"/>
              <a:pPr/>
              <a:t>09.02.2016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C9C19A-F516-4243-8829-28A3D48EDF7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400">
        <p14:ripple/>
        <p:sndAc>
          <p:stSnd>
            <p:snd r:embed="rId13" name="click.wav"/>
          </p:stSnd>
        </p:sndAc>
      </p:transition>
    </mc:Choice>
    <mc:Fallback>
      <p:transition spd="slow">
        <p:fade/>
        <p:sndAc>
          <p:stSnd>
            <p:snd r:embed="rId13" name="click.wav"/>
          </p:stSnd>
        </p:sndAc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yukpegi.com/wp-content/uploads/2015/07/3.-3-Destinasi-Wisata-Eksotis-Dekat-Amsterdam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9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webmandry.com/images/stories/2012/3/bodiam/bodiam_zamok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941"/>
            <a:ext cx="921150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39502" y="5516620"/>
            <a:ext cx="4396993" cy="132343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ru-RU" sz="2000" b="1" dirty="0" smtClean="0">
                <a:ln w="50800"/>
                <a:solidFill>
                  <a:schemeClr val="bg1"/>
                </a:solidFill>
                <a:latin typeface="Arial Black" pitchFamily="34" charset="0"/>
              </a:rPr>
              <a:t>Подготовила: Лакеева </a:t>
            </a:r>
            <a:r>
              <a:rPr lang="ru-RU" sz="2000" b="1" dirty="0">
                <a:ln w="50800"/>
                <a:solidFill>
                  <a:schemeClr val="bg1"/>
                </a:solidFill>
                <a:latin typeface="Arial Black" pitchFamily="34" charset="0"/>
              </a:rPr>
              <a:t>Е.А., </a:t>
            </a:r>
            <a:r>
              <a:rPr lang="ru-RU" sz="2000" b="1" dirty="0" smtClean="0">
                <a:ln w="50800"/>
                <a:solidFill>
                  <a:schemeClr val="bg1"/>
                </a:solidFill>
                <a:latin typeface="Arial Black" pitchFamily="34" charset="0"/>
              </a:rPr>
              <a:t> учитель начальных классов МОУ </a:t>
            </a:r>
            <a:r>
              <a:rPr lang="ru-RU" sz="2000" b="1" dirty="0">
                <a:ln w="50800"/>
                <a:solidFill>
                  <a:schemeClr val="bg1"/>
                </a:solidFill>
                <a:latin typeface="Arial Black" pitchFamily="34" charset="0"/>
              </a:rPr>
              <a:t>«СОШ №1</a:t>
            </a:r>
            <a:r>
              <a:rPr lang="ru-RU" sz="2000" b="1" dirty="0" smtClean="0">
                <a:ln w="50800"/>
                <a:solidFill>
                  <a:schemeClr val="bg1"/>
                </a:solidFill>
                <a:latin typeface="Arial Black" pitchFamily="34" charset="0"/>
              </a:rPr>
              <a:t>»          </a:t>
            </a:r>
          </a:p>
          <a:p>
            <a:r>
              <a:rPr lang="ru-RU" sz="2000" b="1" dirty="0" smtClean="0">
                <a:ln w="50800"/>
                <a:solidFill>
                  <a:schemeClr val="bg1"/>
                </a:solidFill>
                <a:latin typeface="Arial Black" pitchFamily="34" charset="0"/>
              </a:rPr>
              <a:t>г. о. Саранск</a:t>
            </a:r>
            <a:r>
              <a:rPr lang="ru-RU" sz="2000" b="1" dirty="0">
                <a:ln w="50800"/>
                <a:solidFill>
                  <a:schemeClr val="bg1"/>
                </a:solidFill>
                <a:latin typeface="Arial Black" pitchFamily="34" charset="0"/>
              </a:rPr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215062"/>
            <a:ext cx="90364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n w="50800"/>
                <a:solidFill>
                  <a:schemeClr val="bg1"/>
                </a:solidFill>
                <a:latin typeface="Arial Black" pitchFamily="34" charset="0"/>
              </a:rPr>
              <a:t>Средневековье: время рыцарей и замков </a:t>
            </a:r>
          </a:p>
        </p:txBody>
      </p:sp>
    </p:spTree>
    <p:extLst>
      <p:ext uri="{BB962C8B-B14F-4D97-AF65-F5344CB8AC3E}">
        <p14:creationId xmlns:p14="http://schemas.microsoft.com/office/powerpoint/2010/main" val="7685167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  <p:sndAc>
          <p:stSnd>
            <p:snd r:embed="rId2" name="click.wav"/>
          </p:stSnd>
        </p:sndAc>
      </p:transition>
    </mc:Choice>
    <mc:Fallback>
      <p:transition spd="slow">
        <p:fade/>
        <p:sndAc>
          <p:stSnd>
            <p:snd r:embed="rId2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10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playcast.ru/uploads/2015/03/23/12785375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259632" y="1196752"/>
            <a:ext cx="67687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Вставьте пропущенные слова, чтобы получились верные высказывания: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57290" y="1857365"/>
            <a:ext cx="583264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1. Существо </a:t>
            </a:r>
            <a:r>
              <a:rPr lang="ru-RU" sz="2000" dirty="0"/>
              <a:t>с телом льва и головой человека, «охраняющее» гробницы египетских </a:t>
            </a:r>
            <a:r>
              <a:rPr lang="ru-RU" sz="2000" dirty="0" smtClean="0"/>
              <a:t>фараонов.  -  </a:t>
            </a:r>
            <a:endParaRPr lang="ru-RU" sz="2000" dirty="0">
              <a:solidFill>
                <a:srgbClr val="C00000"/>
              </a:solidFill>
              <a:latin typeface="Arial Black" pitchFamily="34" charset="0"/>
            </a:endParaRP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6715140" y="2143116"/>
            <a:ext cx="11256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</a:rPr>
              <a:t>Себек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  <a:endParaRPr lang="ru-RU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59633" y="2643182"/>
            <a:ext cx="540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2.</a:t>
            </a:r>
            <a:r>
              <a:rPr lang="ru-RU" dirty="0"/>
              <a:t> Бог мудрости в Древнем Египте, научивший людей читать и </a:t>
            </a:r>
            <a:r>
              <a:rPr lang="ru-RU" dirty="0" smtClean="0"/>
              <a:t>писать. –  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3571868" y="2857496"/>
            <a:ext cx="15127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Тот.</a:t>
            </a:r>
            <a:endParaRPr lang="ru-RU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42976" y="3286124"/>
            <a:ext cx="6286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3. Египетский фараон, которому была построена самая большая пирамида. </a:t>
            </a:r>
            <a:r>
              <a:rPr lang="ru-RU" dirty="0" smtClean="0"/>
              <a:t>-    </a:t>
            </a:r>
            <a:endParaRPr lang="ru-RU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3571868" y="3470790"/>
            <a:ext cx="10398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Хеопс</a:t>
            </a:r>
            <a:endParaRPr lang="ru-RU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28662" y="4000504"/>
            <a:ext cx="6885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4</a:t>
            </a:r>
            <a:r>
              <a:rPr lang="ru-RU" dirty="0" smtClean="0"/>
              <a:t>. Первый  </a:t>
            </a:r>
            <a:r>
              <a:rPr lang="ru-RU" dirty="0"/>
              <a:t>е</a:t>
            </a:r>
            <a:r>
              <a:rPr lang="ru-RU" dirty="0" smtClean="0"/>
              <a:t>гипетский  царь. -                                                                                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4220478" y="3926094"/>
            <a:ext cx="15602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Ромул       </a:t>
            </a:r>
            <a:endParaRPr lang="ru-RU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00100" y="4714884"/>
            <a:ext cx="6143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5</a:t>
            </a:r>
            <a:r>
              <a:rPr lang="ru-RU" dirty="0" smtClean="0"/>
              <a:t>. В </a:t>
            </a:r>
            <a:r>
              <a:rPr lang="ru-RU" dirty="0" smtClean="0"/>
              <a:t>римском амфитеатре </a:t>
            </a:r>
            <a:r>
              <a:rPr lang="ru-RU" dirty="0" smtClean="0"/>
              <a:t>проводились.  </a:t>
            </a:r>
            <a:r>
              <a:rPr lang="ru-RU" dirty="0" smtClean="0"/>
              <a:t>- 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5299432" y="4622551"/>
            <a:ext cx="27289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Гладиаторские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бои</a:t>
            </a:r>
            <a:endParaRPr lang="ru-RU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57224" y="5286388"/>
            <a:ext cx="56470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6. Холм в Афинах, где находятся главные храмы города </a:t>
            </a:r>
          </a:p>
          <a:p>
            <a:r>
              <a:rPr lang="ru-RU" dirty="0" smtClean="0"/>
              <a:t>называется </a:t>
            </a:r>
            <a:r>
              <a:rPr lang="ru-RU" dirty="0" smtClean="0"/>
              <a:t>. - 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2496265" y="5492607"/>
            <a:ext cx="14922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Акрополь</a:t>
            </a:r>
            <a:endParaRPr lang="ru-RU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42396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  <p:sndAc>
          <p:stSnd>
            <p:snd r:embed="rId2" name="click.wav"/>
          </p:stSnd>
        </p:sndAc>
      </p:transition>
    </mc:Choice>
    <mc:Fallback>
      <p:transition spd="slow">
        <p:fade/>
        <p:sndAc>
          <p:stSnd>
            <p:snd r:embed="rId2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www.playcast.ru/uploads/2015/03/23/12785375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785918" y="1000108"/>
            <a:ext cx="607223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Вставьте пропущенные слова, чтобы получились верные высказывания: </a:t>
            </a:r>
          </a:p>
          <a:p>
            <a:endParaRPr lang="ru-RU" sz="2400" b="1" dirty="0" smtClean="0"/>
          </a:p>
          <a:p>
            <a:endParaRPr lang="ru-RU" sz="2400" b="1" dirty="0" smtClean="0"/>
          </a:p>
          <a:p>
            <a:endParaRPr lang="ru-RU" sz="2400" b="1" dirty="0" smtClean="0"/>
          </a:p>
          <a:p>
            <a:endParaRPr lang="ru-RU" sz="2400" b="1" dirty="0" smtClean="0"/>
          </a:p>
          <a:p>
            <a:endParaRPr lang="ru-RU" sz="2400" b="1" dirty="0" smtClean="0"/>
          </a:p>
          <a:p>
            <a:endParaRPr lang="ru-RU" sz="2400" b="1" dirty="0" smtClean="0"/>
          </a:p>
          <a:p>
            <a:endParaRPr lang="ru-RU" sz="2400" b="1" dirty="0" smtClean="0"/>
          </a:p>
          <a:p>
            <a:endParaRPr lang="ru-RU" sz="2400" b="1" dirty="0" smtClean="0"/>
          </a:p>
          <a:p>
            <a:endParaRPr lang="ru-RU" sz="2400" b="1" dirty="0" smtClean="0"/>
          </a:p>
          <a:p>
            <a:endParaRPr lang="ru-RU" sz="2400" b="1" dirty="0" smtClean="0"/>
          </a:p>
          <a:p>
            <a:endParaRPr lang="ru-RU" sz="2400" b="1" dirty="0" smtClean="0"/>
          </a:p>
          <a:p>
            <a:endParaRPr lang="ru-RU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928794" y="1928802"/>
            <a:ext cx="3857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1. Главная площадь Рима.  </a:t>
            </a:r>
            <a:r>
              <a:rPr lang="ru-RU" dirty="0" smtClean="0"/>
              <a:t> -                                                        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 flipH="1">
            <a:off x="4887248" y="1836469"/>
            <a:ext cx="18307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Форум</a:t>
            </a:r>
            <a:endParaRPr lang="ru-RU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57356" y="2643182"/>
            <a:ext cx="3945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2. Жилище богов в Древнем Египте </a:t>
            </a:r>
            <a:r>
              <a:rPr lang="ru-RU" dirty="0" smtClean="0"/>
              <a:t>. - 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6000760" y="2571744"/>
            <a:ext cx="891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Храм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57356" y="3214686"/>
            <a:ext cx="4357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3. Жилище фараонов в Древнем Египте.  </a:t>
            </a:r>
            <a:r>
              <a:rPr lang="ru-RU" dirty="0" smtClean="0"/>
              <a:t> -                                                                 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6357950" y="3143248"/>
            <a:ext cx="1357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Дворец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57356" y="3929066"/>
            <a:ext cx="43573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4. Гроб, куда клали умерших </a:t>
            </a:r>
            <a:r>
              <a:rPr lang="ru-RU" dirty="0" smtClean="0"/>
              <a:t>фараонов.  </a:t>
            </a:r>
            <a:r>
              <a:rPr lang="ru-RU" dirty="0" smtClean="0"/>
              <a:t>-   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6215074" y="3857628"/>
            <a:ext cx="14473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Саркофаг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28728" y="4572008"/>
            <a:ext cx="5452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5. Египетское государство возникло на берегу реки </a:t>
            </a:r>
            <a:r>
              <a:rPr lang="ru-RU" dirty="0" smtClean="0"/>
              <a:t>. -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6929454" y="4508712"/>
            <a:ext cx="10692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Нил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  <p:sndAc>
          <p:stSnd>
            <p:snd r:embed="rId2" name="click.wav"/>
          </p:stSnd>
        </p:sndAc>
      </p:transition>
    </mc:Choice>
    <mc:Fallback>
      <p:transition spd="slow">
        <p:fade/>
        <p:sndAc>
          <p:stSnd>
            <p:snd r:embed="rId2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3">
              <a:alphaModFix amt="39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8" name="Picture 2" descr="http://desktopwallpapers.org.ua/download.php?img=201110/1280x720/desktopwallpapers.org.ua-6100.jpg"/>
          <p:cNvPicPr>
            <a:picLocks noChangeAspect="1" noChangeArrowheads="1"/>
          </p:cNvPicPr>
          <p:nvPr/>
        </p:nvPicPr>
        <p:blipFill rotWithShape="1">
          <a:blip r:embed="rId4"/>
          <a:srcRect l="47857"/>
          <a:stretch/>
        </p:blipFill>
        <p:spPr bwMode="auto">
          <a:xfrm>
            <a:off x="4376056" y="5815"/>
            <a:ext cx="4767943" cy="6858000"/>
          </a:xfrm>
          <a:prstGeom prst="rect">
            <a:avLst/>
          </a:prstGeom>
          <a:noFill/>
        </p:spPr>
      </p:pic>
      <p:pic>
        <p:nvPicPr>
          <p:cNvPr id="10" name="Picture 2" descr="http://desktopwallpapers.org.ua/download.php?img=201110/1280x720/desktopwallpapers.org.ua-6100.jpg"/>
          <p:cNvPicPr>
            <a:picLocks noChangeAspect="1" noChangeArrowheads="1"/>
          </p:cNvPicPr>
          <p:nvPr/>
        </p:nvPicPr>
        <p:blipFill rotWithShape="1">
          <a:blip r:embed="rId4"/>
          <a:srcRect r="52143"/>
          <a:stretch/>
        </p:blipFill>
        <p:spPr bwMode="auto">
          <a:xfrm>
            <a:off x="0" y="5815"/>
            <a:ext cx="4376056" cy="6858000"/>
          </a:xfrm>
          <a:prstGeom prst="rect">
            <a:avLst/>
          </a:prstGeom>
          <a:noFill/>
        </p:spPr>
      </p:pic>
      <p:grpSp>
        <p:nvGrpSpPr>
          <p:cNvPr id="14" name="Группа 13"/>
          <p:cNvGrpSpPr/>
          <p:nvPr/>
        </p:nvGrpSpPr>
        <p:grpSpPr>
          <a:xfrm>
            <a:off x="4211960" y="548680"/>
            <a:ext cx="4778872" cy="1998922"/>
            <a:chOff x="4211960" y="548680"/>
            <a:chExt cx="4778872" cy="1998922"/>
          </a:xfrm>
        </p:grpSpPr>
        <p:sp>
          <p:nvSpPr>
            <p:cNvPr id="12" name="TextBox 11"/>
            <p:cNvSpPr txBox="1"/>
            <p:nvPr/>
          </p:nvSpPr>
          <p:spPr>
            <a:xfrm>
              <a:off x="4211960" y="548680"/>
              <a:ext cx="4778872" cy="1200329"/>
            </a:xfrm>
            <a:prstGeom prst="rect">
              <a:avLst/>
            </a:prstGeom>
            <a:solidFill>
              <a:srgbClr val="808000"/>
            </a:solidFill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wrap="none" rtlCol="0">
              <a:spAutoFit/>
              <a:scene3d>
                <a:camera prst="orthographicFront"/>
                <a:lightRig rig="balanced" dir="t">
                  <a:rot lat="0" lon="0" rev="2100000"/>
                </a:lightRig>
              </a:scene3d>
              <a:sp3d extrusionH="57150" prstMaterial="metal">
                <a:bevelT w="38100" h="25400"/>
                <a:contourClr>
                  <a:schemeClr val="bg2"/>
                </a:contourClr>
              </a:sp3d>
            </a:bodyPr>
            <a:lstStyle/>
            <a:p>
              <a:r>
                <a:rPr lang="ru-RU" b="1" dirty="0" smtClean="0">
                  <a:ln w="50800"/>
                  <a:solidFill>
                    <a:schemeClr val="bg1">
                      <a:shade val="50000"/>
                    </a:schemeClr>
                  </a:solidFill>
                </a:rPr>
                <a:t>  </a:t>
              </a:r>
            </a:p>
            <a:p>
              <a:r>
                <a:rPr lang="ru-RU" sz="3600" b="1" dirty="0" smtClean="0">
                  <a:ln w="50800"/>
                  <a:solidFill>
                    <a:schemeClr val="bg1">
                      <a:shade val="50000"/>
                    </a:schemeClr>
                  </a:solidFill>
                  <a:latin typeface="Arial Black" pitchFamily="34" charset="0"/>
                  <a:cs typeface="Times New Roman" pitchFamily="18" charset="0"/>
                </a:rPr>
                <a:t>СРЕДНЕВЕКОВЬЕ</a:t>
              </a:r>
            </a:p>
            <a:p>
              <a:r>
                <a:rPr lang="ru-RU" b="1" dirty="0" smtClean="0">
                  <a:ln w="50800"/>
                  <a:solidFill>
                    <a:schemeClr val="bg1">
                      <a:shade val="50000"/>
                    </a:schemeClr>
                  </a:solidFill>
                  <a:latin typeface="Arial Black" pitchFamily="34" charset="0"/>
                </a:rPr>
                <a:t>  </a:t>
              </a:r>
              <a:endParaRPr lang="ru-RU" b="1" dirty="0">
                <a:ln w="50800"/>
                <a:solidFill>
                  <a:schemeClr val="bg1">
                    <a:shade val="50000"/>
                  </a:schemeClr>
                </a:solidFill>
                <a:latin typeface="Arial Black" pitchFamily="34" charset="0"/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5014370" y="2024382"/>
              <a:ext cx="3174052" cy="523220"/>
            </a:xfrm>
            <a:prstGeom prst="rect">
              <a:avLst/>
            </a:prstGeom>
            <a:solidFill>
              <a:srgbClr val="80800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  <a:scene3d>
                <a:camera prst="orthographicFront"/>
                <a:lightRig rig="balanced" dir="t">
                  <a:rot lat="0" lon="0" rev="2100000"/>
                </a:lightRig>
              </a:scene3d>
              <a:sp3d extrusionH="57150" prstMaterial="metal">
                <a:bevelT w="38100" h="25400"/>
                <a:contourClr>
                  <a:schemeClr val="bg2"/>
                </a:contourClr>
              </a:sp3d>
            </a:bodyPr>
            <a:lstStyle/>
            <a:p>
              <a:r>
                <a:rPr lang="ru-RU" sz="2800" b="1" dirty="0" smtClean="0">
                  <a:ln w="50800"/>
                  <a:solidFill>
                    <a:schemeClr val="bg1">
                      <a:shade val="50000"/>
                    </a:schemeClr>
                  </a:solidFill>
                  <a:latin typeface="Arial Black" pitchFamily="34" charset="0"/>
                </a:rPr>
                <a:t>V век -  XV век </a:t>
              </a:r>
              <a:endParaRPr lang="ru-RU" sz="2800" b="1" dirty="0">
                <a:ln w="50800"/>
                <a:solidFill>
                  <a:schemeClr val="bg1">
                    <a:shade val="50000"/>
                  </a:schemeClr>
                </a:solidFill>
                <a:latin typeface="Arial Black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672183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  <p:sndAc>
          <p:stSnd>
            <p:snd r:embed="rId2" name="click.wav"/>
          </p:stSnd>
        </p:sndAc>
      </p:transition>
    </mc:Choice>
    <mc:Fallback>
      <p:transition spd="slow">
        <p:fade/>
        <p:sndAc>
          <p:stSnd>
            <p:snd r:embed="rId2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broerendebruijn.nl/Afbeeldingen/Maanden%20van%20het%20jaar%20%282%2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3999" cy="7643794"/>
          </a:xfrm>
          <a:prstGeom prst="rect">
            <a:avLst/>
          </a:prstGeom>
          <a:noFill/>
        </p:spPr>
      </p:pic>
      <p:grpSp>
        <p:nvGrpSpPr>
          <p:cNvPr id="6" name="Группа 5"/>
          <p:cNvGrpSpPr/>
          <p:nvPr/>
        </p:nvGrpSpPr>
        <p:grpSpPr>
          <a:xfrm>
            <a:off x="945389" y="104569"/>
            <a:ext cx="6984776" cy="7506072"/>
            <a:chOff x="945389" y="104569"/>
            <a:chExt cx="6984776" cy="7506072"/>
          </a:xfrm>
        </p:grpSpPr>
        <p:pic>
          <p:nvPicPr>
            <p:cNvPr id="4" name="Picture 2" descr="http://www.playcast.ru/uploads/2015/03/23/12785375.pn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945389" y="104569"/>
              <a:ext cx="6984776" cy="7506072"/>
            </a:xfrm>
            <a:prstGeom prst="rect">
              <a:avLst/>
            </a:prstGeom>
            <a:noFill/>
          </p:spPr>
        </p:pic>
        <p:sp>
          <p:nvSpPr>
            <p:cNvPr id="5" name="Прямоугольник 4"/>
            <p:cNvSpPr/>
            <p:nvPr/>
          </p:nvSpPr>
          <p:spPr>
            <a:xfrm>
              <a:off x="2549713" y="980728"/>
              <a:ext cx="4572000" cy="550920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ru-RU" sz="3200" b="1" dirty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</a:rPr>
                <a:t>Люди стали обрабатывать больше земли и собирать большие урожаи,  в Европе – выращивать растения, которых раньше не знали: рис и хлопчатник, чай и кофе, картофель и кукурузу, апельсины, помидоры, какао.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668769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  <p:sndAc>
          <p:stSnd>
            <p:snd r:embed="rId2" name="click.wav"/>
          </p:stSnd>
        </p:sndAc>
      </p:transition>
    </mc:Choice>
    <mc:Fallback>
      <p:transition spd="slow">
        <p:fade/>
        <p:sndAc>
          <p:stSnd>
            <p:snd r:embed="rId2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playcast.ru/uploads/2015/03/23/12785375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67944" y="0"/>
            <a:ext cx="576064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5291572" y="1164134"/>
            <a:ext cx="36004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Black" pitchFamily="34" charset="0"/>
                <a:ea typeface="Times New Roman" pitchFamily="18" charset="0"/>
                <a:cs typeface="Tahoma" pitchFamily="34" charset="0"/>
              </a:rPr>
              <a:t>В Средние века у людей появились фарфоровая посуда, вилки, мыло, очки, пуговицы, механические часы. Были изобретены порох и огнестрельное оружие</a:t>
            </a:r>
            <a:r>
              <a:rPr lang="ru-RU" sz="16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Black" pitchFamily="34" charset="0"/>
                <a:ea typeface="Times New Roman" pitchFamily="18" charset="0"/>
                <a:cs typeface="Tahoma" pitchFamily="34" charset="0"/>
              </a:rPr>
              <a:t>.</a:t>
            </a:r>
            <a:endParaRPr lang="ru-RU" sz="1600" dirty="0">
              <a:solidFill>
                <a:schemeClr val="accent6">
                  <a:lumMod val="60000"/>
                  <a:lumOff val="40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7" name="Picture 2" descr="http://i1239.photobucket.com/albums/ff510/alexcheban/Azerbaijan/03_Lahij/lahij_3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836712"/>
            <a:ext cx="4788024" cy="513154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isometricOffAxis1Right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41741227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  <p:sndAc>
          <p:stSnd>
            <p:snd r:embed="rId2" name="click.wav"/>
          </p:stSnd>
        </p:sndAc>
      </p:transition>
    </mc:Choice>
    <mc:Fallback>
      <p:transition spd="slow">
        <p:fade/>
        <p:sndAc>
          <p:stSnd>
            <p:snd r:embed="rId2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lh3.googleusercontent.com/-3r21USCVcqs/VR093n9ZmEI/AAAAAAACwhA/QLCm_RieESU/w426-h320/0_9582a_1c8d186d_L.gif.jpg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26" y="0"/>
            <a:ext cx="9328096" cy="6868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-1126" y="332656"/>
            <a:ext cx="9143999" cy="12003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>
                <a:ln w="50800"/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Средневековые мореплаватели открыли Америку </a:t>
            </a:r>
            <a:r>
              <a:rPr lang="ru-RU" sz="3600" b="1" dirty="0" smtClean="0">
                <a:ln w="50800"/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</a:t>
            </a:r>
            <a:r>
              <a:rPr lang="ru-RU" sz="3600" b="1" dirty="0">
                <a:ln w="50800"/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Австралию.</a:t>
            </a:r>
            <a:endParaRPr lang="ru-RU" sz="3600" b="1" dirty="0">
              <a:ln w="50800"/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34528" y="332656"/>
            <a:ext cx="10053532" cy="4955880"/>
            <a:chOff x="26675" y="136653"/>
            <a:chExt cx="10053532" cy="4955880"/>
          </a:xfrm>
        </p:grpSpPr>
        <p:pic>
          <p:nvPicPr>
            <p:cNvPr id="4" name="Picture 2" descr="http://cdn.static2.rtr-vesti.ru/vh/pictures/o/635/880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1500" b="79000" l="18667" r="63167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9872" y="136653"/>
              <a:ext cx="6660335" cy="4955880"/>
            </a:xfrm>
            <a:prstGeom prst="rect">
              <a:avLst/>
            </a:prstGeom>
            <a:noFill/>
          </p:spPr>
        </p:pic>
        <p:pic>
          <p:nvPicPr>
            <p:cNvPr id="5" name="Picture 2" descr="http://cdn.static2.rtr-vesti.ru/vh/pictures/o/635/880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1500" b="79000" l="18667" r="63167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23728" y="1375623"/>
              <a:ext cx="3330168" cy="2477940"/>
            </a:xfrm>
            <a:prstGeom prst="rect">
              <a:avLst/>
            </a:prstGeom>
            <a:noFill/>
          </p:spPr>
        </p:pic>
        <p:pic>
          <p:nvPicPr>
            <p:cNvPr id="6" name="Picture 2" descr="http://cdn.static2.rtr-vesti.ru/vh/pictures/o/635/880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1500" b="79000" l="18667" r="63167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3792" y="1985318"/>
              <a:ext cx="1399871" cy="1041628"/>
            </a:xfrm>
            <a:prstGeom prst="rect">
              <a:avLst/>
            </a:prstGeom>
            <a:noFill/>
          </p:spPr>
        </p:pic>
        <p:pic>
          <p:nvPicPr>
            <p:cNvPr id="8" name="Picture 2" descr="http://cdn.static2.rtr-vesti.ru/vh/pictures/o/635/880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1500" b="79000" l="18667" r="63167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76" y="1915645"/>
              <a:ext cx="964775" cy="717878"/>
            </a:xfrm>
            <a:prstGeom prst="rect">
              <a:avLst/>
            </a:prstGeom>
            <a:noFill/>
          </p:spPr>
        </p:pic>
        <p:pic>
          <p:nvPicPr>
            <p:cNvPr id="9" name="Picture 2" descr="http://cdn.static2.rtr-vesti.ru/vh/pictures/o/635/880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1500" b="79000" l="18667" r="63167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75" y="1756086"/>
              <a:ext cx="964775" cy="717878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8611068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  <p:sndAc>
          <p:stSnd>
            <p:snd r:embed="rId2" name="click.wav"/>
          </p:stSnd>
        </p:sndAc>
      </p:transition>
    </mc:Choice>
    <mc:Fallback>
      <p:transition spd="slow">
        <p:fade/>
        <p:sndAc>
          <p:stSnd>
            <p:snd r:embed="rId2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edusam.ru/images/photo/b3eafb69318e9433936da2697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0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img.phombo.com/img1/photocombo/1491022/47_Castles_Wallpapers_1600_X_1200_Set_2-3.jpg_Malbork_Castle_of_Teutonic_Knights_Pomerania_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0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cs624022.vk.me/v624022117/bbb3/Aomv1ejaEdw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0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25760" y="40866"/>
            <a:ext cx="9018240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ahoma" pitchFamily="34" charset="0"/>
                <a:ea typeface="Times New Roman" pitchFamily="18" charset="0"/>
                <a:cs typeface="Tahoma" pitchFamily="34" charset="0"/>
              </a:rPr>
              <a:t>Замок </a:t>
            </a:r>
            <a:r>
              <a:rPr lang="ru-RU" sz="2800" b="1" dirty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Times New Roman" pitchFamily="18" charset="0"/>
                <a:cs typeface="Tahoma" pitchFamily="34" charset="0"/>
              </a:rPr>
              <a:t>–</a:t>
            </a:r>
            <a:r>
              <a:rPr lang="ru-RU" sz="2800" b="1" dirty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ahoma" pitchFamily="34" charset="0"/>
                <a:ea typeface="Times New Roman" pitchFamily="18" charset="0"/>
                <a:cs typeface="Tahoma" pitchFamily="34" charset="0"/>
              </a:rPr>
              <a:t> это дворец и крепость феодала.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3200" b="1" dirty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Замки возводились в хорошо защищенных </a:t>
            </a:r>
            <a:r>
              <a:rPr lang="ru-RU" sz="3200" b="1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местах</a:t>
            </a:r>
            <a:r>
              <a:rPr lang="ru-RU" sz="3200" b="1" dirty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: главная башня окружалась валами, </a:t>
            </a:r>
            <a:r>
              <a:rPr lang="ru-RU" sz="3200" b="1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рвами, стенами</a:t>
            </a:r>
            <a:r>
              <a:rPr lang="ru-RU" sz="3200" b="1" dirty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25760" y="1484784"/>
            <a:ext cx="901824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Замки </a:t>
            </a:r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знати представляли собой не очень </a:t>
            </a: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удобные  </a:t>
            </a:r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жилища.  В них было сыро, холодно, гуляли </a:t>
            </a: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сквозняки.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7192802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  <p:sndAc>
          <p:stSnd>
            <p:snd r:embed="rId3" name="click.wav"/>
          </p:stSnd>
        </p:sndAc>
      </p:transition>
    </mc:Choice>
    <mc:Fallback>
      <p:transition spd="slow">
        <p:fade/>
        <p:sndAc>
          <p:stSnd>
            <p:snd r:embed="rId3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4067944" y="0"/>
            <a:ext cx="5760640" cy="6858000"/>
            <a:chOff x="4067944" y="0"/>
            <a:chExt cx="5760640" cy="6858000"/>
          </a:xfrm>
        </p:grpSpPr>
        <p:pic>
          <p:nvPicPr>
            <p:cNvPr id="3" name="Picture 2" descr="http://www.playcast.ru/uploads/2015/03/23/12785375.pn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067944" y="0"/>
              <a:ext cx="5760640" cy="6858000"/>
            </a:xfrm>
            <a:prstGeom prst="rect">
              <a:avLst/>
            </a:prstGeom>
            <a:noFill/>
          </p:spPr>
        </p:pic>
        <p:sp>
          <p:nvSpPr>
            <p:cNvPr id="4" name="Прямоугольник 3"/>
            <p:cNvSpPr/>
            <p:nvPr/>
          </p:nvSpPr>
          <p:spPr>
            <a:xfrm>
              <a:off x="4968044" y="920621"/>
              <a:ext cx="3960440" cy="50167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3200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ahoma" pitchFamily="34" charset="0"/>
                  <a:ea typeface="Times New Roman" pitchFamily="18" charset="0"/>
                  <a:cs typeface="Tahoma" pitchFamily="34" charset="0"/>
                </a:rPr>
                <a:t>Рыцари несли службу в войске короля или других </a:t>
              </a:r>
            </a:p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3200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ahoma" pitchFamily="34" charset="0"/>
                  <a:ea typeface="Times New Roman" pitchFamily="18" charset="0"/>
                  <a:cs typeface="Tahoma" pitchFamily="34" charset="0"/>
                </a:rPr>
                <a:t>знатных людей,  хозяев больших земельных владений </a:t>
              </a:r>
              <a:r>
                <a:rPr lang="ru-RU" sz="3200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ea typeface="Times New Roman" pitchFamily="18" charset="0"/>
                  <a:cs typeface="Tahoma" pitchFamily="34" charset="0"/>
                </a:rPr>
                <a:t>–</a:t>
              </a:r>
            </a:p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3200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ahoma" pitchFamily="34" charset="0"/>
                  <a:ea typeface="Times New Roman" pitchFamily="18" charset="0"/>
                  <a:cs typeface="Tahoma" pitchFamily="34" charset="0"/>
                </a:rPr>
                <a:t> герцогов, графов, баронов.</a:t>
              </a:r>
              <a:endPara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</a:endParaRPr>
            </a:p>
          </p:txBody>
        </p:sp>
      </p:grpSp>
      <p:pic>
        <p:nvPicPr>
          <p:cNvPr id="6" name="Picture 2" descr="http://oi59.tinypic.com/2q87hqf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08520" y="1268760"/>
            <a:ext cx="4572000" cy="504056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isometricOffAxis1Right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4561905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  <p:sndAc>
          <p:stSnd>
            <p:snd r:embed="rId2" name="click.wav"/>
          </p:stSnd>
        </p:sndAc>
      </p:transition>
    </mc:Choice>
    <mc:Fallback>
      <p:transition spd="slow">
        <p:fade/>
        <p:sndAc>
          <p:stSnd>
            <p:snd r:embed="rId2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ifratellidellaspada.altervista.org/alterpages/03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1841" y="4982"/>
            <a:ext cx="9144000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Прямоугольник 2"/>
          <p:cNvSpPr/>
          <p:nvPr/>
        </p:nvSpPr>
        <p:spPr>
          <a:xfrm>
            <a:off x="323528" y="33401"/>
            <a:ext cx="8820472" cy="101566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6000" b="1" dirty="0">
                <a:ln w="11430"/>
                <a:solidFill>
                  <a:srgbClr val="00B0F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Посвящение в рыцари</a:t>
            </a:r>
          </a:p>
        </p:txBody>
      </p:sp>
    </p:spTree>
    <p:extLst>
      <p:ext uri="{BB962C8B-B14F-4D97-AF65-F5344CB8AC3E}">
        <p14:creationId xmlns:p14="http://schemas.microsoft.com/office/powerpoint/2010/main" val="11615832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  <p:sndAc>
          <p:stSnd>
            <p:snd r:embed="rId2" name="click.wav"/>
          </p:stSnd>
        </p:sndAc>
      </p:transition>
    </mc:Choice>
    <mc:Fallback>
      <p:transition spd="slow">
        <p:fade/>
        <p:sndAc>
          <p:stSnd>
            <p:snd r:embed="rId2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3995936" y="0"/>
            <a:ext cx="5400600" cy="6858000"/>
            <a:chOff x="4067944" y="0"/>
            <a:chExt cx="5760640" cy="6858000"/>
          </a:xfrm>
        </p:grpSpPr>
        <p:pic>
          <p:nvPicPr>
            <p:cNvPr id="3" name="Picture 2" descr="http://www.playcast.ru/uploads/2015/03/23/12785375.pn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067944" y="0"/>
              <a:ext cx="5760640" cy="6858000"/>
            </a:xfrm>
            <a:prstGeom prst="rect">
              <a:avLst/>
            </a:prstGeom>
            <a:noFill/>
          </p:spPr>
        </p:pic>
        <p:sp>
          <p:nvSpPr>
            <p:cNvPr id="4" name="Прямоугольник 3"/>
            <p:cNvSpPr/>
            <p:nvPr/>
          </p:nvSpPr>
          <p:spPr>
            <a:xfrm>
              <a:off x="4968044" y="920621"/>
              <a:ext cx="396044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endPara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</a:endParaRPr>
            </a:p>
          </p:txBody>
        </p:sp>
      </p:grpSp>
      <p:sp>
        <p:nvSpPr>
          <p:cNvPr id="5" name="Прямоугольник 4"/>
          <p:cNvSpPr/>
          <p:nvPr/>
        </p:nvSpPr>
        <p:spPr>
          <a:xfrm>
            <a:off x="4931152" y="1505395"/>
            <a:ext cx="381731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Рыцари участвовали в специально организованных  военных состязаниях -турнирах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http://ok-t.ru/studopediasu/baza1/3974040483118.files/image01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54904" y="1213008"/>
            <a:ext cx="4844742" cy="528624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isometricOffAxis1Right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7369391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  <p:sndAc>
          <p:stSnd>
            <p:snd r:embed="rId2" name="click.wav"/>
          </p:stSnd>
        </p:sndAc>
      </p:transition>
    </mc:Choice>
    <mc:Fallback>
      <p:transition spd="slow">
        <p:fade/>
        <p:sndAc>
          <p:stSnd>
            <p:snd r:embed="rId2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uslide.ru/images/2/9143/960/img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358282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  <p:sndAc>
          <p:stSnd>
            <p:snd r:embed="rId3" name="click.wav"/>
          </p:stSnd>
        </p:sndAc>
      </p:transition>
    </mc:Choice>
    <mc:Fallback>
      <p:transition spd="slow">
        <p:fade/>
        <p:sndAc>
          <p:stSnd>
            <p:snd r:embed="rId3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4067944" y="0"/>
            <a:ext cx="5076056" cy="6858000"/>
            <a:chOff x="4067944" y="0"/>
            <a:chExt cx="5760640" cy="6858000"/>
          </a:xfrm>
        </p:grpSpPr>
        <p:pic>
          <p:nvPicPr>
            <p:cNvPr id="2" name="Picture 2" descr="http://www.playcast.ru/uploads/2015/03/23/12785375.pn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067944" y="0"/>
              <a:ext cx="5760640" cy="6858000"/>
            </a:xfrm>
            <a:prstGeom prst="rect">
              <a:avLst/>
            </a:prstGeom>
            <a:noFill/>
          </p:spPr>
        </p:pic>
        <p:sp>
          <p:nvSpPr>
            <p:cNvPr id="3" name="Прямоугольник 2"/>
            <p:cNvSpPr/>
            <p:nvPr/>
          </p:nvSpPr>
          <p:spPr>
            <a:xfrm>
              <a:off x="4932040" y="1052736"/>
              <a:ext cx="4032448" cy="34163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2400" b="1" cap="all" dirty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>
                          <a:shade val="20000"/>
                          <a:satMod val="245000"/>
                        </a:schemeClr>
                      </a:gs>
                      <a:gs pos="43000">
                        <a:schemeClr val="accent4">
                          <a:satMod val="255000"/>
                        </a:schemeClr>
                      </a:gs>
                      <a:gs pos="48000">
                        <a:schemeClr val="accent4">
                          <a:shade val="85000"/>
                          <a:satMod val="255000"/>
                        </a:schemeClr>
                      </a:gs>
                      <a:gs pos="100000">
                        <a:schemeClr val="accent4">
                          <a:shade val="20000"/>
                          <a:satMod val="245000"/>
                        </a:schemeClr>
                      </a:gs>
                    </a:gsLst>
                    <a:lin ang="5400000"/>
                  </a:gradFill>
                  <a:effectLst>
                    <a:reflection blurRad="12700" stA="28000" endPos="45000" dist="1000" dir="5400000" sy="-100000" algn="bl" rotWithShape="0"/>
                  </a:effectLst>
                  <a:latin typeface="Tahoma" pitchFamily="34" charset="0"/>
                  <a:ea typeface="Times New Roman" pitchFamily="18" charset="0"/>
                  <a:cs typeface="Tahoma" pitchFamily="34" charset="0"/>
                </a:rPr>
                <a:t>РУКОПИСНАЯ КНИГА </a:t>
              </a:r>
              <a:r>
                <a:rPr lang="ru-RU" sz="2400" b="1" cap="all" dirty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>
                          <a:shade val="20000"/>
                          <a:satMod val="245000"/>
                        </a:schemeClr>
                      </a:gs>
                      <a:gs pos="43000">
                        <a:schemeClr val="accent4">
                          <a:satMod val="255000"/>
                        </a:schemeClr>
                      </a:gs>
                      <a:gs pos="48000">
                        <a:schemeClr val="accent4">
                          <a:shade val="85000"/>
                          <a:satMod val="255000"/>
                        </a:schemeClr>
                      </a:gs>
                      <a:gs pos="100000">
                        <a:schemeClr val="accent4">
                          <a:shade val="20000"/>
                          <a:satMod val="245000"/>
                        </a:schemeClr>
                      </a:gs>
                    </a:gsLst>
                    <a:lin ang="5400000"/>
                  </a:gradFill>
                  <a:effectLst>
                    <a:reflection blurRad="12700" stA="28000" endPos="45000" dist="1000" dir="5400000" sy="-100000" algn="bl" rotWithShape="0"/>
                  </a:effectLst>
                  <a:ea typeface="Times New Roman" pitchFamily="18" charset="0"/>
                  <a:cs typeface="Tahoma" pitchFamily="34" charset="0"/>
                </a:rPr>
                <a:t>–</a:t>
              </a:r>
              <a:r>
                <a:rPr lang="ru-RU" sz="2400" b="1" cap="all" dirty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>
                          <a:shade val="20000"/>
                          <a:satMod val="245000"/>
                        </a:schemeClr>
                      </a:gs>
                      <a:gs pos="43000">
                        <a:schemeClr val="accent4">
                          <a:satMod val="255000"/>
                        </a:schemeClr>
                      </a:gs>
                      <a:gs pos="48000">
                        <a:schemeClr val="accent4">
                          <a:shade val="85000"/>
                          <a:satMod val="255000"/>
                        </a:schemeClr>
                      </a:gs>
                      <a:gs pos="100000">
                        <a:schemeClr val="accent4">
                          <a:shade val="20000"/>
                          <a:satMod val="245000"/>
                        </a:schemeClr>
                      </a:gs>
                    </a:gsLst>
                    <a:lin ang="5400000"/>
                  </a:gradFill>
                  <a:effectLst>
                    <a:reflection blurRad="12700" stA="28000" endPos="45000" dist="1000" dir="5400000" sy="-100000" algn="bl" rotWithShape="0"/>
                  </a:effectLst>
                  <a:latin typeface="Tahoma" pitchFamily="34" charset="0"/>
                  <a:ea typeface="Times New Roman" pitchFamily="18" charset="0"/>
                  <a:cs typeface="Tahoma" pitchFamily="34" charset="0"/>
                </a:rPr>
                <a:t> уникальная книга, в которой  текст, иллюстрации и орнаментальное оформление воспроизведены от руки.</a:t>
              </a:r>
              <a:endPara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</a:endParaRPr>
            </a:p>
          </p:txBody>
        </p:sp>
      </p:grpSp>
      <p:pic>
        <p:nvPicPr>
          <p:cNvPr id="5122" name="Picture 2" descr="http://www.middelnederlands.be/akkoord/images/roodstatuetboeck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736"/>
            <a:ext cx="4762500" cy="417646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isometricOffAxis1Right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10784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  <p:sndAc>
          <p:stSnd>
            <p:snd r:embed="rId2" name="click.wav"/>
          </p:stSnd>
        </p:sndAc>
      </p:transition>
    </mc:Choice>
    <mc:Fallback>
      <p:transition spd="slow">
        <p:fade/>
        <p:sndAc>
          <p:stSnd>
            <p:snd r:embed="rId2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4067944" y="-99392"/>
            <a:ext cx="5760640" cy="6858000"/>
            <a:chOff x="4067944" y="0"/>
            <a:chExt cx="5760640" cy="6858000"/>
          </a:xfrm>
        </p:grpSpPr>
        <p:pic>
          <p:nvPicPr>
            <p:cNvPr id="3" name="Picture 2" descr="http://www.playcast.ru/uploads/2015/03/23/12785375.pn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067944" y="0"/>
              <a:ext cx="5760640" cy="6858000"/>
            </a:xfrm>
            <a:prstGeom prst="rect">
              <a:avLst/>
            </a:prstGeom>
            <a:noFill/>
          </p:spPr>
        </p:pic>
        <p:sp>
          <p:nvSpPr>
            <p:cNvPr id="4" name="Прямоугольник 3"/>
            <p:cNvSpPr/>
            <p:nvPr/>
          </p:nvSpPr>
          <p:spPr>
            <a:xfrm>
              <a:off x="5040052" y="1443841"/>
              <a:ext cx="381642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endParaRPr lang="ru-RU" dirty="0">
                <a:solidFill>
                  <a:schemeClr val="accent5"/>
                </a:solidFill>
                <a:latin typeface="Arial Black" pitchFamily="34" charset="0"/>
              </a:endParaRPr>
            </a:p>
          </p:txBody>
        </p:sp>
      </p:grpSp>
      <p:sp>
        <p:nvSpPr>
          <p:cNvPr id="5" name="Прямоугольник 4"/>
          <p:cNvSpPr/>
          <p:nvPr/>
        </p:nvSpPr>
        <p:spPr>
          <a:xfrm>
            <a:off x="5040052" y="764704"/>
            <a:ext cx="390836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Рукописные книги многие века являлись объектом поклонения и </a:t>
            </a:r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восхищения, предметом роскоши и собирательства. Со временем большинство  из них вошли в собрания знаменитых музеев и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библиотек.</a:t>
            </a:r>
            <a:endParaRPr lang="ru-RU" sz="2800" b="1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https://im3-tub-ru.yandex.net/i?id=c8933b7d21db2babb24ce6552d7c7757&amp;n=33&amp;h=215&amp;w=42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529115"/>
            <a:ext cx="4392488" cy="434815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isometricOffAxis1Right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06726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  <p:sndAc>
          <p:stSnd>
            <p:snd r:embed="rId2" name="click.wav"/>
          </p:stSnd>
        </p:sndAc>
      </p:transition>
    </mc:Choice>
    <mc:Fallback>
      <p:transition spd="slow">
        <p:fade/>
        <p:sndAc>
          <p:stSnd>
            <p:snd r:embed="rId2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4071934" y="0"/>
            <a:ext cx="4786346" cy="6858000"/>
            <a:chOff x="4071934" y="0"/>
            <a:chExt cx="5072066" cy="6858000"/>
          </a:xfrm>
        </p:grpSpPr>
        <p:pic>
          <p:nvPicPr>
            <p:cNvPr id="2" name="Picture 2" descr="http://www.playcast.ru/uploads/2015/03/23/12785375.pn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071934" y="0"/>
              <a:ext cx="5072066" cy="6858000"/>
            </a:xfrm>
            <a:prstGeom prst="rect">
              <a:avLst/>
            </a:prstGeom>
            <a:noFill/>
          </p:spPr>
        </p:pic>
        <p:sp>
          <p:nvSpPr>
            <p:cNvPr id="3" name="Прямоугольник 2"/>
            <p:cNvSpPr/>
            <p:nvPr/>
          </p:nvSpPr>
          <p:spPr>
            <a:xfrm>
              <a:off x="4980364" y="1000108"/>
              <a:ext cx="3498328" cy="48013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dirty="0">
                  <a:solidFill>
                    <a:schemeClr val="accent5"/>
                  </a:solidFill>
                  <a:latin typeface="Arial Black" pitchFamily="34" charset="0"/>
                  <a:ea typeface="Times New Roman" pitchFamily="18" charset="0"/>
                  <a:cs typeface="Tahoma" pitchFamily="34" charset="0"/>
                </a:rPr>
                <a:t>Монастыри служили основными центрами книгописания  в средние века. </a:t>
              </a:r>
            </a:p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dirty="0">
                  <a:solidFill>
                    <a:schemeClr val="accent5"/>
                  </a:solidFill>
                  <a:latin typeface="Arial Black" pitchFamily="34" charset="0"/>
                  <a:ea typeface="Times New Roman" pitchFamily="18" charset="0"/>
                  <a:cs typeface="Tahoma" pitchFamily="34" charset="0"/>
                </a:rPr>
                <a:t>В монастырской книжной мастерской царила строгая дисциплина.  </a:t>
              </a:r>
              <a:r>
                <a:rPr lang="ru-RU" dirty="0" smtClean="0">
                  <a:solidFill>
                    <a:schemeClr val="accent5"/>
                  </a:solidFill>
                  <a:latin typeface="Arial Black" pitchFamily="34" charset="0"/>
                  <a:ea typeface="Times New Roman" pitchFamily="18" charset="0"/>
                  <a:cs typeface="Tahoma" pitchFamily="34" charset="0"/>
                </a:rPr>
                <a:t>За ослушание</a:t>
              </a:r>
              <a:r>
                <a:rPr lang="ru-RU" dirty="0">
                  <a:solidFill>
                    <a:schemeClr val="accent5"/>
                  </a:solidFill>
                  <a:latin typeface="Arial Black" pitchFamily="34" charset="0"/>
                  <a:ea typeface="Times New Roman" pitchFamily="18" charset="0"/>
                  <a:cs typeface="Tahoma" pitchFamily="34" charset="0"/>
                </a:rPr>
                <a:t>, небрежность сажали на сухой паёк.  Сохранились древние </a:t>
              </a:r>
            </a:p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dirty="0">
                  <a:solidFill>
                    <a:schemeClr val="accent5"/>
                  </a:solidFill>
                  <a:latin typeface="Arial Black" pitchFamily="34" charset="0"/>
                  <a:ea typeface="Times New Roman" pitchFamily="18" charset="0"/>
                  <a:cs typeface="Tahoma" pitchFamily="34" charset="0"/>
                </a:rPr>
                <a:t>миниатюры, изображающие монахов – переписчиков книг за работой. </a:t>
              </a:r>
              <a:endParaRPr lang="ru-RU" dirty="0">
                <a:solidFill>
                  <a:schemeClr val="accent5"/>
                </a:solidFill>
                <a:latin typeface="Arial Black" pitchFamily="34" charset="0"/>
              </a:endParaRPr>
            </a:p>
          </p:txBody>
        </p:sp>
      </p:grpSp>
      <p:pic>
        <p:nvPicPr>
          <p:cNvPr id="5" name="Picture 2" descr="http://www.funlib.ru/cimg/2014/101600/365543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075751"/>
            <a:ext cx="4499992" cy="517977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isometricOffAxis1Right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8736169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  <p:sndAc>
          <p:stSnd>
            <p:snd r:embed="rId2" name="click.wav"/>
          </p:stSnd>
        </p:sndAc>
      </p:transition>
    </mc:Choice>
    <mc:Fallback>
      <p:transition spd="slow">
        <p:fade/>
        <p:sndAc>
          <p:stSnd>
            <p:snd r:embed="rId2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://2.bp.blogspot.com/-yEmIbT7nrMg/To8QLbRzdnI/AAAAAAAAT40/1IIaWMnEZGM/s1600/pergamino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0" y="0"/>
            <a:ext cx="8418010" cy="544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</a:t>
            </a:r>
            <a:r>
              <a:rPr lang="ru-RU" sz="32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Изготовление древних рукописных книг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32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было делом дорогим и трудоёмким.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</a:t>
            </a:r>
            <a:r>
              <a:rPr lang="ru-RU" sz="32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Материалом д</a:t>
            </a:r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ля них служил пергамен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        (или пергамент) </a:t>
            </a:r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  <a:ea typeface="Times New Roman" pitchFamily="18" charset="0"/>
                <a:cs typeface="Tahoma" pitchFamily="34" charset="0"/>
              </a:rPr>
              <a:t>–</a:t>
            </a:r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 кожа особой выделки.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         Лучший пергамен получался из мягкой,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        тонкой кожи ягнят и телят.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        Её очищали от шерсти и тщательно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         промывали</a:t>
            </a:r>
            <a:r>
              <a:rPr kumimoji="0" lang="ru-RU" sz="280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. Затем натягивали на рамки,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       </a:t>
            </a:r>
            <a:r>
              <a:rPr kumimoji="0" lang="ru-RU" sz="280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посыпали мелом и чистили пемзой.</a:t>
            </a:r>
            <a:endParaRPr kumimoji="0" lang="ru-RU" sz="280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  <p:sndAc>
          <p:stSnd>
            <p:snd r:embed="rId2" name="click.wav"/>
          </p:stSnd>
        </p:sndAc>
      </p:transition>
    </mc:Choice>
    <mc:Fallback>
      <p:transition spd="slow">
        <p:fade/>
        <p:sndAc>
          <p:stSnd>
            <p:snd r:embed="rId2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58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58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58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58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58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da.coolreferat.com.ua/nuda/konkurs-i-na-storoji-slovo-v2/4.gif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2" y="-26733"/>
            <a:ext cx="9144001" cy="6884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075249" y="1430474"/>
            <a:ext cx="381642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accent4">
                    <a:lumMod val="75000"/>
                  </a:schemeClr>
                </a:solidFill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Писали книги обычно </a:t>
            </a:r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гусиным пером </a:t>
            </a:r>
            <a:r>
              <a:rPr lang="ru-RU" sz="2400" b="1" dirty="0">
                <a:solidFill>
                  <a:schemeClr val="accent4">
                    <a:lumMod val="75000"/>
                  </a:schemeClr>
                </a:solidFill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и </a:t>
            </a:r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чернилами. Привилегию  </a:t>
            </a:r>
            <a:r>
              <a:rPr lang="ru-RU" sz="2400" b="1" dirty="0">
                <a:solidFill>
                  <a:schemeClr val="accent4">
                    <a:lumMod val="75000"/>
                  </a:schemeClr>
                </a:solidFill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писать  </a:t>
            </a:r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лебединым  </a:t>
            </a:r>
            <a:r>
              <a:rPr lang="ru-RU" sz="2400" b="1" dirty="0">
                <a:solidFill>
                  <a:schemeClr val="accent4">
                    <a:lumMod val="75000"/>
                  </a:schemeClr>
                </a:solidFill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и даже павлиньим  </a:t>
            </a:r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пером  </a:t>
            </a:r>
            <a:r>
              <a:rPr lang="ru-RU" sz="2400" b="1" dirty="0">
                <a:solidFill>
                  <a:schemeClr val="accent4">
                    <a:lumMod val="75000"/>
                  </a:schemeClr>
                </a:solidFill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имел царь.</a:t>
            </a:r>
            <a:endParaRPr lang="ru-RU" sz="2400" b="1" dirty="0">
              <a:solidFill>
                <a:schemeClr val="accent4">
                  <a:lumMod val="75000"/>
                </a:schemeClr>
              </a:solidFill>
              <a:latin typeface="Arial Black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91849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  <p:sndAc>
          <p:stSnd>
            <p:snd r:embed="rId2" name="click.wav"/>
          </p:stSnd>
        </p:sndAc>
      </p:transition>
    </mc:Choice>
    <mc:Fallback>
      <p:transition spd="slow">
        <p:fade/>
        <p:sndAc>
          <p:stSnd>
            <p:snd r:embed="rId2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3977680" y="0"/>
            <a:ext cx="5760640" cy="6858000"/>
            <a:chOff x="4067944" y="0"/>
            <a:chExt cx="5760640" cy="6858000"/>
          </a:xfrm>
        </p:grpSpPr>
        <p:pic>
          <p:nvPicPr>
            <p:cNvPr id="3" name="Picture 2" descr="http://www.playcast.ru/uploads/2015/03/23/12785375.pn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067944" y="0"/>
              <a:ext cx="5760640" cy="6858000"/>
            </a:xfrm>
            <a:prstGeom prst="rect">
              <a:avLst/>
            </a:prstGeom>
            <a:noFill/>
          </p:spPr>
        </p:pic>
        <p:sp>
          <p:nvSpPr>
            <p:cNvPr id="4" name="Прямоугольник 3"/>
            <p:cNvSpPr/>
            <p:nvPr/>
          </p:nvSpPr>
          <p:spPr>
            <a:xfrm>
              <a:off x="5040052" y="1443841"/>
              <a:ext cx="381642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endParaRPr lang="ru-RU" dirty="0">
                <a:solidFill>
                  <a:schemeClr val="accent5"/>
                </a:solidFill>
                <a:latin typeface="Arial Black" pitchFamily="34" charset="0"/>
              </a:endParaRPr>
            </a:p>
          </p:txBody>
        </p:sp>
      </p:grpSp>
      <p:sp>
        <p:nvSpPr>
          <p:cNvPr id="5" name="Прямоугольник 4"/>
          <p:cNvSpPr/>
          <p:nvPr/>
        </p:nvSpPr>
        <p:spPr>
          <a:xfrm>
            <a:off x="4952336" y="861525"/>
            <a:ext cx="347413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ln w="50800"/>
                <a:solidFill>
                  <a:schemeClr val="accent5">
                    <a:lumMod val="75000"/>
                  </a:schemeClr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Иногда переплёт оковывали золотом и серебром,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ln w="50800"/>
                <a:solidFill>
                  <a:schemeClr val="accent5">
                    <a:lumMod val="75000"/>
                  </a:schemeClr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украшали драгоценными камнями. Такие металлические переплёты называют окладами</a:t>
            </a:r>
            <a:r>
              <a:rPr lang="ru-RU" sz="3200" b="1" dirty="0">
                <a:ln w="50800"/>
                <a:solidFill>
                  <a:schemeClr val="accent5">
                    <a:lumMod val="75000"/>
                  </a:schemeClr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.</a:t>
            </a:r>
            <a:endParaRPr lang="ru-RU" sz="3200" b="1" dirty="0">
              <a:ln w="50800"/>
              <a:solidFill>
                <a:schemeClr val="accent5">
                  <a:lumMod val="75000"/>
                </a:schemeClr>
              </a:solidFill>
              <a:latin typeface="Arial" pitchFamily="34" charset="0"/>
            </a:endParaRPr>
          </a:p>
        </p:txBody>
      </p:sp>
      <p:pic>
        <p:nvPicPr>
          <p:cNvPr id="7170" name="Picture 2" descr="http://www.esacademic.com/pictures/eswiki/77/Musee_du_Moyen_Age_A0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91742"/>
            <a:ext cx="3977680" cy="543321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isometricOffAxis1Right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65035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  <p:sndAc>
          <p:stSnd>
            <p:snd r:embed="rId2" name="click.wav"/>
          </p:stSnd>
        </p:sndAc>
      </p:transition>
    </mc:Choice>
    <mc:Fallback>
      <p:transition spd="slow">
        <p:fade/>
        <p:sndAc>
          <p:stSnd>
            <p:snd r:embed="rId2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0" y="-315416"/>
            <a:ext cx="8919356" cy="7174791"/>
            <a:chOff x="4067944" y="0"/>
            <a:chExt cx="5760640" cy="6858000"/>
          </a:xfrm>
        </p:grpSpPr>
        <p:pic>
          <p:nvPicPr>
            <p:cNvPr id="4" name="Picture 2" descr="http://www.playcast.ru/uploads/2015/03/23/12785375.pn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067944" y="0"/>
              <a:ext cx="5760640" cy="6858000"/>
            </a:xfrm>
            <a:prstGeom prst="rect">
              <a:avLst/>
            </a:prstGeom>
            <a:noFill/>
          </p:spPr>
        </p:pic>
        <p:sp>
          <p:nvSpPr>
            <p:cNvPr id="5" name="Прямоугольник 4"/>
            <p:cNvSpPr/>
            <p:nvPr/>
          </p:nvSpPr>
          <p:spPr>
            <a:xfrm>
              <a:off x="5040052" y="1443841"/>
              <a:ext cx="381642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endParaRPr lang="ru-RU" dirty="0">
                <a:solidFill>
                  <a:schemeClr val="accent5"/>
                </a:solidFill>
                <a:latin typeface="Arial Black" pitchFamily="34" charset="0"/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1505141" y="764704"/>
            <a:ext cx="6451235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ИНТЕРНЕТ-ИСТОЧНИКИ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http</a:t>
            </a:r>
            <a:r>
              <a:rPr lang="ru-RU" sz="1200" b="1" dirty="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://kartinki-na-rabochiy-st</a:t>
            </a:r>
            <a:r>
              <a:rPr lang="ru-RU" sz="1200" b="1" dirty="0">
                <a:solidFill>
                  <a:srgbClr val="000000"/>
                </a:solidFill>
                <a:ea typeface="Times New Roman" pitchFamily="18" charset="0"/>
                <a:cs typeface="Tahoma" pitchFamily="34" charset="0"/>
              </a:rPr>
              <a:t>…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http://www.forum-grad.ru/forum</a:t>
            </a:r>
            <a:r>
              <a:rPr lang="ru-RU" sz="1200" b="1" dirty="0">
                <a:solidFill>
                  <a:srgbClr val="000000"/>
                </a:solidFill>
                <a:ea typeface="Times New Roman" pitchFamily="18" charset="0"/>
                <a:cs typeface="Tahoma" pitchFamily="34" charset="0"/>
              </a:rPr>
              <a:t>…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http://kartinki-na-rabochiy-st</a:t>
            </a:r>
            <a:r>
              <a:rPr lang="ru-RU" sz="1200" b="1" dirty="0">
                <a:solidFill>
                  <a:srgbClr val="000000"/>
                </a:solidFill>
                <a:ea typeface="Times New Roman" pitchFamily="18" charset="0"/>
                <a:cs typeface="Tahoma" pitchFamily="34" charset="0"/>
              </a:rPr>
              <a:t>…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http://www.mota.ru/wallpapers/</a:t>
            </a:r>
            <a:r>
              <a:rPr lang="ru-RU" sz="1200" b="1" dirty="0">
                <a:solidFill>
                  <a:srgbClr val="000000"/>
                </a:solidFill>
                <a:ea typeface="Times New Roman" pitchFamily="18" charset="0"/>
                <a:cs typeface="Tahoma" pitchFamily="34" charset="0"/>
              </a:rPr>
              <a:t>…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http://epidemzz.net/tv/13464-t</a:t>
            </a:r>
            <a:r>
              <a:rPr lang="ru-RU" sz="1200" b="1" dirty="0">
                <a:solidFill>
                  <a:srgbClr val="000000"/>
                </a:solidFill>
                <a:ea typeface="Times New Roman" pitchFamily="18" charset="0"/>
                <a:cs typeface="Tahoma" pitchFamily="34" charset="0"/>
              </a:rPr>
              <a:t>…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http://www.mk.ru/science/artic</a:t>
            </a:r>
            <a:r>
              <a:rPr lang="ru-RU" sz="1200" b="1" dirty="0">
                <a:solidFill>
                  <a:srgbClr val="000000"/>
                </a:solidFill>
                <a:ea typeface="Times New Roman" pitchFamily="18" charset="0"/>
                <a:cs typeface="Tahoma" pitchFamily="34" charset="0"/>
              </a:rPr>
              <a:t>…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http://costabrava.deimand.com/</a:t>
            </a:r>
            <a:r>
              <a:rPr lang="ru-RU" sz="1200" b="1" dirty="0">
                <a:solidFill>
                  <a:srgbClr val="000000"/>
                </a:solidFill>
                <a:ea typeface="Times New Roman" pitchFamily="18" charset="0"/>
                <a:cs typeface="Tahoma" pitchFamily="34" charset="0"/>
              </a:rPr>
              <a:t>…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http://www.pravmir.ru/bibliya-</a:t>
            </a:r>
            <a:r>
              <a:rPr lang="ru-RU" sz="1200" b="1" dirty="0">
                <a:solidFill>
                  <a:srgbClr val="000000"/>
                </a:solidFill>
                <a:ea typeface="Times New Roman" pitchFamily="18" charset="0"/>
                <a:cs typeface="Tahoma" pitchFamily="34" charset="0"/>
              </a:rPr>
              <a:t>…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http://www.moidagestan.ru/blog</a:t>
            </a:r>
            <a:r>
              <a:rPr lang="ru-RU" sz="1200" b="1" dirty="0">
                <a:solidFill>
                  <a:srgbClr val="000000"/>
                </a:solidFill>
                <a:ea typeface="Times New Roman" pitchFamily="18" charset="0"/>
                <a:cs typeface="Tahoma" pitchFamily="34" charset="0"/>
              </a:rPr>
              <a:t>…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http://www.sunhome.ru/image/54</a:t>
            </a:r>
            <a:r>
              <a:rPr lang="ru-RU" sz="1200" b="1" dirty="0">
                <a:solidFill>
                  <a:srgbClr val="000000"/>
                </a:solidFill>
                <a:ea typeface="Times New Roman" pitchFamily="18" charset="0"/>
                <a:cs typeface="Tahoma" pitchFamily="34" charset="0"/>
              </a:rPr>
              <a:t>…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http://olk.wef.pp.ua/?er=fg&amp;ty</a:t>
            </a:r>
            <a:r>
              <a:rPr lang="ru-RU" sz="1200" b="1" dirty="0">
                <a:solidFill>
                  <a:srgbClr val="000000"/>
                </a:solidFill>
                <a:ea typeface="Times New Roman" pitchFamily="18" charset="0"/>
                <a:cs typeface="Tahoma" pitchFamily="34" charset="0"/>
              </a:rPr>
              <a:t>…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http://hotelexecutive.ru/rubri</a:t>
            </a:r>
            <a:r>
              <a:rPr lang="ru-RU" sz="1200" b="1" dirty="0">
                <a:solidFill>
                  <a:srgbClr val="000000"/>
                </a:solidFill>
                <a:ea typeface="Times New Roman" pitchFamily="18" charset="0"/>
                <a:cs typeface="Tahoma" pitchFamily="34" charset="0"/>
              </a:rPr>
              <a:t>…</a:t>
            </a:r>
            <a:r>
              <a:rPr lang="ru-RU" sz="1200" b="1" dirty="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http://www.gorodvkusa.ru/userf</a:t>
            </a:r>
            <a:r>
              <a:rPr lang="ru-RU" sz="1200" b="1" dirty="0">
                <a:solidFill>
                  <a:srgbClr val="000000"/>
                </a:solidFill>
                <a:ea typeface="Times New Roman" pitchFamily="18" charset="0"/>
                <a:cs typeface="Tahoma" pitchFamily="34" charset="0"/>
              </a:rPr>
              <a:t>…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http://www.amadina.ru/index.ph</a:t>
            </a:r>
            <a:r>
              <a:rPr lang="ru-RU" sz="1200" b="1" dirty="0">
                <a:solidFill>
                  <a:srgbClr val="000000"/>
                </a:solidFill>
                <a:ea typeface="Times New Roman" pitchFamily="18" charset="0"/>
                <a:cs typeface="Tahoma" pitchFamily="34" charset="0"/>
              </a:rPr>
              <a:t>…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http://www.fromuz.com/forum/in</a:t>
            </a:r>
            <a:r>
              <a:rPr lang="ru-RU" sz="1200" b="1" dirty="0">
                <a:solidFill>
                  <a:srgbClr val="000000"/>
                </a:solidFill>
                <a:ea typeface="Times New Roman" pitchFamily="18" charset="0"/>
                <a:cs typeface="Tahoma" pitchFamily="34" charset="0"/>
              </a:rPr>
              <a:t>…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http://www.salon-bogemia.ru/fa</a:t>
            </a:r>
            <a:r>
              <a:rPr lang="ru-RU" sz="1200" b="1" dirty="0">
                <a:solidFill>
                  <a:srgbClr val="000000"/>
                </a:solidFill>
                <a:ea typeface="Times New Roman" pitchFamily="18" charset="0"/>
                <a:cs typeface="Tahoma" pitchFamily="34" charset="0"/>
              </a:rPr>
              <a:t>…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http://a-watch.ru/mehanicheski</a:t>
            </a:r>
            <a:r>
              <a:rPr lang="ru-RU" sz="1200" b="1" dirty="0">
                <a:solidFill>
                  <a:srgbClr val="000000"/>
                </a:solidFill>
                <a:ea typeface="Times New Roman" pitchFamily="18" charset="0"/>
                <a:cs typeface="Tahoma" pitchFamily="34" charset="0"/>
              </a:rPr>
              <a:t>…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http://www.worldzap.ru/tehnika</a:t>
            </a:r>
            <a:r>
              <a:rPr lang="ru-RU" sz="1200" b="1" dirty="0">
                <a:solidFill>
                  <a:srgbClr val="000000"/>
                </a:solidFill>
                <a:ea typeface="Times New Roman" pitchFamily="18" charset="0"/>
                <a:cs typeface="Tahoma" pitchFamily="34" charset="0"/>
              </a:rPr>
              <a:t>…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http://svetlanavedernikova.ru.</a:t>
            </a:r>
            <a:r>
              <a:rPr lang="ru-RU" sz="1200" b="1" dirty="0">
                <a:solidFill>
                  <a:srgbClr val="000000"/>
                </a:solidFill>
                <a:ea typeface="Times New Roman" pitchFamily="18" charset="0"/>
                <a:cs typeface="Tahoma" pitchFamily="34" charset="0"/>
              </a:rPr>
              <a:t>…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http://www.history-names.ru/k/</a:t>
            </a:r>
            <a:r>
              <a:rPr lang="ru-RU" sz="1200" b="1" dirty="0">
                <a:solidFill>
                  <a:srgbClr val="000000"/>
                </a:solidFill>
                <a:ea typeface="Times New Roman" pitchFamily="18" charset="0"/>
                <a:cs typeface="Tahoma" pitchFamily="34" charset="0"/>
              </a:rPr>
              <a:t>…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http://www.wallpampers.ru/plac</a:t>
            </a:r>
            <a:r>
              <a:rPr lang="ru-RU" sz="1200" b="1" dirty="0">
                <a:solidFill>
                  <a:srgbClr val="000000"/>
                </a:solidFill>
                <a:ea typeface="Times New Roman" pitchFamily="18" charset="0"/>
                <a:cs typeface="Tahoma" pitchFamily="34" charset="0"/>
              </a:rPr>
              <a:t>…</a:t>
            </a:r>
            <a:r>
              <a:rPr lang="ru-RU" sz="1200" b="1" dirty="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h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err="1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ttp</a:t>
            </a:r>
            <a:r>
              <a:rPr lang="ru-RU" sz="1200" b="1" dirty="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://peugeot.infocar.com.ua/</a:t>
            </a:r>
            <a:r>
              <a:rPr lang="ru-RU" sz="1200" b="1" dirty="0">
                <a:solidFill>
                  <a:srgbClr val="000000"/>
                </a:solidFill>
                <a:ea typeface="Times New Roman" pitchFamily="18" charset="0"/>
                <a:cs typeface="Tahoma" pitchFamily="34" charset="0"/>
              </a:rPr>
              <a:t>…</a:t>
            </a:r>
            <a:r>
              <a:rPr lang="ru-RU" sz="1200" b="1" dirty="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h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err="1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ttp</a:t>
            </a:r>
            <a:r>
              <a:rPr lang="ru-RU" sz="1200" b="1" dirty="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://vse.kz/</a:t>
            </a:r>
            <a:r>
              <a:rPr lang="ru-RU" sz="1200" b="1" dirty="0" err="1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topic</a:t>
            </a:r>
            <a:r>
              <a:rPr lang="ru-RU" sz="1200" b="1" dirty="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/479804-evr</a:t>
            </a:r>
            <a:r>
              <a:rPr lang="ru-RU" sz="1200" b="1" dirty="0">
                <a:solidFill>
                  <a:srgbClr val="000000"/>
                </a:solidFill>
                <a:ea typeface="Times New Roman" pitchFamily="18" charset="0"/>
                <a:cs typeface="Tahoma" pitchFamily="34" charset="0"/>
              </a:rPr>
              <a:t>…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http://lenoblast.bezformata.ru</a:t>
            </a:r>
            <a:r>
              <a:rPr lang="ru-RU" b="1" dirty="0">
                <a:solidFill>
                  <a:srgbClr val="000000"/>
                </a:solidFill>
                <a:ea typeface="Times New Roman" pitchFamily="18" charset="0"/>
                <a:cs typeface="Tahoma" pitchFamily="34" charset="0"/>
              </a:rPr>
              <a:t>…</a:t>
            </a:r>
            <a:endParaRPr lang="ru-RU" b="1" dirty="0">
              <a:latin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  <p:sndAc>
          <p:stSnd>
            <p:snd r:embed="rId2" name="click.wav"/>
          </p:stSnd>
        </p:sndAc>
      </p:transition>
    </mc:Choice>
    <mc:Fallback>
      <p:transition spd="slow">
        <p:fade/>
        <p:sndAc>
          <p:stSnd>
            <p:snd r:embed="rId2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539</TotalTime>
  <Words>629</Words>
  <Application>Microsoft Office PowerPoint</Application>
  <PresentationFormat>Экран (4:3)</PresentationFormat>
  <Paragraphs>102</Paragraphs>
  <Slides>19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Иван</dc:creator>
  <cp:lastModifiedBy>Учитель</cp:lastModifiedBy>
  <cp:revision>65</cp:revision>
  <dcterms:created xsi:type="dcterms:W3CDTF">2016-02-04T12:21:58Z</dcterms:created>
  <dcterms:modified xsi:type="dcterms:W3CDTF">2016-02-09T07:20:18Z</dcterms:modified>
</cp:coreProperties>
</file>