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57" r:id="rId4"/>
    <p:sldId id="261" r:id="rId5"/>
    <p:sldId id="259" r:id="rId6"/>
    <p:sldId id="262" r:id="rId7"/>
    <p:sldId id="260" r:id="rId8"/>
    <p:sldId id="266" r:id="rId9"/>
    <p:sldId id="263" r:id="rId10"/>
    <p:sldId id="267" r:id="rId11"/>
    <p:sldId id="268" r:id="rId12"/>
    <p:sldId id="269" r:id="rId13"/>
    <p:sldId id="270" r:id="rId14"/>
    <p:sldId id="265" r:id="rId15"/>
    <p:sldId id="271" r:id="rId16"/>
    <p:sldId id="272" r:id="rId17"/>
    <p:sldId id="273" r:id="rId18"/>
    <p:sldId id="274" r:id="rId19"/>
    <p:sldId id="275" r:id="rId20"/>
    <p:sldId id="277" r:id="rId21"/>
    <p:sldId id="276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6161"/>
    <a:srgbClr val="2B952E"/>
    <a:srgbClr val="CC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3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0D39F9-CD21-4103-B5A4-B72D2C4A3A04}" type="datetimeFigureOut">
              <a:rPr lang="ru-RU" smtClean="0"/>
              <a:pPr/>
              <a:t>13.08.2016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C3723-BFCA-4D82-BA79-F0BE79C596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C3723-BFCA-4D82-BA79-F0BE79C596B7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2362199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Звук </a:t>
            </a:r>
            <a:r>
              <a:rPr lang="en-US" sz="4800" b="1" dirty="0" smtClean="0">
                <a:solidFill>
                  <a:srgbClr val="FF0000"/>
                </a:solidFill>
              </a:rPr>
              <a:t>[</a:t>
            </a:r>
            <a:r>
              <a:rPr lang="ru-RU" sz="4800" b="1" dirty="0" smtClean="0">
                <a:solidFill>
                  <a:srgbClr val="FF0000"/>
                </a:solidFill>
              </a:rPr>
              <a:t>э</a:t>
            </a:r>
            <a:r>
              <a:rPr lang="en-US" sz="4800" b="1" dirty="0" smtClean="0">
                <a:solidFill>
                  <a:srgbClr val="FF0000"/>
                </a:solidFill>
              </a:rPr>
              <a:t>]</a:t>
            </a:r>
            <a:r>
              <a:rPr lang="ru-RU" sz="4800" b="1" dirty="0" smtClean="0">
                <a:solidFill>
                  <a:srgbClr val="FF0000"/>
                </a:solidFill>
              </a:rPr>
              <a:t> и его обозначение буквами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ru-RU" sz="4800" b="1" dirty="0" err="1" smtClean="0">
                <a:solidFill>
                  <a:srgbClr val="FF0000"/>
                </a:solidFill>
              </a:rPr>
              <a:t>Ээ</a:t>
            </a:r>
            <a:r>
              <a:rPr lang="ru-RU" sz="4800" b="1" dirty="0" smtClean="0">
                <a:solidFill>
                  <a:srgbClr val="FF0000"/>
                </a:solidFill>
              </a:rPr>
              <a:t> и Ее</a:t>
            </a:r>
            <a:br>
              <a:rPr lang="ru-RU" sz="4800" b="1" dirty="0" smtClean="0">
                <a:solidFill>
                  <a:srgbClr val="FF0000"/>
                </a:solidFill>
              </a:rPr>
            </a:br>
            <a:endParaRPr lang="ru-RU" sz="4800" b="1" dirty="0">
              <a:ln w="9525">
                <a:solidFill>
                  <a:srgbClr val="002060"/>
                </a:solidFill>
              </a:ln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7400" y="4724400"/>
            <a:ext cx="6400800" cy="990600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начальных классов ШГ №33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Бишкек 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Баташева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Елене Романовна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14750" y="1143001"/>
            <a:ext cx="7719649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Начинается урок, 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gency FB" pitchFamily="34" charset="0"/>
              <a:ea typeface="Times New Roman" pitchFamily="18" charset="0"/>
              <a:cs typeface="Aharoni" pitchFamily="2" charset="-79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он пойдет ребятам впрок</a:t>
            </a:r>
            <a:r>
              <a:rPr lang="ru-RU" sz="4000" b="1" dirty="0" smtClean="0">
                <a:latin typeface="Calibri" pitchFamily="34" charset="0"/>
                <a:ea typeface="Times New Roman" pitchFamily="18" charset="0"/>
                <a:cs typeface="Aharoni" pitchFamily="2" charset="-79"/>
              </a:rPr>
              <a:t>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/>
            </a:r>
            <a:b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</a:br>
            <a:r>
              <a:rPr kumimoji="0" lang="ru-RU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Будем звуки изучать и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буквами обозначать.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haroni" pitchFamily="2" charset="-79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Юлия\Рабочий стол\эским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4495800" cy="3120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C:\Documents and Settings\Юлия\Рабочий стол\э клоу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04800"/>
            <a:ext cx="3886200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C:\Documents and Settings\Юлия\Рабочий стол\буква Э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3124200"/>
            <a:ext cx="3036888" cy="303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Юлия\Рабочий стол\эскимосы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2667000"/>
            <a:ext cx="4560887" cy="350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990600" y="718810"/>
            <a:ext cx="8153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Артикуляционная гимнастика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600200" y="1371600"/>
            <a:ext cx="58674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Щечки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Хомячок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Варенье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Лошадка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33400" y="1242774"/>
            <a:ext cx="7924800" cy="258532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Еле-еле Лена ела,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Есть из лени не хотела.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 тропинкам, по </a:t>
            </a:r>
            <a:r>
              <a:rPr lang="ru-RU" dirty="0" err="1" smtClean="0"/>
              <a:t>низинкам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Ходит лесом невидимка,</a:t>
            </a:r>
            <a:br>
              <a:rPr lang="ru-RU" dirty="0" smtClean="0"/>
            </a:br>
            <a:r>
              <a:rPr lang="ru-RU" dirty="0" smtClean="0"/>
              <a:t>Повторяя вслед за мной</a:t>
            </a:r>
            <a:br>
              <a:rPr lang="ru-RU" dirty="0" smtClean="0"/>
            </a:br>
            <a:r>
              <a:rPr lang="ru-RU" dirty="0" smtClean="0"/>
              <a:t>Все слова в тиши лесной.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6858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Юлия\Рабочий стол\эх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381000"/>
            <a:ext cx="7010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248834" y="5460326"/>
            <a:ext cx="14661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Arial Black" pitchFamily="34" charset="0"/>
              </a:rPr>
              <a:t>эхо</a:t>
            </a:r>
            <a:endParaRPr lang="ru-RU" sz="4800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060575"/>
          </a:xfrm>
        </p:spPr>
        <p:txBody>
          <a:bodyPr>
            <a:noAutofit/>
          </a:bodyPr>
          <a:lstStyle/>
          <a:p>
            <a:r>
              <a:rPr lang="ru-RU" sz="4000" dirty="0" smtClean="0"/>
              <a:t>У песочных ям, у горы крутой</a:t>
            </a:r>
            <a:br>
              <a:rPr lang="ru-RU" sz="4000" dirty="0" smtClean="0"/>
            </a:br>
            <a:r>
              <a:rPr lang="ru-RU" sz="4000" dirty="0" smtClean="0"/>
              <a:t>Стоит великан с железной рукой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6400800" cy="533400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Юлия\Рабочий стол\экскавато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685800"/>
            <a:ext cx="7162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740682" y="5460326"/>
            <a:ext cx="36507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0070C0"/>
                </a:solidFill>
                <a:latin typeface="Arial Black" pitchFamily="34" charset="0"/>
              </a:rPr>
              <a:t>экскаватор</a:t>
            </a:r>
            <a:endParaRPr lang="ru-RU" sz="4000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Ножка – деревяшка,</a:t>
            </a:r>
            <a:br>
              <a:rPr lang="ru-RU" sz="4800" dirty="0" smtClean="0"/>
            </a:br>
            <a:r>
              <a:rPr lang="ru-RU" sz="4800" dirty="0" smtClean="0"/>
              <a:t>Шоколадная рубашка,</a:t>
            </a:r>
            <a:br>
              <a:rPr lang="ru-RU" sz="4800" dirty="0" smtClean="0"/>
            </a:br>
            <a:r>
              <a:rPr lang="ru-RU" sz="4800" dirty="0" smtClean="0"/>
              <a:t>На солнышке я таю,</a:t>
            </a:r>
            <a:br>
              <a:rPr lang="ru-RU" sz="4800" dirty="0" smtClean="0"/>
            </a:br>
            <a:r>
              <a:rPr lang="ru-RU" sz="4800" dirty="0" smtClean="0"/>
              <a:t>Во рту я исчезаю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29200"/>
            <a:ext cx="6400800" cy="6096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2400" y="4876800"/>
            <a:ext cx="5486400" cy="566738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70C0"/>
                </a:solidFill>
                <a:latin typeface="Arial Black" pitchFamily="34" charset="0"/>
              </a:rPr>
              <a:t>эскимо</a:t>
            </a:r>
            <a:endParaRPr lang="ru-RU" sz="40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867400"/>
            <a:ext cx="5486400" cy="3048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2" descr="C:\Documents and Settings\Юлия\Рабочий стол\эскимо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612775"/>
            <a:ext cx="6858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222885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поэт</a:t>
            </a:r>
            <a:b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поэма</a:t>
            </a:r>
            <a:b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поэзия</a:t>
            </a:r>
            <a:b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28194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этика</a:t>
            </a:r>
          </a:p>
          <a:p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энергия</a:t>
            </a:r>
          </a:p>
          <a:p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этикетка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 err="1" smtClean="0"/>
              <a:t>Ээ</a:t>
            </a:r>
            <a:r>
              <a:rPr lang="ru-RU" sz="6000" dirty="0" smtClean="0"/>
              <a:t>  дает  </a:t>
            </a:r>
            <a:r>
              <a:rPr lang="en-US" sz="6000" dirty="0" smtClean="0"/>
              <a:t>[</a:t>
            </a:r>
            <a:r>
              <a:rPr lang="ru-RU" sz="6000" dirty="0" smtClean="0"/>
              <a:t> э</a:t>
            </a:r>
            <a:r>
              <a:rPr lang="en-US" sz="6000" dirty="0" smtClean="0"/>
              <a:t> ]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Юлия\Рабочий стол\эму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838200"/>
            <a:ext cx="5638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Юлия\Рабочий стол\эму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609600"/>
            <a:ext cx="5867400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234407" y="5029200"/>
            <a:ext cx="21663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0070C0"/>
                </a:solidFill>
                <a:latin typeface="Arial Black" pitchFamily="34" charset="0"/>
              </a:rPr>
              <a:t>эму</a:t>
            </a:r>
            <a:endParaRPr lang="ru-RU" sz="3600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066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41365" y="1752600"/>
            <a:ext cx="205056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ЛЕС 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ДЕРЕВО 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ПЕНЬ 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772400" cy="1371600"/>
          </a:xfrm>
        </p:spPr>
        <p:txBody>
          <a:bodyPr>
            <a:norm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[</a:t>
            </a:r>
            <a:r>
              <a:rPr lang="ru-RU" sz="8000" dirty="0" smtClean="0">
                <a:solidFill>
                  <a:srgbClr val="FF0000"/>
                </a:solidFill>
              </a:rPr>
              <a:t>Э</a:t>
            </a:r>
            <a:r>
              <a:rPr lang="en-US" sz="8000" dirty="0" smtClean="0">
                <a:solidFill>
                  <a:srgbClr val="FF0000"/>
                </a:solidFill>
              </a:rPr>
              <a:t>]</a:t>
            </a:r>
            <a:r>
              <a:rPr lang="ru-RU" sz="8000" dirty="0" smtClean="0">
                <a:solidFill>
                  <a:srgbClr val="FF0000"/>
                </a:solidFill>
              </a:rPr>
              <a:t>                 </a:t>
            </a:r>
            <a:r>
              <a:rPr lang="en-US" sz="8000" dirty="0" smtClean="0">
                <a:solidFill>
                  <a:srgbClr val="FF0000"/>
                </a:solidFill>
              </a:rPr>
              <a:t>[</a:t>
            </a:r>
            <a:r>
              <a:rPr lang="ru-RU" sz="8000" dirty="0" smtClean="0">
                <a:solidFill>
                  <a:srgbClr val="FF0000"/>
                </a:solidFill>
              </a:rPr>
              <a:t>Е</a:t>
            </a:r>
            <a:r>
              <a:rPr lang="en-US" sz="8000" dirty="0" smtClean="0">
                <a:solidFill>
                  <a:srgbClr val="FF0000"/>
                </a:solidFill>
              </a:rPr>
              <a:t>]  !</a:t>
            </a:r>
            <a:endParaRPr lang="ru-RU" sz="8000" dirty="0">
              <a:solidFill>
                <a:srgbClr val="FF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752600" y="1905000"/>
            <a:ext cx="12954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76400" y="2743200"/>
            <a:ext cx="12954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276600" y="1600200"/>
            <a:ext cx="25184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29000" y="1600200"/>
            <a:ext cx="91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Ээ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05200" y="3276600"/>
            <a:ext cx="8569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Ее</a:t>
            </a:r>
            <a:endParaRPr lang="ru-RU" sz="5400" b="1" dirty="0">
              <a:solidFill>
                <a:srgbClr val="FF0000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791200" y="1828800"/>
            <a:ext cx="144780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0800000" flipV="1">
            <a:off x="5715000" y="1981200"/>
            <a:ext cx="144780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Буква Э и буква Е нам нужны для звука</a:t>
            </a:r>
            <a:r>
              <a:rPr lang="en-US" b="1" dirty="0" smtClean="0"/>
              <a:t> 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э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Слушать надо звук согласный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Он нам всем подскажет ясно.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После твердых – буква Э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После мягких – буква 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6200" cy="17526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620000" cy="1066799"/>
          </a:xfrm>
        </p:spPr>
        <p:txBody>
          <a:bodyPr/>
          <a:lstStyle/>
          <a:p>
            <a:r>
              <a:rPr lang="ru-RU" dirty="0" smtClean="0"/>
              <a:t>Потренируемся:</a:t>
            </a:r>
            <a:endParaRPr lang="ru-RU" dirty="0"/>
          </a:p>
        </p:txBody>
      </p:sp>
      <p:pic>
        <p:nvPicPr>
          <p:cNvPr id="6" name="Picture 8" descr="Наименование учебного заведния - Инновационная деятельность ДОУ"/>
          <p:cNvPicPr>
            <a:picLocks noChangeAspect="1" noChangeArrowheads="1"/>
          </p:cNvPicPr>
          <p:nvPr/>
        </p:nvPicPr>
        <p:blipFill>
          <a:blip r:embed="rId2" cstate="print"/>
          <a:srcRect l="3587" t="3846" r="4957" b="3846"/>
          <a:stretch>
            <a:fillRect/>
          </a:stretch>
        </p:blipFill>
        <p:spPr bwMode="auto">
          <a:xfrm>
            <a:off x="3352800" y="2133600"/>
            <a:ext cx="4038600" cy="3361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im0-tub-ru.yandex.net/i?id=99fb262edee20a317304d99b0f5e9919-94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1295400"/>
            <a:ext cx="3429000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Загадки про овцу Детские стихи про овечку с ответ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905000"/>
            <a:ext cx="34290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82962"/>
          </a:xfrm>
        </p:spPr>
        <p:txBody>
          <a:bodyPr/>
          <a:lstStyle/>
          <a:p>
            <a:r>
              <a:rPr lang="ru-RU" dirty="0" smtClean="0"/>
              <a:t>Вывод:</a:t>
            </a:r>
            <a:br>
              <a:rPr lang="ru-RU" dirty="0" smtClean="0"/>
            </a:br>
            <a:r>
              <a:rPr lang="ru-RU" dirty="0" smtClean="0"/>
              <a:t>Слышим </a:t>
            </a:r>
            <a:r>
              <a:rPr lang="en-US" dirty="0" smtClean="0"/>
              <a:t>[</a:t>
            </a:r>
            <a:r>
              <a:rPr lang="ru-RU" dirty="0" smtClean="0"/>
              <a:t>э</a:t>
            </a:r>
            <a:r>
              <a:rPr lang="en-US" dirty="0" smtClean="0"/>
              <a:t>]</a:t>
            </a:r>
            <a:r>
              <a:rPr lang="ru-RU" dirty="0" smtClean="0"/>
              <a:t>, но пишем Е, </a:t>
            </a:r>
            <a:br>
              <a:rPr lang="ru-RU" dirty="0" smtClean="0"/>
            </a:br>
            <a:r>
              <a:rPr lang="ru-RU" dirty="0" smtClean="0"/>
              <a:t>так как произносим мягко.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36576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МОЛОДЦЫ!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Спасибо за работу!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1263</TotalTime>
  <Words>115</Words>
  <Application>Microsoft Office PowerPoint</Application>
  <PresentationFormat>Экран (4:3)</PresentationFormat>
  <Paragraphs>37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Office Theme</vt:lpstr>
      <vt:lpstr>Звук [э] и его обозначение буквами Ээ и Ее </vt:lpstr>
      <vt:lpstr>Слайд 2</vt:lpstr>
      <vt:lpstr>Слайд 3</vt:lpstr>
      <vt:lpstr>Слайд 4</vt:lpstr>
      <vt:lpstr>Слайд 5</vt:lpstr>
      <vt:lpstr>По тропинкам, по низинкам Ходит лесом невидимка, Повторяя вслед за мной Все слова в тиши лесной.</vt:lpstr>
      <vt:lpstr>Слайд 7</vt:lpstr>
      <vt:lpstr>У песочных ям, у горы крутой Стоит великан с железной рукой</vt:lpstr>
      <vt:lpstr>Слайд 9</vt:lpstr>
      <vt:lpstr>Ножка – деревяшка, Шоколадная рубашка, На солнышке я таю, Во рту я исчезаю</vt:lpstr>
      <vt:lpstr>эскимо</vt:lpstr>
      <vt:lpstr>поэт поэма поэзия </vt:lpstr>
      <vt:lpstr>Ээ  дает  [ э ]</vt:lpstr>
      <vt:lpstr>Слайд 14</vt:lpstr>
      <vt:lpstr>Слайд 15</vt:lpstr>
      <vt:lpstr>Слайд 16</vt:lpstr>
      <vt:lpstr>Слайд 17</vt:lpstr>
      <vt:lpstr>Буква Э и буква Е нам нужны для звука  э Слушать надо звук согласный Он нам всем подскажет ясно. После твердых – буква Э После мягких – буква Е</vt:lpstr>
      <vt:lpstr>Потренируемся:</vt:lpstr>
      <vt:lpstr>Слайд 20</vt:lpstr>
      <vt:lpstr>Слайд 21</vt:lpstr>
      <vt:lpstr>Вывод: Слышим [э], но пишем Е,  так как произносим мягко.</vt:lpstr>
      <vt:lpstr>МОЛОДЦЫ!  Спасибо за работу!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Катенок</dc:creator>
  <cp:lastModifiedBy>Admin</cp:lastModifiedBy>
  <cp:revision>134</cp:revision>
  <dcterms:created xsi:type="dcterms:W3CDTF">2013-10-20T14:54:06Z</dcterms:created>
  <dcterms:modified xsi:type="dcterms:W3CDTF">2016-08-13T12:25:01Z</dcterms:modified>
</cp:coreProperties>
</file>