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9" r:id="rId11"/>
    <p:sldId id="260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27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24.06.2002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Тема урока: причастный оборот</a:t>
            </a:r>
            <a:endParaRPr lang="ru-RU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222142"/>
          </a:xfrm>
        </p:spPr>
        <p:txBody>
          <a:bodyPr>
            <a:normAutofit fontScale="40000" lnSpcReduction="20000"/>
          </a:bodyPr>
          <a:lstStyle/>
          <a:p>
            <a:r>
              <a:rPr lang="ru-RU" sz="7000" b="1" dirty="0" err="1" smtClean="0">
                <a:solidFill>
                  <a:schemeClr val="tx1"/>
                </a:solidFill>
                <a:latin typeface="Comic Sans MS" pitchFamily="66" charset="0"/>
              </a:rPr>
              <a:t>Цель:познакомить</a:t>
            </a:r>
            <a:r>
              <a:rPr lang="ru-RU" sz="7000" b="1" dirty="0" smtClean="0">
                <a:solidFill>
                  <a:schemeClr val="tx1"/>
                </a:solidFill>
                <a:latin typeface="Comic Sans MS" pitchFamily="66" charset="0"/>
              </a:rPr>
              <a:t> учащихся с понятием </a:t>
            </a:r>
            <a:r>
              <a:rPr lang="ru-RU" sz="7000" b="1" i="1" dirty="0" smtClean="0">
                <a:solidFill>
                  <a:schemeClr val="tx1"/>
                </a:solidFill>
                <a:latin typeface="Comic Sans MS" pitchFamily="66" charset="0"/>
              </a:rPr>
              <a:t>причастный оборот</a:t>
            </a:r>
            <a:r>
              <a:rPr lang="ru-RU" sz="7000" b="1" dirty="0" smtClean="0">
                <a:solidFill>
                  <a:schemeClr val="tx1"/>
                </a:solidFill>
                <a:latin typeface="Comic Sans MS" pitchFamily="66" charset="0"/>
              </a:rPr>
              <a:t>, научить их определять его границы, находить определяемое слово, устанавливать связь причастия с определяемыми и зависимыми словами;</a:t>
            </a:r>
          </a:p>
          <a:p>
            <a:r>
              <a:rPr lang="ru-RU" sz="7000" b="1" dirty="0" smtClean="0">
                <a:solidFill>
                  <a:schemeClr val="tx1"/>
                </a:solidFill>
                <a:latin typeface="Comic Sans MS" pitchFamily="66" charset="0"/>
              </a:rPr>
              <a:t>развивать устную речь учащихся, логическое мышление, связную речь;</a:t>
            </a:r>
          </a:p>
          <a:p>
            <a:r>
              <a:rPr lang="ru-RU" sz="7000" b="1" dirty="0" smtClean="0">
                <a:solidFill>
                  <a:schemeClr val="tx1"/>
                </a:solidFill>
                <a:latin typeface="Comic Sans MS" pitchFamily="66" charset="0"/>
              </a:rPr>
              <a:t>прививать любовь к русскому языку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j01833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7416800" cy="518318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28860" y="785794"/>
            <a:ext cx="40430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Город Грамотеев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2357430"/>
            <a:ext cx="7406640" cy="199753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  <a:t/>
            </a:r>
            <a:b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</a:br>
            <a: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  <a:t/>
            </a:r>
            <a:b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</a:br>
            <a: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  <a:t/>
            </a:r>
            <a:b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</a:br>
            <a: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  <a:t/>
            </a:r>
            <a:b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</a:br>
            <a: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  <a:t/>
            </a:r>
            <a:b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</a:br>
            <a: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  <a:t/>
            </a:r>
            <a:b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</a:br>
            <a: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  <a:t/>
            </a:r>
            <a:br>
              <a:rPr lang="ru-RU" sz="3200" b="1" dirty="0" smtClean="0">
                <a:solidFill>
                  <a:srgbClr val="3527E5"/>
                </a:solidFill>
                <a:latin typeface="Comic Sans MS" pitchFamily="66" charset="0"/>
              </a:rPr>
            </a:br>
            <a:r>
              <a:rPr lang="ru-RU" sz="3600" dirty="0" smtClean="0">
                <a:solidFill>
                  <a:srgbClr val="00B050"/>
                </a:solidFill>
              </a:rPr>
              <a:t> </a:t>
            </a:r>
            <a:r>
              <a:rPr lang="ru-RU" sz="3600" b="1" dirty="0" smtClean="0">
                <a:solidFill>
                  <a:srgbClr val="3527E5"/>
                </a:solidFill>
                <a:latin typeface="Comic Sans MS" pitchFamily="66" charset="0"/>
              </a:rPr>
              <a:t>Для </a:t>
            </a:r>
            <a:r>
              <a:rPr lang="ru-RU" sz="3600" b="1" dirty="0" smtClean="0">
                <a:solidFill>
                  <a:srgbClr val="3527E5"/>
                </a:solidFill>
                <a:latin typeface="Comic Sans MS" pitchFamily="66" charset="0"/>
              </a:rPr>
              <a:t>всего в русском языке  есть великое  множество хороших слов.</a:t>
            </a:r>
            <a:r>
              <a:rPr lang="ru-RU" sz="3200" dirty="0" smtClean="0">
                <a:solidFill>
                  <a:srgbClr val="3527E5"/>
                </a:solidFill>
                <a:latin typeface="Comic Sans MS" pitchFamily="66" charset="0"/>
              </a:rPr>
              <a:t/>
            </a:r>
            <a:br>
              <a:rPr lang="ru-RU" sz="3200" dirty="0" smtClean="0">
                <a:solidFill>
                  <a:srgbClr val="3527E5"/>
                </a:solidFill>
                <a:latin typeface="Comic Sans MS" pitchFamily="66" charset="0"/>
              </a:rPr>
            </a:br>
            <a:r>
              <a:rPr lang="ru-RU" sz="3200" b="1" dirty="0" smtClean="0"/>
              <a:t>                                            </a:t>
            </a:r>
            <a:r>
              <a:rPr lang="ru-RU" sz="2000" b="1" dirty="0" smtClean="0">
                <a:latin typeface="Comic Sans MS" pitchFamily="66" charset="0"/>
              </a:rPr>
              <a:t>К.Паустовский</a:t>
            </a:r>
            <a:endParaRPr lang="ru-RU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Станция «Теоретическая»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1850064"/>
            <a:ext cx="8001024" cy="35792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Comic Sans MS" pitchFamily="66" charset="0"/>
              </a:rPr>
              <a:t>Причастие вместе с зависимыми словами называется причастным оборотом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643050"/>
            <a:ext cx="7406640" cy="335758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chemeClr val="folHlink"/>
                </a:solidFill>
              </a:rPr>
              <a:t>               </a:t>
            </a: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                   </a:t>
            </a:r>
            <a:r>
              <a:rPr lang="ru-RU" sz="2000" b="1" dirty="0" smtClean="0">
                <a:solidFill>
                  <a:srgbClr val="C00000"/>
                </a:solidFill>
              </a:rPr>
              <a:t>какой?                               </a:t>
            </a: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</a:p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rgbClr val="3527E5"/>
                </a:solidFill>
              </a:rPr>
              <a:t>ПО     ОС      редеющий осенью лес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3527E5"/>
                </a:solidFill>
              </a:rPr>
              <a:t>~~~</a:t>
            </a:r>
            <a:r>
              <a:rPr lang="ru-RU" sz="2800" b="1" dirty="0" smtClean="0">
                <a:solidFill>
                  <a:srgbClr val="3527E5"/>
                </a:solidFill>
              </a:rPr>
              <a:t>                    </a:t>
            </a:r>
            <a:r>
              <a:rPr lang="en-US" sz="3200" b="1" dirty="0" smtClean="0">
                <a:solidFill>
                  <a:srgbClr val="3527E5"/>
                </a:solidFill>
              </a:rPr>
              <a:t>~~~~~~~~~</a:t>
            </a:r>
            <a:r>
              <a:rPr lang="en-US" sz="2800" b="1" dirty="0" smtClean="0">
                <a:solidFill>
                  <a:srgbClr val="3527E5"/>
                </a:solidFill>
              </a:rPr>
              <a:t> </a:t>
            </a:r>
            <a:r>
              <a:rPr lang="ru-RU" sz="2800" b="1" dirty="0" smtClean="0">
                <a:solidFill>
                  <a:srgbClr val="3527E5"/>
                </a:solidFill>
              </a:rPr>
              <a:t> </a:t>
            </a:r>
            <a:r>
              <a:rPr lang="ru-RU" sz="3200" b="1" dirty="0" smtClean="0">
                <a:solidFill>
                  <a:srgbClr val="3527E5"/>
                </a:solidFill>
                <a:cs typeface="Arial" charset="0"/>
              </a:rPr>
              <a:t>– •– •– •– •– •</a:t>
            </a:r>
          </a:p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chemeClr val="folHlink"/>
                </a:solidFill>
              </a:rPr>
              <a:t>   </a:t>
            </a:r>
            <a:r>
              <a:rPr lang="ru-RU" sz="3200" b="1" dirty="0" smtClean="0">
                <a:solidFill>
                  <a:srgbClr val="C00000"/>
                </a:solidFill>
              </a:rPr>
              <a:t>Х </a:t>
            </a:r>
            <a:r>
              <a:rPr lang="ru-RU" sz="3200" b="1" dirty="0" smtClean="0">
                <a:solidFill>
                  <a:schemeClr val="folHlink"/>
                </a:solidFill>
              </a:rPr>
              <a:t>                       </a:t>
            </a:r>
            <a:r>
              <a:rPr lang="ru-RU" sz="3200" b="1" dirty="0" smtClean="0">
                <a:solidFill>
                  <a:srgbClr val="C00000"/>
                </a:solidFill>
              </a:rPr>
              <a:t>Х       </a:t>
            </a:r>
            <a:r>
              <a:rPr lang="ru-RU" sz="2000" b="1" dirty="0" smtClean="0">
                <a:solidFill>
                  <a:srgbClr val="C00000"/>
                </a:solidFill>
              </a:rPr>
              <a:t>какой?</a:t>
            </a:r>
          </a:p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rgbClr val="3527E5"/>
                </a:solidFill>
              </a:rPr>
              <a:t>ОС, ПО,…     лес, редеющий осенью,                                     </a:t>
            </a:r>
            <a:r>
              <a:rPr lang="en-US" sz="3200" b="1" dirty="0" smtClean="0">
                <a:solidFill>
                  <a:srgbClr val="3527E5"/>
                </a:solidFill>
              </a:rPr>
              <a:t>                  </a:t>
            </a: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3527E5"/>
                </a:solidFill>
              </a:rPr>
              <a:t>          ~~~                     ~~~~~~~~~~~~~~~~~~</a:t>
            </a:r>
            <a:endParaRPr lang="ru-RU" sz="2400" b="1" dirty="0" smtClean="0">
              <a:solidFill>
                <a:srgbClr val="3527E5"/>
              </a:solidFill>
            </a:endParaRPr>
          </a:p>
          <a:p>
            <a:pPr>
              <a:lnSpc>
                <a:spcPct val="90000"/>
              </a:lnSpc>
            </a:pPr>
            <a:endParaRPr lang="ru-RU" sz="3200" b="1" dirty="0" smtClean="0">
              <a:solidFill>
                <a:schemeClr val="folHlink"/>
              </a:solidFill>
              <a:cs typeface="Arial" charset="0"/>
            </a:endParaRPr>
          </a:p>
          <a:p>
            <a:pPr>
              <a:lnSpc>
                <a:spcPct val="90000"/>
              </a:lnSpc>
            </a:pPr>
            <a:endParaRPr lang="ru-RU" sz="3200" b="1" dirty="0" smtClean="0">
              <a:solidFill>
                <a:schemeClr val="folHlink"/>
              </a:solidFill>
              <a:cs typeface="Arial" charset="0"/>
            </a:endParaRPr>
          </a:p>
          <a:p>
            <a:endParaRPr lang="ru-RU" dirty="0"/>
          </a:p>
        </p:txBody>
      </p:sp>
      <p:sp>
        <p:nvSpPr>
          <p:cNvPr id="4" name="Arc 5"/>
          <p:cNvSpPr>
            <a:spLocks/>
          </p:cNvSpPr>
          <p:nvPr/>
        </p:nvSpPr>
        <p:spPr bwMode="auto">
          <a:xfrm>
            <a:off x="3929058" y="1643050"/>
            <a:ext cx="3330575" cy="762000"/>
          </a:xfrm>
          <a:custGeom>
            <a:avLst/>
            <a:gdLst>
              <a:gd name="T0" fmla="*/ 0 w 41138"/>
              <a:gd name="T1" fmla="*/ 17992053 h 21600"/>
              <a:gd name="T2" fmla="*/ 269646692 w 41138"/>
              <a:gd name="T3" fmla="*/ 19428215 h 21600"/>
              <a:gd name="T4" fmla="*/ 133617351 w 41138"/>
              <a:gd name="T5" fmla="*/ 26881666 h 21600"/>
              <a:gd name="T6" fmla="*/ 0 60000 65536"/>
              <a:gd name="T7" fmla="*/ 0 60000 65536"/>
              <a:gd name="T8" fmla="*/ 0 60000 65536"/>
              <a:gd name="T9" fmla="*/ 0 w 41138"/>
              <a:gd name="T10" fmla="*/ 0 h 21600"/>
              <a:gd name="T11" fmla="*/ 41138 w 41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138" h="21600" fill="none" extrusionOk="0">
                <a:moveTo>
                  <a:pt x="0" y="14457"/>
                </a:moveTo>
                <a:cubicBezTo>
                  <a:pt x="3034" y="5797"/>
                  <a:pt x="11209" y="-1"/>
                  <a:pt x="20385" y="0"/>
                </a:cubicBezTo>
                <a:cubicBezTo>
                  <a:pt x="30007" y="0"/>
                  <a:pt x="38470" y="6365"/>
                  <a:pt x="41138" y="15610"/>
                </a:cubicBezTo>
              </a:path>
              <a:path w="41138" h="21600" stroke="0" extrusionOk="0">
                <a:moveTo>
                  <a:pt x="0" y="14457"/>
                </a:moveTo>
                <a:cubicBezTo>
                  <a:pt x="3034" y="5797"/>
                  <a:pt x="11209" y="-1"/>
                  <a:pt x="20385" y="0"/>
                </a:cubicBezTo>
                <a:cubicBezTo>
                  <a:pt x="30007" y="0"/>
                  <a:pt x="38470" y="6365"/>
                  <a:pt x="41138" y="15610"/>
                </a:cubicBezTo>
                <a:lnTo>
                  <a:pt x="20385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     </a:t>
            </a:r>
          </a:p>
        </p:txBody>
      </p:sp>
      <p:pic>
        <p:nvPicPr>
          <p:cNvPr id="5" name="Picture 6" descr="BD2130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571407" flipV="1">
            <a:off x="3906105" y="1921856"/>
            <a:ext cx="3016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rc 11"/>
          <p:cNvSpPr>
            <a:spLocks/>
          </p:cNvSpPr>
          <p:nvPr/>
        </p:nvSpPr>
        <p:spPr bwMode="auto">
          <a:xfrm>
            <a:off x="4286248" y="3214686"/>
            <a:ext cx="2225675" cy="685800"/>
          </a:xfrm>
          <a:custGeom>
            <a:avLst/>
            <a:gdLst>
              <a:gd name="T0" fmla="*/ 0 w 38249"/>
              <a:gd name="T1" fmla="*/ 14573566 h 21600"/>
              <a:gd name="T2" fmla="*/ 129509979 w 38249"/>
              <a:gd name="T3" fmla="*/ 9534272 h 21600"/>
              <a:gd name="T4" fmla="*/ 69023042 w 38249"/>
              <a:gd name="T5" fmla="*/ 21774150 h 21600"/>
              <a:gd name="T6" fmla="*/ 0 60000 65536"/>
              <a:gd name="T7" fmla="*/ 0 60000 65536"/>
              <a:gd name="T8" fmla="*/ 0 60000 65536"/>
              <a:gd name="T9" fmla="*/ 0 w 38249"/>
              <a:gd name="T10" fmla="*/ 0 h 21600"/>
              <a:gd name="T11" fmla="*/ 38249 w 3824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249" h="21600" fill="none" extrusionOk="0">
                <a:moveTo>
                  <a:pt x="0" y="14457"/>
                </a:moveTo>
                <a:cubicBezTo>
                  <a:pt x="3034" y="5797"/>
                  <a:pt x="11209" y="-1"/>
                  <a:pt x="20385" y="0"/>
                </a:cubicBezTo>
                <a:cubicBezTo>
                  <a:pt x="27538" y="0"/>
                  <a:pt x="34227" y="3541"/>
                  <a:pt x="38249" y="9457"/>
                </a:cubicBezTo>
              </a:path>
              <a:path w="38249" h="21600" stroke="0" extrusionOk="0">
                <a:moveTo>
                  <a:pt x="0" y="14457"/>
                </a:moveTo>
                <a:cubicBezTo>
                  <a:pt x="3034" y="5797"/>
                  <a:pt x="11209" y="-1"/>
                  <a:pt x="20385" y="0"/>
                </a:cubicBezTo>
                <a:cubicBezTo>
                  <a:pt x="27538" y="0"/>
                  <a:pt x="34227" y="3541"/>
                  <a:pt x="38249" y="9457"/>
                </a:cubicBezTo>
                <a:lnTo>
                  <a:pt x="20385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     </a:t>
            </a:r>
          </a:p>
        </p:txBody>
      </p:sp>
      <p:pic>
        <p:nvPicPr>
          <p:cNvPr id="7" name="Picture 10" descr="BD2130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99410" flipV="1">
            <a:off x="6391721" y="3470112"/>
            <a:ext cx="28416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Станция «Практическая»</a:t>
            </a:r>
            <a:endParaRPr lang="ru-RU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2714620"/>
            <a:ext cx="7858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Солнце,  закрытое облаками, уже садилось. Мы вошли в избу, освещённую горящей лучиной. Перед нами лежала долина, устланная незабудками.</a:t>
            </a:r>
            <a:r>
              <a:rPr lang="ru-RU" sz="2400" dirty="0" smtClean="0"/>
              <a:t> </a:t>
            </a:r>
            <a:r>
              <a:rPr lang="ru-RU" sz="2400" dirty="0" smtClean="0"/>
              <a:t>Наступившая незаметно </a:t>
            </a:r>
            <a:r>
              <a:rPr lang="ru-RU" sz="2400" dirty="0" smtClean="0"/>
              <a:t>летняя ночь окутала усталую землю темнотой  и    </a:t>
            </a:r>
          </a:p>
          <a:p>
            <a:r>
              <a:rPr lang="ru-RU" sz="2400" dirty="0" smtClean="0"/>
              <a:t>покоем</a:t>
            </a:r>
            <a:r>
              <a:rPr lang="ru-RU" sz="2400" dirty="0" smtClean="0"/>
              <a:t>. Мы сидели на крыльце дачного домика и искали на небе первую  </a:t>
            </a:r>
            <a:r>
              <a:rPr lang="ru-RU" sz="2400" dirty="0" smtClean="0"/>
              <a:t>ярко засветившуюся </a:t>
            </a:r>
            <a:r>
              <a:rPr lang="ru-RU" sz="2400" dirty="0" smtClean="0"/>
              <a:t>звезду. Запах белой сирени, пышно </a:t>
            </a:r>
            <a:r>
              <a:rPr lang="ru-RU" sz="2400" dirty="0" smtClean="0"/>
              <a:t>распустившейся </a:t>
            </a:r>
            <a:r>
              <a:rPr lang="ru-RU" sz="2400" dirty="0" smtClean="0"/>
              <a:t>в  </a:t>
            </a:r>
            <a:r>
              <a:rPr lang="ru-RU" sz="2400" dirty="0" smtClean="0"/>
              <a:t>нашем </a:t>
            </a:r>
            <a:r>
              <a:rPr lang="ru-RU" sz="2400" dirty="0" smtClean="0"/>
              <a:t>саду, опьянял, а диск полной луны, </a:t>
            </a:r>
            <a:r>
              <a:rPr lang="ru-RU" sz="2400" dirty="0" smtClean="0"/>
              <a:t>показавшейся </a:t>
            </a:r>
            <a:r>
              <a:rPr lang="ru-RU" sz="2400" dirty="0" smtClean="0"/>
              <a:t>из-за облачка, </a:t>
            </a:r>
            <a:r>
              <a:rPr lang="ru-RU" sz="2400" dirty="0" smtClean="0"/>
              <a:t>рождал </a:t>
            </a:r>
            <a:r>
              <a:rPr lang="ru-RU" sz="2400" dirty="0" smtClean="0"/>
              <a:t>мечты. 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Станция </a:t>
            </a:r>
            <a:r>
              <a:rPr lang="ru-RU" sz="4000" u="sng" dirty="0" smtClean="0">
                <a:solidFill>
                  <a:srgbClr val="C00000"/>
                </a:solidFill>
                <a:latin typeface="Comic Sans MS" pitchFamily="66" charset="0"/>
              </a:rPr>
              <a:t>«Информационная»</a:t>
            </a:r>
            <a:endParaRPr lang="ru-RU" sz="40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527E5"/>
                </a:solidFill>
                <a:latin typeface="Comic Sans MS" pitchFamily="66" charset="0"/>
              </a:rPr>
              <a:t>"Картины Левитана это - его задушевные песни, изображенные красками на полотне." (</a:t>
            </a:r>
            <a:r>
              <a:rPr lang="ru-RU" b="1" dirty="0" err="1" smtClean="0">
                <a:solidFill>
                  <a:srgbClr val="3527E5"/>
                </a:solidFill>
                <a:latin typeface="Comic Sans MS" pitchFamily="66" charset="0"/>
              </a:rPr>
              <a:t>Сизов</a:t>
            </a:r>
            <a:r>
              <a:rPr lang="ru-RU" b="1" dirty="0" smtClean="0">
                <a:solidFill>
                  <a:srgbClr val="3527E5"/>
                </a:solidFill>
                <a:latin typeface="Comic Sans MS" pitchFamily="66" charset="0"/>
              </a:rPr>
              <a:t> В.Е.) </a:t>
            </a:r>
            <a:r>
              <a:rPr lang="ru-RU" b="1" i="1" u="sng" dirty="0" smtClean="0">
                <a:solidFill>
                  <a:srgbClr val="3527E5"/>
                </a:solidFill>
                <a:latin typeface="Comic Sans MS" pitchFamily="66" charset="0"/>
              </a:rPr>
              <a:t/>
            </a:r>
            <a:br>
              <a:rPr lang="ru-RU" b="1" i="1" u="sng" dirty="0" smtClean="0">
                <a:solidFill>
                  <a:srgbClr val="3527E5"/>
                </a:solidFill>
                <a:latin typeface="Comic Sans MS" pitchFamily="66" charset="0"/>
              </a:rPr>
            </a:br>
            <a:endParaRPr lang="ru-RU" b="1" dirty="0">
              <a:solidFill>
                <a:srgbClr val="3527E5"/>
              </a:solidFill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57818" y="3214686"/>
            <a:ext cx="3581409" cy="34240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71538" y="6000768"/>
            <a:ext cx="38534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/>
              <a:t>В.Серов. Портрет И. Левитана</a:t>
            </a:r>
            <a:endParaRPr lang="ru-RU" sz="2000" b="1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2900363" cy="5127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3527E5"/>
                </a:solidFill>
                <a:latin typeface="Comic Sans MS" pitchFamily="66" charset="0"/>
              </a:rPr>
              <a:t>БЕЛАЯ СИРЕНЬ</a:t>
            </a:r>
            <a:endParaRPr lang="ru-RU" dirty="0">
              <a:solidFill>
                <a:srgbClr val="3527E5"/>
              </a:solidFill>
              <a:latin typeface="Comic Sans MS" pitchFamily="66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000125"/>
            <a:ext cx="3614738" cy="5214938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</a:rPr>
              <a:t>Поставить знаки препинания в предложениях с  причастным оборотом</a:t>
            </a:r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2200" b="1" i="1" dirty="0" smtClean="0"/>
              <a:t>Белая сирень принесённая из сада радует своей свежестью.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2200" b="1" i="1" dirty="0" smtClean="0"/>
              <a:t>Белеющий на столе букет сирени притягивает наш взгляд.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2200" b="1" i="1" dirty="0" smtClean="0"/>
              <a:t>Букет сирени написанный Левитаном хочется перенести в свой дом.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b="1" i="1" dirty="0" smtClean="0"/>
              <a:t>4)    Цветущая весной сирень нежна так и красива, и аромат её дурманит и зовёт!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endParaRPr lang="ru-RU" sz="2000" b="1" i="1" dirty="0" smtClean="0"/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endParaRPr lang="ru-RU" sz="2000" dirty="0" smtClean="0"/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endParaRPr lang="ru-RU" sz="2000" dirty="0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78313" y="817563"/>
            <a:ext cx="3705225" cy="47625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2928937" cy="4286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800" dirty="0" smtClean="0">
                <a:solidFill>
                  <a:srgbClr val="C00000"/>
                </a:solidFill>
                <a:latin typeface="Comic Sans MS" pitchFamily="66" charset="0"/>
              </a:rPr>
              <a:t>ВАСИЛЬКИ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625" y="928688"/>
            <a:ext cx="3043238" cy="519747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 smtClean="0">
                <a:solidFill>
                  <a:srgbClr val="0070C0"/>
                </a:solidFill>
              </a:rPr>
              <a:t>Раскрыть скобки, записать предложения, расставив, где необходимо, знаки препинания</a:t>
            </a:r>
            <a:r>
              <a:rPr lang="ru-RU" sz="1800" b="1" dirty="0" smtClean="0">
                <a:solidFill>
                  <a:srgbClr val="0070C0"/>
                </a:solidFill>
              </a:rPr>
              <a:t>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 smtClean="0">
              <a:solidFill>
                <a:srgbClr val="0070C0"/>
              </a:solidFill>
            </a:endParaRPr>
          </a:p>
          <a:p>
            <a:pPr marL="342900" indent="-34290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1800" b="1" i="1" dirty="0" smtClean="0"/>
              <a:t>Васильки искусно (написанный) Левитаном кажутся живыми.</a:t>
            </a:r>
          </a:p>
          <a:p>
            <a:pPr marL="342900" indent="-34290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1800" b="1" i="1" dirty="0"/>
              <a:t> </a:t>
            </a:r>
            <a:r>
              <a:rPr lang="ru-RU" sz="1800" b="1" i="1" dirty="0" smtClean="0"/>
              <a:t>Колоски пшеницы (затерявшийся) среди васильков выглядят очень естественно в этом букете.</a:t>
            </a:r>
          </a:p>
          <a:p>
            <a:pPr marL="342900" indent="-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i="1" dirty="0" smtClean="0"/>
              <a:t>3)   Цветы поставлены в скромную вазу (подчёркивающая) яркий синий цвет васильков.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/>
          </a:p>
        </p:txBody>
      </p:sp>
      <p:pic>
        <p:nvPicPr>
          <p:cNvPr id="717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311650" y="531813"/>
            <a:ext cx="3638550" cy="5334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2971800" cy="7270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400" dirty="0" smtClean="0">
                <a:solidFill>
                  <a:srgbClr val="C00000"/>
                </a:solidFill>
              </a:rPr>
              <a:t>ЛЕСНЫЕ ФИАЛКИ, НЕЗАБУДКИ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71562"/>
            <a:ext cx="3543300" cy="542927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 smtClean="0">
                <a:solidFill>
                  <a:srgbClr val="00B0F0"/>
                </a:solidFill>
              </a:rPr>
              <a:t>Исправить ошибки в предложениях с причастным оборотом</a:t>
            </a:r>
            <a:r>
              <a:rPr lang="ru-RU" sz="1800" b="1" dirty="0" smtClean="0">
                <a:solidFill>
                  <a:srgbClr val="00B0F0"/>
                </a:solidFill>
              </a:rPr>
              <a:t>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 smtClean="0">
              <a:solidFill>
                <a:srgbClr val="00B0F0"/>
              </a:solidFill>
            </a:endParaRPr>
          </a:p>
          <a:p>
            <a:pPr marL="342900" indent="-34290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1800" b="1" i="1" dirty="0" smtClean="0"/>
              <a:t>Фиалки и незабудки, выросший в лесу, скромны и нежны.</a:t>
            </a:r>
          </a:p>
          <a:p>
            <a:pPr marL="342900" indent="-342900" eaLnBrk="1" fontAlgn="auto" hangingPunct="1">
              <a:spcAft>
                <a:spcPts val="0"/>
              </a:spcAft>
              <a:buFont typeface="Arial" pitchFamily="34" charset="0"/>
              <a:buAutoNum type="arabicParenR" startAt="2"/>
              <a:defRPr/>
            </a:pPr>
            <a:r>
              <a:rPr lang="ru-RU" sz="1800" b="1" i="1" dirty="0" smtClean="0"/>
              <a:t>Художнику, чутко чувствующий красоту природы, делится радостью своих открытий со зрителями.</a:t>
            </a:r>
          </a:p>
          <a:p>
            <a:pPr marL="342900" indent="-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i="1" dirty="0" smtClean="0"/>
              <a:t>3)   Сердце человека, глядящий на лесные цветы, наполняется тихой нежностью.</a:t>
            </a:r>
            <a:endParaRPr lang="ru-RU" sz="1800" b="1" i="1" dirty="0"/>
          </a:p>
        </p:txBody>
      </p:sp>
      <p:pic>
        <p:nvPicPr>
          <p:cNvPr id="819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364038" y="817563"/>
            <a:ext cx="3533775" cy="47625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Станция</a:t>
            </a:r>
            <a:b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«Синтаксический тренинг</a:t>
            </a: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.»</a:t>
            </a:r>
            <a:endParaRPr lang="ru-RU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579332"/>
          </a:xfrm>
        </p:spPr>
        <p:txBody>
          <a:bodyPr>
            <a:normAutofit fontScale="77500" lnSpcReduction="20000"/>
          </a:bodyPr>
          <a:lstStyle/>
          <a:p>
            <a:r>
              <a:rPr lang="ru-RU" sz="3600" b="1" dirty="0" smtClean="0">
                <a:solidFill>
                  <a:srgbClr val="3527E5"/>
                </a:solidFill>
                <a:latin typeface="Comic Sans MS" pitchFamily="66" charset="0"/>
              </a:rPr>
              <a:t>Спишите, заменяя выделенные конструкции причастными оборотами.</a:t>
            </a:r>
          </a:p>
          <a:p>
            <a:r>
              <a:rPr lang="ru-RU" sz="4100" b="1" dirty="0" smtClean="0">
                <a:latin typeface="Comic Sans MS" pitchFamily="66" charset="0"/>
              </a:rPr>
              <a:t>Тучи, </a:t>
            </a:r>
            <a:r>
              <a:rPr lang="ru-RU" sz="4100" b="1" i="1" u="sng" dirty="0" smtClean="0">
                <a:latin typeface="Comic Sans MS" pitchFamily="66" charset="0"/>
              </a:rPr>
              <a:t>которые тают </a:t>
            </a:r>
            <a:r>
              <a:rPr lang="ru-RU" sz="4100" b="1" i="1" dirty="0" smtClean="0">
                <a:latin typeface="Comic Sans MS" pitchFamily="66" charset="0"/>
              </a:rPr>
              <a:t>вдали. </a:t>
            </a:r>
            <a:r>
              <a:rPr lang="ru-RU" sz="4100" b="1" dirty="0" smtClean="0">
                <a:latin typeface="Comic Sans MS" pitchFamily="66" charset="0"/>
              </a:rPr>
              <a:t>Лодка, </a:t>
            </a:r>
            <a:r>
              <a:rPr lang="ru-RU" sz="4100" b="1" i="1" u="sng" dirty="0" smtClean="0">
                <a:latin typeface="Comic Sans MS" pitchFamily="66" charset="0"/>
              </a:rPr>
              <a:t>которая плывет </a:t>
            </a:r>
            <a:r>
              <a:rPr lang="ru-RU" sz="4100" b="1" i="1" dirty="0" smtClean="0">
                <a:latin typeface="Comic Sans MS" pitchFamily="66" charset="0"/>
              </a:rPr>
              <a:t>по реке. </a:t>
            </a:r>
            <a:r>
              <a:rPr lang="ru-RU" sz="4100" b="1" dirty="0" smtClean="0">
                <a:latin typeface="Comic Sans MS" pitchFamily="66" charset="0"/>
              </a:rPr>
              <a:t>Книга, </a:t>
            </a:r>
            <a:r>
              <a:rPr lang="ru-RU" sz="4100" b="1" i="1" u="sng" dirty="0" smtClean="0">
                <a:latin typeface="Comic Sans MS" pitchFamily="66" charset="0"/>
              </a:rPr>
              <a:t>которую прочитал </a:t>
            </a:r>
            <a:r>
              <a:rPr lang="ru-RU" sz="4100" b="1" i="1" dirty="0" smtClean="0">
                <a:latin typeface="Comic Sans MS" pitchFamily="66" charset="0"/>
              </a:rPr>
              <a:t>школьник. </a:t>
            </a:r>
            <a:r>
              <a:rPr lang="ru-RU" sz="4100" b="1" dirty="0" smtClean="0">
                <a:latin typeface="Comic Sans MS" pitchFamily="66" charset="0"/>
              </a:rPr>
              <a:t>Земля, </a:t>
            </a:r>
            <a:r>
              <a:rPr lang="ru-RU" sz="4100" b="1" i="1" u="sng" dirty="0" smtClean="0">
                <a:latin typeface="Comic Sans MS" pitchFamily="66" charset="0"/>
              </a:rPr>
              <a:t>которую освещает</a:t>
            </a:r>
            <a:r>
              <a:rPr lang="ru-RU" sz="4100" b="1" i="1" dirty="0" smtClean="0">
                <a:latin typeface="Comic Sans MS" pitchFamily="66" charset="0"/>
              </a:rPr>
              <a:t> солнце. </a:t>
            </a:r>
            <a:r>
              <a:rPr lang="ru-RU" sz="4100" b="1" dirty="0" smtClean="0">
                <a:latin typeface="Comic Sans MS" pitchFamily="66" charset="0"/>
              </a:rPr>
              <a:t>Дома, </a:t>
            </a:r>
            <a:r>
              <a:rPr lang="ru-RU" sz="4100" b="1" i="1" u="sng" dirty="0" smtClean="0">
                <a:latin typeface="Comic Sans MS" pitchFamily="66" charset="0"/>
              </a:rPr>
              <a:t>которые стоят по краю </a:t>
            </a:r>
            <a:r>
              <a:rPr lang="ru-RU" sz="4100" b="1" i="1" dirty="0" smtClean="0">
                <a:latin typeface="Comic Sans MS" pitchFamily="66" charset="0"/>
              </a:rPr>
              <a:t>дороги. </a:t>
            </a:r>
            <a:r>
              <a:rPr lang="ru-RU" sz="4100" b="1" dirty="0" smtClean="0">
                <a:latin typeface="Comic Sans MS" pitchFamily="66" charset="0"/>
              </a:rPr>
              <a:t>Небо, </a:t>
            </a:r>
            <a:r>
              <a:rPr lang="ru-RU" sz="4100" b="1" i="1" u="sng" dirty="0" smtClean="0">
                <a:latin typeface="Comic Sans MS" pitchFamily="66" charset="0"/>
              </a:rPr>
              <a:t>которое грозно потемнело</a:t>
            </a:r>
            <a:r>
              <a:rPr lang="ru-RU" sz="4100" b="1" i="1" dirty="0" smtClean="0">
                <a:latin typeface="Comic Sans MS" pitchFamily="66" charset="0"/>
              </a:rPr>
              <a:t>.</a:t>
            </a:r>
            <a:endParaRPr lang="ru-RU" sz="4100" b="1" dirty="0" smtClean="0">
              <a:latin typeface="Comic Sans MS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Станция «Игровая»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1850064"/>
            <a:ext cx="8072462" cy="4650770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rgbClr val="3527E5"/>
                </a:solidFill>
                <a:latin typeface="Comic Sans MS" pitchFamily="66" charset="0"/>
              </a:rPr>
              <a:t>Игра «Найди лишнее</a:t>
            </a:r>
            <a:r>
              <a:rPr lang="ru-RU" b="1" dirty="0" smtClean="0">
                <a:solidFill>
                  <a:srgbClr val="3527E5"/>
                </a:solidFill>
                <a:latin typeface="Comic Sans MS" pitchFamily="66" charset="0"/>
              </a:rPr>
              <a:t>». Ответ </a:t>
            </a:r>
            <a:r>
              <a:rPr lang="ru-RU" b="1" dirty="0" smtClean="0">
                <a:solidFill>
                  <a:srgbClr val="3527E5"/>
                </a:solidFill>
                <a:latin typeface="Comic Sans MS" pitchFamily="66" charset="0"/>
              </a:rPr>
              <a:t>аргументируйте</a:t>
            </a:r>
            <a:r>
              <a:rPr lang="ru-RU" b="1" dirty="0" smtClean="0">
                <a:latin typeface="Comic Sans MS" pitchFamily="66" charset="0"/>
              </a:rPr>
              <a:t>.</a:t>
            </a:r>
          </a:p>
          <a:p>
            <a:r>
              <a:rPr lang="ru-RU" b="1" dirty="0" smtClean="0">
                <a:latin typeface="Comic Sans MS" pitchFamily="66" charset="0"/>
              </a:rPr>
              <a:t>Дремлющий на скамейке, спокойно дремлющий, дремлющий старик, тихо дремлющий</a:t>
            </a:r>
            <a:r>
              <a:rPr lang="ru-RU" b="1" dirty="0" smtClean="0">
                <a:latin typeface="Comic Sans MS" pitchFamily="66" charset="0"/>
              </a:rPr>
              <a:t>.</a:t>
            </a:r>
          </a:p>
          <a:p>
            <a:r>
              <a:rPr lang="ru-RU" b="1" dirty="0" smtClean="0">
                <a:solidFill>
                  <a:srgbClr val="3527E5"/>
                </a:solidFill>
                <a:latin typeface="Comic Sans MS" pitchFamily="66" charset="0"/>
              </a:rPr>
              <a:t>Игра «Угадай причастие».</a:t>
            </a:r>
          </a:p>
          <a:p>
            <a:r>
              <a:rPr lang="ru-RU" b="1" dirty="0" smtClean="0">
                <a:latin typeface="Comic Sans MS" pitchFamily="66" charset="0"/>
              </a:rPr>
              <a:t>Это причастие стоит в форме единственного числа, родительного падежа, женского рода.</a:t>
            </a:r>
          </a:p>
          <a:p>
            <a:r>
              <a:rPr lang="ru-RU" b="1" dirty="0" smtClean="0">
                <a:latin typeface="Comic Sans MS" pitchFamily="66" charset="0"/>
              </a:rPr>
              <a:t>Корень у этого слова такой же, как у слова </a:t>
            </a:r>
            <a:r>
              <a:rPr lang="ru-RU" b="1" i="1" dirty="0" smtClean="0">
                <a:latin typeface="Comic Sans MS" pitchFamily="66" charset="0"/>
              </a:rPr>
              <a:t>выстилать</a:t>
            </a:r>
            <a:r>
              <a:rPr lang="ru-RU" b="1" dirty="0" smtClean="0">
                <a:latin typeface="Comic Sans MS" pitchFamily="66" charset="0"/>
              </a:rPr>
              <a:t>.</a:t>
            </a:r>
          </a:p>
          <a:p>
            <a:r>
              <a:rPr lang="ru-RU" b="1" dirty="0" smtClean="0">
                <a:latin typeface="Comic Sans MS" pitchFamily="66" charset="0"/>
              </a:rPr>
              <a:t>Префикс — как у слова </a:t>
            </a:r>
            <a:r>
              <a:rPr lang="ru-RU" b="1" i="1" dirty="0" smtClean="0">
                <a:latin typeface="Comic Sans MS" pitchFamily="66" charset="0"/>
              </a:rPr>
              <a:t>улетевший</a:t>
            </a:r>
            <a:r>
              <a:rPr lang="ru-RU" b="1" dirty="0" smtClean="0">
                <a:latin typeface="Comic Sans MS" pitchFamily="66" charset="0"/>
              </a:rPr>
              <a:t>.</a:t>
            </a:r>
          </a:p>
          <a:p>
            <a:r>
              <a:rPr lang="ru-RU" b="1" dirty="0" smtClean="0">
                <a:latin typeface="Comic Sans MS" pitchFamily="66" charset="0"/>
              </a:rPr>
              <a:t>Суффиксов два: первый — как у глагола </a:t>
            </a:r>
            <a:r>
              <a:rPr lang="ru-RU" b="1" i="1" dirty="0" smtClean="0">
                <a:latin typeface="Comic Sans MS" pitchFamily="66" charset="0"/>
              </a:rPr>
              <a:t>награждать</a:t>
            </a:r>
            <a:r>
              <a:rPr lang="ru-RU" b="1" dirty="0" smtClean="0">
                <a:latin typeface="Comic Sans MS" pitchFamily="66" charset="0"/>
              </a:rPr>
              <a:t>; второй — как у слова </a:t>
            </a:r>
            <a:r>
              <a:rPr lang="ru-RU" b="1" i="1" dirty="0" smtClean="0">
                <a:latin typeface="Comic Sans MS" pitchFamily="66" charset="0"/>
              </a:rPr>
              <a:t>бывший</a:t>
            </a:r>
            <a:r>
              <a:rPr lang="ru-RU" b="1" dirty="0" smtClean="0">
                <a:latin typeface="Comic Sans MS" pitchFamily="66" charset="0"/>
              </a:rPr>
              <a:t>.</a:t>
            </a:r>
          </a:p>
          <a:p>
            <a:endParaRPr lang="ru-RU" b="1" dirty="0" smtClean="0">
              <a:latin typeface="Comic Sans MS" pitchFamily="66" charset="0"/>
            </a:endParaRPr>
          </a:p>
          <a:p>
            <a:endParaRPr lang="ru-RU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  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Город Грамотеев</a:t>
            </a:r>
            <a:endParaRPr lang="ru-RU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59-10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928803"/>
            <a:ext cx="6337300" cy="4929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40</TotalTime>
  <Words>498</Words>
  <PresentationFormat>Экран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Тема урока: причастный оборот</vt:lpstr>
      <vt:lpstr>Слайд 2</vt:lpstr>
      <vt:lpstr>        Для всего в русском языке  есть великое  множество хороших слов.                                             К.Паустовский</vt:lpstr>
      <vt:lpstr>Станция «Теоретическая»</vt:lpstr>
      <vt:lpstr>Слайд 5</vt:lpstr>
      <vt:lpstr>Станция «Практическая»</vt:lpstr>
      <vt:lpstr>Станция «Информационная»</vt:lpstr>
      <vt:lpstr>БЕЛАЯ СИРЕНЬ</vt:lpstr>
      <vt:lpstr>ВАСИЛЬКИ</vt:lpstr>
      <vt:lpstr>ЛЕСНЫЕ ФИАЛКИ, НЕЗАБУДКИ</vt:lpstr>
      <vt:lpstr>Станция  «Синтаксический тренинг.»</vt:lpstr>
      <vt:lpstr>Станция «Игровая» </vt:lpstr>
      <vt:lpstr>   Город Грамотеев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причастный оборот</dc:title>
  <cp:lastModifiedBy>XTreme</cp:lastModifiedBy>
  <cp:revision>6</cp:revision>
  <dcterms:modified xsi:type="dcterms:W3CDTF">2002-06-24T11:30:14Z</dcterms:modified>
</cp:coreProperties>
</file>