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58" r:id="rId3"/>
    <p:sldId id="275" r:id="rId4"/>
    <p:sldId id="265" r:id="rId5"/>
    <p:sldId id="266" r:id="rId6"/>
    <p:sldId id="276" r:id="rId7"/>
    <p:sldId id="283" r:id="rId8"/>
    <p:sldId id="289" r:id="rId9"/>
    <p:sldId id="290" r:id="rId10"/>
    <p:sldId id="288" r:id="rId11"/>
    <p:sldId id="287" r:id="rId12"/>
    <p:sldId id="278" r:id="rId13"/>
    <p:sldId id="277" r:id="rId14"/>
    <p:sldId id="291" r:id="rId15"/>
    <p:sldId id="294" r:id="rId16"/>
    <p:sldId id="293" r:id="rId17"/>
    <p:sldId id="297" r:id="rId18"/>
    <p:sldId id="295" r:id="rId19"/>
    <p:sldId id="298" r:id="rId20"/>
    <p:sldId id="300" r:id="rId21"/>
    <p:sldId id="296" r:id="rId22"/>
    <p:sldId id="299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264" r:id="rId31"/>
    <p:sldId id="279" r:id="rId32"/>
    <p:sldId id="308" r:id="rId33"/>
    <p:sldId id="309" r:id="rId34"/>
    <p:sldId id="281" r:id="rId35"/>
    <p:sldId id="262" r:id="rId36"/>
    <p:sldId id="259" r:id="rId37"/>
    <p:sldId id="271" r:id="rId38"/>
    <p:sldId id="272" r:id="rId39"/>
    <p:sldId id="260" r:id="rId40"/>
    <p:sldId id="261" r:id="rId41"/>
    <p:sldId id="273" r:id="rId42"/>
    <p:sldId id="267" r:id="rId43"/>
    <p:sldId id="270" r:id="rId44"/>
    <p:sldId id="269" r:id="rId45"/>
    <p:sldId id="263" r:id="rId46"/>
    <p:sldId id="310" r:id="rId47"/>
    <p:sldId id="313" r:id="rId48"/>
    <p:sldId id="312" r:id="rId49"/>
    <p:sldId id="282" r:id="rId50"/>
    <p:sldId id="268" r:id="rId5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CC0000"/>
    <a:srgbClr val="FFCC66"/>
    <a:srgbClr val="FF99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2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DC19F-1EAB-4508-A05D-74F88B8C8783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312BC-AD36-4662-90CE-E9C036B8DA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312BC-AD36-4662-90CE-E9C036B8DAEB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PravoslavieMas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860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1557338"/>
            <a:ext cx="4183062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14850" y="1557338"/>
            <a:ext cx="4183063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69075" y="274638"/>
            <a:ext cx="2128838" cy="63230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274638"/>
            <a:ext cx="6237287" cy="63230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PravoslavieSlai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274638"/>
            <a:ext cx="6913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557338"/>
            <a:ext cx="851852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image" Target="../media/image4.jpeg"/><Relationship Id="rId3" Type="http://schemas.openxmlformats.org/officeDocument/2006/relationships/image" Target="../media/image3.jpeg"/><Relationship Id="rId7" Type="http://schemas.openxmlformats.org/officeDocument/2006/relationships/slide" Target="slide19.xml"/><Relationship Id="rId12" Type="http://schemas.openxmlformats.org/officeDocument/2006/relationships/slide" Target="slide4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6.xml"/><Relationship Id="rId11" Type="http://schemas.openxmlformats.org/officeDocument/2006/relationships/slide" Target="slide35.xml"/><Relationship Id="rId5" Type="http://schemas.openxmlformats.org/officeDocument/2006/relationships/slide" Target="slide14.xml"/><Relationship Id="rId10" Type="http://schemas.openxmlformats.org/officeDocument/2006/relationships/slide" Target="slide32.xml"/><Relationship Id="rId4" Type="http://schemas.openxmlformats.org/officeDocument/2006/relationships/slide" Target="slide4.xml"/><Relationship Id="rId9" Type="http://schemas.openxmlformats.org/officeDocument/2006/relationships/slide" Target="slide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9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3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5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3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9.jpeg"/><Relationship Id="rId4" Type="http://schemas.openxmlformats.org/officeDocument/2006/relationships/image" Target="../media/image24.jpe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gif"/><Relationship Id="rId5" Type="http://schemas.openxmlformats.org/officeDocument/2006/relationships/image" Target="../media/image77.jpeg"/><Relationship Id="rId10" Type="http://schemas.openxmlformats.org/officeDocument/2006/relationships/image" Target="../media/image82.jpeg"/><Relationship Id="rId4" Type="http://schemas.openxmlformats.org/officeDocument/2006/relationships/image" Target="../media/image76.jpeg"/><Relationship Id="rId9" Type="http://schemas.openxmlformats.org/officeDocument/2006/relationships/image" Target="../media/image8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jpeg"/><Relationship Id="rId4" Type="http://schemas.openxmlformats.org/officeDocument/2006/relationships/image" Target="../media/image9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3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2.jpeg"/><Relationship Id="rId4" Type="http://schemas.openxmlformats.org/officeDocument/2006/relationships/image" Target="../media/image10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9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11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hyperlink" Target="http://www.ohranatruda.ru/ot_biblio/normativ/data_normativ/47/47060/index.php" TargetMode="External"/><Relationship Id="rId7" Type="http://schemas.openxmlformats.org/officeDocument/2006/relationships/hyperlink" Target="http://ru.wikipedia.org/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chool-collection.edu.ru/" TargetMode="External"/><Relationship Id="rId5" Type="http://schemas.openxmlformats.org/officeDocument/2006/relationships/hyperlink" Target="http://sobory.ru/lib/pervye_russkie_hramy.html" TargetMode="External"/><Relationship Id="rId4" Type="http://schemas.openxmlformats.org/officeDocument/2006/relationships/hyperlink" Target="http://www.golddomes.ru/cerkov/cerkov.s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404664"/>
            <a:ext cx="7772400" cy="208823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СТИЛИ </a:t>
            </a:r>
            <a:b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РУССКОЙ</a:t>
            </a:r>
            <a:b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АРХИТЕКТУРЫ 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797152"/>
            <a:ext cx="8496944" cy="1752600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000" dirty="0" smtClean="0"/>
              <a:t>Цель работы:</a:t>
            </a:r>
          </a:p>
          <a:p>
            <a:pPr marL="271463" indent="-271463" algn="l"/>
            <a:r>
              <a:rPr lang="ru-RU" sz="2000" dirty="0" smtClean="0"/>
              <a:t>-   знакомство с архитектурными стилями, существовавшими в России в период с </a:t>
            </a:r>
            <a:r>
              <a:rPr lang="en-US" sz="2000" dirty="0" smtClean="0"/>
              <a:t>X </a:t>
            </a:r>
            <a:r>
              <a:rPr lang="ru-RU" sz="2000" dirty="0" smtClean="0"/>
              <a:t>по ХХ век;</a:t>
            </a:r>
          </a:p>
          <a:p>
            <a:pPr marL="271463" indent="-271463" algn="l">
              <a:buFontTx/>
              <a:buChar char="-"/>
            </a:pPr>
            <a:r>
              <a:rPr lang="ru-RU" sz="2000" dirty="0" smtClean="0"/>
              <a:t>выявление характерных черт каждого архитектурного стиля;</a:t>
            </a:r>
          </a:p>
          <a:p>
            <a:pPr marL="271463" indent="-271463" algn="l">
              <a:buFontTx/>
              <a:buChar char="-"/>
            </a:pPr>
            <a:r>
              <a:rPr lang="ru-RU" sz="2000" dirty="0" smtClean="0"/>
              <a:t>подготовка к ГИА </a:t>
            </a:r>
            <a:r>
              <a:rPr lang="ru-RU" sz="2000" smtClean="0"/>
              <a:t>и ЕГЭ.</a:t>
            </a:r>
            <a:endParaRPr lang="ru-RU" sz="2000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924944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i="1" dirty="0" smtClean="0"/>
              <a:t>Презентацию подготовила</a:t>
            </a:r>
          </a:p>
          <a:p>
            <a:r>
              <a:rPr lang="ru-RU" sz="1600" b="1" i="1" dirty="0" err="1" smtClean="0"/>
              <a:t>Ульева</a:t>
            </a:r>
            <a:r>
              <a:rPr lang="ru-RU" sz="1600" b="1" i="1" dirty="0" smtClean="0"/>
              <a:t> Ольга Валерьевна</a:t>
            </a:r>
          </a:p>
          <a:p>
            <a:r>
              <a:rPr lang="ru-RU" sz="1600" b="1" i="1" dirty="0" smtClean="0"/>
              <a:t>учитель истории и обществознания</a:t>
            </a:r>
          </a:p>
          <a:p>
            <a:r>
              <a:rPr lang="ru-RU" sz="1600" b="1" i="1" dirty="0" smtClean="0"/>
              <a:t>ГБОУ СОШ № 1353</a:t>
            </a:r>
            <a:endParaRPr lang="ru-RU" sz="1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8" name="Picture 4" descr="PravoslaviePrin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6" name="Прямоугольник 5"/>
          <p:cNvSpPr/>
          <p:nvPr/>
        </p:nvSpPr>
        <p:spPr>
          <a:xfrm>
            <a:off x="251520" y="404664"/>
            <a:ext cx="813690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40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АРХИТЕКТУРНЫЙ </a:t>
            </a:r>
            <a:endParaRPr lang="ru-RU" sz="4000" b="1" i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40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СТИЛЬ</a:t>
            </a:r>
            <a:r>
              <a:rPr lang="ru-RU" dirty="0"/>
              <a:t> </a:t>
            </a:r>
            <a:r>
              <a:rPr lang="ru-RU" sz="2800" b="1" dirty="0"/>
              <a:t>-</a:t>
            </a:r>
          </a:p>
          <a:p>
            <a:pPr>
              <a:buNone/>
            </a:pPr>
            <a:r>
              <a:rPr lang="ru-RU" sz="2800" b="1" dirty="0" smtClean="0"/>
              <a:t>совокупность </a:t>
            </a:r>
            <a:r>
              <a:rPr lang="ru-RU" sz="2800" b="1" dirty="0"/>
              <a:t>характерных черт </a:t>
            </a: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и </a:t>
            </a:r>
            <a:r>
              <a:rPr lang="ru-RU" sz="2800" b="1" dirty="0"/>
              <a:t>признаков архитектуры.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2852936"/>
            <a:ext cx="8640960" cy="3672408"/>
          </a:xfrm>
          <a:prstGeom prst="roundRect">
            <a:avLst/>
          </a:prstGeom>
          <a:solidFill>
            <a:schemeClr val="bg1"/>
          </a:solidFill>
          <a:ln>
            <a:solidFill>
              <a:srgbClr val="FFCC6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Характерные черты определённого </a:t>
            </a:r>
            <a:r>
              <a:rPr lang="ru-RU" b="1" i="1" dirty="0" smtClean="0">
                <a:solidFill>
                  <a:schemeClr val="tx1"/>
                </a:solidFill>
              </a:rPr>
              <a:t>времени</a:t>
            </a:r>
            <a:r>
              <a:rPr lang="ru-RU" dirty="0" smtClean="0">
                <a:solidFill>
                  <a:schemeClr val="tx1"/>
                </a:solidFill>
              </a:rPr>
              <a:t> и </a:t>
            </a:r>
            <a:r>
              <a:rPr lang="ru-RU" b="1" i="1" dirty="0" smtClean="0">
                <a:solidFill>
                  <a:schemeClr val="tx1"/>
                </a:solidFill>
              </a:rPr>
              <a:t>места</a:t>
            </a:r>
            <a:r>
              <a:rPr lang="ru-RU" dirty="0" smtClean="0">
                <a:solidFill>
                  <a:schemeClr val="tx1"/>
                </a:solidFill>
              </a:rPr>
              <a:t>, проявляющиеся в особенностях </a:t>
            </a:r>
            <a:r>
              <a:rPr lang="ru-RU" b="1" i="1" dirty="0" smtClean="0">
                <a:solidFill>
                  <a:schemeClr val="tx1"/>
                </a:solidFill>
              </a:rPr>
              <a:t>функциональной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b="1" i="1" dirty="0" smtClean="0">
                <a:solidFill>
                  <a:schemeClr val="tx1"/>
                </a:solidFill>
              </a:rPr>
              <a:t>конструктивной</a:t>
            </a:r>
            <a:r>
              <a:rPr lang="ru-RU" dirty="0" smtClean="0">
                <a:solidFill>
                  <a:schemeClr val="tx1"/>
                </a:solidFill>
              </a:rPr>
              <a:t> и </a:t>
            </a:r>
            <a:r>
              <a:rPr lang="ru-RU" b="1" i="1" dirty="0" smtClean="0">
                <a:solidFill>
                  <a:schemeClr val="tx1"/>
                </a:solidFill>
              </a:rPr>
              <a:t>художественной</a:t>
            </a:r>
            <a:r>
              <a:rPr lang="ru-RU" dirty="0" smtClean="0">
                <a:solidFill>
                  <a:schemeClr val="tx1"/>
                </a:solidFill>
              </a:rPr>
              <a:t> сторон (назначение зданий, строительные материалы и конструкции, приёмы архитектурной композиции), формируют архитектурный стиль.</a:t>
            </a:r>
          </a:p>
          <a:p>
            <a:pPr marL="357188" indent="-357188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Развитие архитектурных стилей зависит от  климатических, технических, религиозных и культурных факторов.</a:t>
            </a:r>
          </a:p>
          <a:p>
            <a:pPr marL="357188" indent="-357188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Хотя развитие архитектуры напрямую зависит от времени, не всегда стили сменяют друг друга последовательно, известно одновременное сосуществование стилей как альтернативы друг другу ( например: барокко и классицизм, модерн и эклектика, функционализм, конструктивизм и </a:t>
            </a:r>
            <a:r>
              <a:rPr lang="ru-RU" dirty="0" err="1" smtClean="0">
                <a:solidFill>
                  <a:schemeClr val="tx1"/>
                </a:solidFill>
              </a:rPr>
              <a:t>арт-деко</a:t>
            </a:r>
            <a:r>
              <a:rPr lang="ru-RU" dirty="0" smtClean="0">
                <a:solidFill>
                  <a:schemeClr val="tx1"/>
                </a:solidFill>
              </a:rPr>
              <a:t>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8" name="Picture 4" descr="PravoslaviePrin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7" name="Прямоугольник 6"/>
          <p:cNvSpPr/>
          <p:nvPr/>
        </p:nvSpPr>
        <p:spPr>
          <a:xfrm>
            <a:off x="323528" y="620688"/>
            <a:ext cx="69127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СТИЛИ РУССКОЙ АРХИТЕКТУРЫ: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3528" y="1988840"/>
          <a:ext cx="8568953" cy="458981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72608"/>
                <a:gridCol w="3096345"/>
              </a:tblGrid>
              <a:tr h="54231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 СТИЛЯ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ВРЕМЯ СУЩЕСТВОВАНИЯ</a:t>
                      </a:r>
                      <a:endParaRPr lang="ru-RU" dirty="0"/>
                    </a:p>
                  </a:txBody>
                  <a:tcPr anchor="ctr"/>
                </a:tc>
              </a:tr>
              <a:tr h="4534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Византийский (крестово-купольный)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кон. Х – </a:t>
                      </a:r>
                      <a:r>
                        <a:rPr lang="en-US" dirty="0" smtClean="0"/>
                        <a:t>XV</a:t>
                      </a:r>
                      <a:r>
                        <a:rPr lang="ru-RU" smtClean="0"/>
                        <a:t> в.</a:t>
                      </a:r>
                      <a:endParaRPr lang="ru-RU" dirty="0"/>
                    </a:p>
                  </a:txBody>
                  <a:tcPr/>
                </a:tc>
              </a:tr>
              <a:tr h="497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Шатровый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XVI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– </a:t>
                      </a:r>
                      <a:r>
                        <a:rPr lang="en-US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XVII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вв.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97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Русское (дивное) узорочье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XVII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вв.</a:t>
                      </a:r>
                      <a:endParaRPr lang="ru-RU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97861">
                <a:tc>
                  <a:txBody>
                    <a:bodyPr/>
                    <a:lstStyle/>
                    <a:p>
                      <a:r>
                        <a:rPr lang="ru-RU" dirty="0" smtClean="0"/>
                        <a:t>Барокко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кон. XVI века - кон. XVIII в.</a:t>
                      </a:r>
                      <a:endParaRPr lang="ru-RU" dirty="0"/>
                    </a:p>
                  </a:txBody>
                  <a:tcPr/>
                </a:tc>
              </a:tr>
              <a:tr h="497861">
                <a:tc>
                  <a:txBody>
                    <a:bodyPr/>
                    <a:lstStyle/>
                    <a:p>
                      <a:r>
                        <a:rPr lang="ru-RU" dirty="0" smtClean="0"/>
                        <a:t>Рококо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XVIII в.</a:t>
                      </a:r>
                      <a:endParaRPr lang="ru-RU" dirty="0"/>
                    </a:p>
                  </a:txBody>
                  <a:tcPr/>
                </a:tc>
              </a:tr>
              <a:tr h="497861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Классицизм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сер. XVIII - XIX в.</a:t>
                      </a:r>
                      <a:endParaRPr lang="ru-RU" dirty="0"/>
                    </a:p>
                  </a:txBody>
                  <a:tcPr/>
                </a:tc>
              </a:tr>
              <a:tr h="497861">
                <a:tc>
                  <a:txBody>
                    <a:bodyPr/>
                    <a:lstStyle/>
                    <a:p>
                      <a:r>
                        <a:rPr lang="ru-RU" dirty="0" smtClean="0"/>
                        <a:t>Псевдорусский и </a:t>
                      </a:r>
                      <a:r>
                        <a:rPr lang="ru-RU" dirty="0" err="1" smtClean="0"/>
                        <a:t>псевдовизантийский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сер. XIX – </a:t>
                      </a:r>
                      <a:r>
                        <a:rPr lang="ru-RU" dirty="0" err="1" smtClean="0"/>
                        <a:t>нач</a:t>
                      </a:r>
                      <a:r>
                        <a:rPr lang="ru-RU" dirty="0" smtClean="0"/>
                        <a:t>. ХХ в.</a:t>
                      </a:r>
                      <a:endParaRPr lang="ru-RU" dirty="0"/>
                    </a:p>
                  </a:txBody>
                  <a:tcPr/>
                </a:tc>
              </a:tr>
              <a:tr h="509161">
                <a:tc>
                  <a:txBody>
                    <a:bodyPr/>
                    <a:lstStyle/>
                    <a:p>
                      <a:r>
                        <a:rPr lang="ru-RU" dirty="0" smtClean="0"/>
                        <a:t>Модерн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кон. XIX – </a:t>
                      </a:r>
                      <a:r>
                        <a:rPr lang="ru-RU" dirty="0" err="1" smtClean="0"/>
                        <a:t>нач</a:t>
                      </a:r>
                      <a:r>
                        <a:rPr lang="ru-RU" dirty="0" smtClean="0"/>
                        <a:t>. ХХ в.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Управляющая кнопка: сведения 5">
            <a:hlinkClick r:id="rId4" action="ppaction://hlinksldjump" highlightClick="1"/>
          </p:cNvPr>
          <p:cNvSpPr/>
          <p:nvPr/>
        </p:nvSpPr>
        <p:spPr>
          <a:xfrm>
            <a:off x="5004048" y="2636912"/>
            <a:ext cx="432048" cy="432048"/>
          </a:xfrm>
          <a:prstGeom prst="actionButtonInformatio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сведения 8">
            <a:hlinkClick r:id="rId5" action="ppaction://hlinksldjump" highlightClick="1"/>
          </p:cNvPr>
          <p:cNvSpPr/>
          <p:nvPr/>
        </p:nvSpPr>
        <p:spPr>
          <a:xfrm>
            <a:off x="5004048" y="3140968"/>
            <a:ext cx="432048" cy="432000"/>
          </a:xfrm>
          <a:prstGeom prst="actionButtonInformatio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сведения 9">
            <a:hlinkClick r:id="rId6" action="ppaction://hlinksldjump" highlightClick="1"/>
          </p:cNvPr>
          <p:cNvSpPr/>
          <p:nvPr/>
        </p:nvSpPr>
        <p:spPr>
          <a:xfrm>
            <a:off x="5004048" y="6165304"/>
            <a:ext cx="432048" cy="432000"/>
          </a:xfrm>
          <a:prstGeom prst="actionButtonInformatio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сведения 10">
            <a:hlinkClick r:id="rId7" action="ppaction://hlinksldjump" highlightClick="1"/>
          </p:cNvPr>
          <p:cNvSpPr/>
          <p:nvPr/>
        </p:nvSpPr>
        <p:spPr>
          <a:xfrm>
            <a:off x="5004048" y="3645024"/>
            <a:ext cx="432048" cy="432000"/>
          </a:xfrm>
          <a:prstGeom prst="actionButtonInformatio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сведения 11">
            <a:hlinkClick r:id="rId8" action="ppaction://hlinksldjump" highlightClick="1"/>
          </p:cNvPr>
          <p:cNvSpPr/>
          <p:nvPr/>
        </p:nvSpPr>
        <p:spPr>
          <a:xfrm>
            <a:off x="5004048" y="4149080"/>
            <a:ext cx="432048" cy="432000"/>
          </a:xfrm>
          <a:prstGeom prst="actionButtonInformatio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сведения 12">
            <a:hlinkClick r:id="rId9" action="ppaction://hlinksldjump" highlightClick="1"/>
          </p:cNvPr>
          <p:cNvSpPr/>
          <p:nvPr/>
        </p:nvSpPr>
        <p:spPr>
          <a:xfrm>
            <a:off x="5004048" y="4653136"/>
            <a:ext cx="432048" cy="432000"/>
          </a:xfrm>
          <a:prstGeom prst="actionButtonInformatio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rId10" action="ppaction://hlinksldjump" highlightClick="1"/>
          </p:cNvPr>
          <p:cNvSpPr/>
          <p:nvPr/>
        </p:nvSpPr>
        <p:spPr>
          <a:xfrm>
            <a:off x="5004048" y="5157192"/>
            <a:ext cx="432048" cy="432000"/>
          </a:xfrm>
          <a:prstGeom prst="actionButtonInformatio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сведения 14">
            <a:hlinkClick r:id="rId11" action="ppaction://hlinksldjump" highlightClick="1"/>
          </p:cNvPr>
          <p:cNvSpPr/>
          <p:nvPr/>
        </p:nvSpPr>
        <p:spPr>
          <a:xfrm>
            <a:off x="5004048" y="5661248"/>
            <a:ext cx="432048" cy="432000"/>
          </a:xfrm>
          <a:prstGeom prst="actionButtonInformation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настраиваемая 15">
            <a:hlinkClick r:id="rId12" action="ppaction://hlinksldjump" highlightClick="1"/>
          </p:cNvPr>
          <p:cNvSpPr/>
          <p:nvPr/>
        </p:nvSpPr>
        <p:spPr>
          <a:xfrm>
            <a:off x="5652120" y="188640"/>
            <a:ext cx="864096" cy="1080120"/>
          </a:xfrm>
          <a:prstGeom prst="actionButtonBlank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rgbClr val="8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32656"/>
            <a:ext cx="87129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ВИЗАНТИЙСКИЙ СТИЛЬ</a:t>
            </a:r>
          </a:p>
          <a:p>
            <a:r>
              <a:rPr lang="ru-RU" sz="2000" b="1" dirty="0" smtClean="0"/>
              <a:t>конец X – </a:t>
            </a:r>
            <a:r>
              <a:rPr lang="en-US" sz="2000" b="1" dirty="0" smtClean="0"/>
              <a:t>XV </a:t>
            </a:r>
            <a:r>
              <a:rPr lang="ru-RU" sz="2000" b="1" dirty="0" smtClean="0"/>
              <a:t>века</a:t>
            </a:r>
          </a:p>
          <a:p>
            <a:endParaRPr lang="ru-RU" sz="800" dirty="0" smtClean="0"/>
          </a:p>
          <a:p>
            <a:pPr>
              <a:spcAft>
                <a:spcPts val="600"/>
              </a:spcAft>
            </a:pPr>
            <a:endParaRPr lang="ru-RU" i="1" dirty="0" smtClean="0"/>
          </a:p>
          <a:p>
            <a:pPr>
              <a:spcAft>
                <a:spcPts val="600"/>
              </a:spcAft>
            </a:pPr>
            <a:r>
              <a:rPr lang="ru-RU" i="1" dirty="0" smtClean="0"/>
              <a:t>Особенности стиля:</a:t>
            </a:r>
          </a:p>
          <a:p>
            <a:pPr algn="just">
              <a:spcAft>
                <a:spcPts val="600"/>
              </a:spcAft>
            </a:pPr>
            <a:r>
              <a:rPr lang="ru-RU" dirty="0"/>
              <a:t>Вместе с христианской верой, Русь приняла от Византии и образ храма с уже весьма развитой богословской символикой. </a:t>
            </a:r>
            <a:r>
              <a:rPr lang="ru-RU" dirty="0" smtClean="0"/>
              <a:t>Традиционно к этому стилю относят архитектуру </a:t>
            </a:r>
            <a:r>
              <a:rPr lang="ru-RU" b="1" i="1" dirty="0" smtClean="0">
                <a:solidFill>
                  <a:srgbClr val="800000"/>
                </a:solidFill>
              </a:rPr>
              <a:t>Киевской Руси</a:t>
            </a:r>
            <a:r>
              <a:rPr lang="ru-RU" dirty="0" smtClean="0"/>
              <a:t>, однако подобные храмы строились и значительно позже. </a:t>
            </a:r>
            <a:r>
              <a:rPr lang="ru-RU" b="1" i="1" dirty="0" smtClean="0">
                <a:solidFill>
                  <a:srgbClr val="800000"/>
                </a:solidFill>
              </a:rPr>
              <a:t>Все древнерусские храмы </a:t>
            </a:r>
            <a:r>
              <a:rPr lang="ru-RU" dirty="0" smtClean="0"/>
              <a:t>имеют в своей основе византийскую </a:t>
            </a:r>
            <a:r>
              <a:rPr lang="ru-RU" b="1" i="1" dirty="0" smtClean="0">
                <a:solidFill>
                  <a:srgbClr val="800000"/>
                </a:solidFill>
              </a:rPr>
              <a:t>крестово-купольную модель</a:t>
            </a:r>
            <a:r>
              <a:rPr lang="ru-RU" dirty="0" smtClean="0"/>
              <a:t>, но на Руси эта модель быстро стала приобретать собственные национальные черты.</a:t>
            </a:r>
            <a:endParaRPr lang="ru-RU" sz="2000" i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8916" name="Picture 4" descr="http://ukrmap.su/program2009/uh7/7_1011/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221088"/>
            <a:ext cx="3114037" cy="241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918" name="Picture 6" descr="http://img123.imageshack.us/img123/3484/324rz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221088"/>
            <a:ext cx="4028392" cy="241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Управляющая кнопка: возврат 4">
            <a:hlinkClick r:id="rId5" action="ppaction://hlinksldjump" highlightClick="1"/>
          </p:cNvPr>
          <p:cNvSpPr/>
          <p:nvPr/>
        </p:nvSpPr>
        <p:spPr>
          <a:xfrm>
            <a:off x="8172400" y="260648"/>
            <a:ext cx="432048" cy="432048"/>
          </a:xfrm>
          <a:prstGeom prst="actionButtonReturn">
            <a:avLst/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ukrmap.su/program2009/uh7/7_1011/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88640"/>
            <a:ext cx="6198675" cy="4801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51520" y="404664"/>
            <a:ext cx="3888432" cy="165618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ВИЗАНТИЙСКИЙ СТИЛЬ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797152"/>
            <a:ext cx="871296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ЦЕРКОВЬ  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ПРЕСВЯТОЙ БОГОРОДИЦЫ (ДЕСЯТИННАЯ) </a:t>
            </a:r>
          </a:p>
          <a:p>
            <a:r>
              <a:rPr lang="ru-RU" dirty="0" smtClean="0"/>
              <a:t>(991 - 996)</a:t>
            </a:r>
          </a:p>
          <a:p>
            <a:r>
              <a:rPr lang="ru-RU" i="1" dirty="0" smtClean="0"/>
              <a:t>Греческие (византийские) мастера. </a:t>
            </a:r>
          </a:p>
          <a:p>
            <a:endParaRPr lang="ru-RU" sz="800" dirty="0" smtClean="0"/>
          </a:p>
          <a:p>
            <a:r>
              <a:rPr lang="ru-RU" sz="1600" dirty="0" smtClean="0"/>
              <a:t>Первая русская каменная церковь. Построена по приказы князя Владимира. До наших дней не сохранилась.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img123.imageshack.us/img123/3484/324rz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692696"/>
            <a:ext cx="6855041" cy="41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5085184"/>
            <a:ext cx="87129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СОФИЙСКИЙ СОБОР В КИЕВЕ</a:t>
            </a:r>
          </a:p>
          <a:p>
            <a:r>
              <a:rPr lang="ru-RU" dirty="0" smtClean="0"/>
              <a:t>(</a:t>
            </a:r>
            <a:r>
              <a:rPr lang="en-US" dirty="0" smtClean="0"/>
              <a:t>XI</a:t>
            </a:r>
            <a:r>
              <a:rPr lang="ru-RU" dirty="0" smtClean="0"/>
              <a:t> век)</a:t>
            </a:r>
          </a:p>
          <a:p>
            <a:r>
              <a:rPr lang="ru-RU" i="1" dirty="0" smtClean="0"/>
              <a:t>Греческие (византийские) мастера. </a:t>
            </a:r>
          </a:p>
          <a:p>
            <a:endParaRPr lang="ru-RU" sz="800" dirty="0" smtClean="0"/>
          </a:p>
          <a:p>
            <a:r>
              <a:rPr lang="ru-RU" sz="1600" dirty="0" smtClean="0"/>
              <a:t>Построен по приказу Ярослава Мудрого. До наших дней сохранился в сильно перестроенном виде.</a:t>
            </a:r>
            <a:endParaRPr lang="ru-RU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260648"/>
            <a:ext cx="3888432" cy="165618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ВИЗАНТИЙСКИЙ СТИЛЬ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429000"/>
            <a:ext cx="2301610" cy="30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251520" y="260648"/>
            <a:ext cx="8640960" cy="2736304"/>
          </a:xfrm>
          <a:prstGeom prst="wedgeRoundRectCallout">
            <a:avLst>
              <a:gd name="adj1" fmla="val -11075"/>
              <a:gd name="adj2" fmla="val 73225"/>
              <a:gd name="adj3" fmla="val 16667"/>
            </a:avLst>
          </a:prstGeom>
          <a:gradFill flip="none" rotWithShape="1">
            <a:gsLst>
              <a:gs pos="0">
                <a:srgbClr val="800000">
                  <a:tint val="66000"/>
                  <a:satMod val="160000"/>
                </a:srgbClr>
              </a:gs>
              <a:gs pos="50000">
                <a:srgbClr val="800000">
                  <a:tint val="44500"/>
                  <a:satMod val="160000"/>
                </a:srgbClr>
              </a:gs>
              <a:gs pos="100000">
                <a:srgbClr val="8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endParaRPr lang="ru-RU" sz="2400" b="1" i="1" dirty="0" smtClean="0">
              <a:solidFill>
                <a:srgbClr val="800000"/>
              </a:solidFill>
            </a:endParaRPr>
          </a:p>
          <a:p>
            <a:pPr>
              <a:spcAft>
                <a:spcPts val="1200"/>
              </a:spcAft>
            </a:pPr>
            <a:r>
              <a:rPr lang="ru-RU" sz="2400" b="1" i="1" dirty="0" smtClean="0">
                <a:solidFill>
                  <a:srgbClr val="800000"/>
                </a:solidFill>
              </a:rPr>
              <a:t>ОБРАТИТЕ ВНИМАНИЕ!</a:t>
            </a:r>
          </a:p>
          <a:p>
            <a:pPr algn="ctr">
              <a:spcAft>
                <a:spcPts val="1200"/>
              </a:spcAft>
            </a:pPr>
            <a:r>
              <a:rPr lang="ru-RU" sz="1900" b="1" i="1" dirty="0" smtClean="0">
                <a:solidFill>
                  <a:srgbClr val="800000"/>
                </a:solidFill>
              </a:rPr>
              <a:t>В отличие от Западной Европы, где более популярными были БАЗИЛИКИ, на Руси строили</a:t>
            </a:r>
            <a:r>
              <a:rPr lang="ru-RU" sz="2000" b="1" i="1" dirty="0" smtClean="0">
                <a:solidFill>
                  <a:srgbClr val="800000"/>
                </a:solidFill>
              </a:rPr>
              <a:t> ЧЕТЫРЁХ- И ШЕСТИСТОЛПНЫЙ КРЕСТОВО-КУПОЛЬНЫЙ  храм, где купол становится важнейшим элементом.</a:t>
            </a:r>
            <a:endParaRPr lang="ru-RU" sz="1900" b="1" i="1" dirty="0" smtClean="0">
              <a:solidFill>
                <a:srgbClr val="800000"/>
              </a:solidFill>
            </a:endParaRPr>
          </a:p>
        </p:txBody>
      </p:sp>
      <p:pic>
        <p:nvPicPr>
          <p:cNvPr id="5" name="Picture 5" descr="ag00029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332656"/>
            <a:ext cx="1435362" cy="1138352"/>
          </a:xfrm>
          <a:prstGeom prst="rect">
            <a:avLst/>
          </a:prstGeom>
          <a:noFill/>
        </p:spPr>
      </p:pic>
      <p:pic>
        <p:nvPicPr>
          <p:cNvPr id="12" name="Picture 19" descr="http://www.ruspalace.ru/body/sobor/1837836/1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429000"/>
            <a:ext cx="2160240" cy="3080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3429000"/>
            <a:ext cx="3936521" cy="30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4" descr="http://www.odseminary.orthodox.ru/magazine/7/xristianskoe_zodchestvo/1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260648"/>
            <a:ext cx="3848538" cy="61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Скругленный прямоугольник 20"/>
          <p:cNvSpPr/>
          <p:nvPr/>
        </p:nvSpPr>
        <p:spPr>
          <a:xfrm rot="16200000">
            <a:off x="-1620688" y="4005064"/>
            <a:ext cx="4536504" cy="792088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БАЗИЛИКА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4048" y="188640"/>
            <a:ext cx="3962400" cy="6120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Скругленный прямоугольник 22"/>
          <p:cNvSpPr/>
          <p:nvPr/>
        </p:nvSpPr>
        <p:spPr>
          <a:xfrm rot="16200000">
            <a:off x="3059832" y="3861048"/>
            <a:ext cx="4680520" cy="93610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КРЕСТОВО-КУПОЛЬНЫЙ ХРАМ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1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11560" y="4725144"/>
            <a:ext cx="4608512" cy="1800200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ОПРЕДЕЛИТЕ 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БАЗИЛИКА, А ГДЕ КРЕСТОВО-КУПОЛЬНЫЙ  ХРАМ?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" name="Picture 2" descr="http://www.zgapa.pl/zgapedia/data_pictures/_uploads_wiki/n/Narthe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76872"/>
            <a:ext cx="3954984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8" descr="535. План крестово-купольного храма по рисунку Леонардо да Винч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88640"/>
            <a:ext cx="2448272" cy="2413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6" descr="http://www.travel-journals.ru/2005france/gothic-01s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60647"/>
            <a:ext cx="2239025" cy="183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7" descr="http://area7.ru/images/culture/i_55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672873" y="7647"/>
            <a:ext cx="1800199" cy="2306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8" descr="http://b3.imgsrc.ru/a/asketic-travel/5/19755845lhZ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128" y="3501008"/>
            <a:ext cx="3048000" cy="2771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Двенадцатиугольник 13"/>
          <p:cNvSpPr/>
          <p:nvPr/>
        </p:nvSpPr>
        <p:spPr>
          <a:xfrm>
            <a:off x="2195736" y="188640"/>
            <a:ext cx="648072" cy="648072"/>
          </a:xfrm>
          <a:prstGeom prst="dodecagon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</a:t>
            </a:r>
            <a:endParaRPr lang="ru-RU" sz="2800" b="1" dirty="0"/>
          </a:p>
        </p:txBody>
      </p:sp>
      <p:sp>
        <p:nvSpPr>
          <p:cNvPr id="15" name="Двенадцатиугольник 14"/>
          <p:cNvSpPr/>
          <p:nvPr/>
        </p:nvSpPr>
        <p:spPr>
          <a:xfrm>
            <a:off x="3923928" y="3861048"/>
            <a:ext cx="648072" cy="648072"/>
          </a:xfrm>
          <a:prstGeom prst="dodecagon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4</a:t>
            </a:r>
            <a:endParaRPr lang="ru-RU" sz="2800" b="1" dirty="0"/>
          </a:p>
        </p:txBody>
      </p:sp>
      <p:sp>
        <p:nvSpPr>
          <p:cNvPr id="16" name="Двенадцатиугольник 15"/>
          <p:cNvSpPr/>
          <p:nvPr/>
        </p:nvSpPr>
        <p:spPr>
          <a:xfrm>
            <a:off x="5148064" y="1916832"/>
            <a:ext cx="648072" cy="648072"/>
          </a:xfrm>
          <a:prstGeom prst="dodecagon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2</a:t>
            </a:r>
            <a:endParaRPr lang="ru-RU" sz="2800" b="1" dirty="0"/>
          </a:p>
        </p:txBody>
      </p:sp>
      <p:sp>
        <p:nvSpPr>
          <p:cNvPr id="17" name="Двенадцатиугольник 16"/>
          <p:cNvSpPr/>
          <p:nvPr/>
        </p:nvSpPr>
        <p:spPr>
          <a:xfrm>
            <a:off x="8028384" y="2348880"/>
            <a:ext cx="648072" cy="648072"/>
          </a:xfrm>
          <a:prstGeom prst="dodecagon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3</a:t>
            </a:r>
            <a:endParaRPr lang="ru-RU" sz="2800" b="1" dirty="0"/>
          </a:p>
        </p:txBody>
      </p:sp>
      <p:sp>
        <p:nvSpPr>
          <p:cNvPr id="18" name="Двенадцатиугольник 17"/>
          <p:cNvSpPr/>
          <p:nvPr/>
        </p:nvSpPr>
        <p:spPr>
          <a:xfrm>
            <a:off x="8028384" y="5949280"/>
            <a:ext cx="648072" cy="648072"/>
          </a:xfrm>
          <a:prstGeom prst="dodecagon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5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2" descr="534. Крестово-купольный храм. Реконструкция по рисунку Леонардо да Винчи (149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88640"/>
            <a:ext cx="2687339" cy="3132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6" descr="537. План собора Св. Петра в Риме. Проект Микеланжело. 154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2931612" y="2405092"/>
            <a:ext cx="1901875" cy="2365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19" descr="http://www.ruspalace.ru/body/sobor/1837836/1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60647"/>
            <a:ext cx="2160240" cy="3080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21" descr="http://www.travel-journals.ru/2005france/gothic-03s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178402" y="-1937"/>
            <a:ext cx="1923100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0" descr="http://www.iskusstvu.ru/electronnoe_uchebnoe_posobie/image/4_2_1/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128" y="3501008"/>
            <a:ext cx="2808312" cy="2975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11560" y="4725144"/>
            <a:ext cx="4608512" cy="1800200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ОПРЕДЕЛИТЕ 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БАЗИЛИКА, А ГДЕ КРЕСТОВО-КУПОЛЬНЫЙ  ХРАМ?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4" name="Двенадцатиугольник 13"/>
          <p:cNvSpPr/>
          <p:nvPr/>
        </p:nvSpPr>
        <p:spPr>
          <a:xfrm>
            <a:off x="2051720" y="404664"/>
            <a:ext cx="648072" cy="648072"/>
          </a:xfrm>
          <a:prstGeom prst="dodecagon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</a:t>
            </a:r>
            <a:endParaRPr lang="ru-RU" sz="2800" b="1" dirty="0"/>
          </a:p>
        </p:txBody>
      </p:sp>
      <p:sp>
        <p:nvSpPr>
          <p:cNvPr id="15" name="Двенадцатиугольник 14"/>
          <p:cNvSpPr/>
          <p:nvPr/>
        </p:nvSpPr>
        <p:spPr>
          <a:xfrm>
            <a:off x="2123728" y="3933056"/>
            <a:ext cx="648072" cy="648072"/>
          </a:xfrm>
          <a:prstGeom prst="dodecagon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4</a:t>
            </a:r>
            <a:endParaRPr lang="ru-RU" sz="2800" b="1" dirty="0"/>
          </a:p>
        </p:txBody>
      </p:sp>
      <p:sp>
        <p:nvSpPr>
          <p:cNvPr id="16" name="Двенадцатиугольник 15"/>
          <p:cNvSpPr/>
          <p:nvPr/>
        </p:nvSpPr>
        <p:spPr>
          <a:xfrm>
            <a:off x="4932040" y="1700808"/>
            <a:ext cx="648072" cy="648072"/>
          </a:xfrm>
          <a:prstGeom prst="dodecagon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2</a:t>
            </a:r>
            <a:endParaRPr lang="ru-RU" sz="2800" b="1" dirty="0"/>
          </a:p>
        </p:txBody>
      </p:sp>
      <p:sp>
        <p:nvSpPr>
          <p:cNvPr id="17" name="Двенадцатиугольник 16"/>
          <p:cNvSpPr/>
          <p:nvPr/>
        </p:nvSpPr>
        <p:spPr>
          <a:xfrm>
            <a:off x="8244408" y="404664"/>
            <a:ext cx="648072" cy="648072"/>
          </a:xfrm>
          <a:prstGeom prst="dodecagon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3</a:t>
            </a:r>
            <a:endParaRPr lang="ru-RU" sz="2800" b="1" dirty="0"/>
          </a:p>
        </p:txBody>
      </p:sp>
      <p:sp>
        <p:nvSpPr>
          <p:cNvPr id="18" name="Двенадцатиугольник 17"/>
          <p:cNvSpPr/>
          <p:nvPr/>
        </p:nvSpPr>
        <p:spPr>
          <a:xfrm>
            <a:off x="8028384" y="5949280"/>
            <a:ext cx="648072" cy="648072"/>
          </a:xfrm>
          <a:prstGeom prst="dodecagon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5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www.zgapa.pl/zgapedia/data_pictures/_uploads_wiki/n/Narthe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4364120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6804" name="Picture 4" descr="http://www.odseminary.orthodox.ru/magazine/7/xristianskoe_zodchestvo/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616516"/>
            <a:ext cx="2448272" cy="3893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6806" name="Picture 6" descr="http://www.travel-journals.ru/2005france/gothic-01s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1916832"/>
            <a:ext cx="1905000" cy="156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6808" name="Picture 8" descr="http://b3.imgsrc.ru/a/asketic-travel/5/19755845lhZ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3717032"/>
            <a:ext cx="3048000" cy="2771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6810" name="Picture 10" descr="http://www.iskusstvu.ru/electronnoe_uchebnoe_posobie/image/4_2_1/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1916832"/>
            <a:ext cx="2616561" cy="27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4932040" y="404664"/>
            <a:ext cx="3923928" cy="1152128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БАЗИЛИКА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76812" name="Picture 12" descr="http://members.home.nl/peregrine/The%20Gothic%20Cathedrals_bestanden/html.43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00192" y="5125455"/>
            <a:ext cx="2592288" cy="1327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upload.wikimedia.org/wikipedia/commons/thumb/f/f7/Plan.eglise.Sergius.Constantinople.svg/2000px-Plan.eglise.Sergius.Constantinople.svg.png?uselang=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4437112"/>
            <a:ext cx="1851693" cy="216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756" name="Picture 4" descr="536. План собора Св. Петра в Риме. Проект Д. Браманте. 1506 (см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88640"/>
            <a:ext cx="1809246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758" name="Picture 6" descr="537. План собора Св. Петра в Риме. Проект Микеланжело. 154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437112"/>
            <a:ext cx="1736640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760" name="Picture 8" descr="535. План крестово-купольного храма по рисунку Леонардо да Винч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4437112"/>
            <a:ext cx="2190669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764" name="Picture 12" descr="534. Крестово-купольный храм. Реконструкция по рисунку Леонардо да Винчи (1490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188639"/>
            <a:ext cx="3047379" cy="3551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767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1889786"/>
            <a:ext cx="1152128" cy="1405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769" name="Picture 17" descr="http://area7.ru/images/culture/i_555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3142059" y="1834605"/>
            <a:ext cx="2122166" cy="2718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771" name="Picture 19" descr="http://www.ruspalace.ru/body/sobor/1837836/1m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528" y="3429000"/>
            <a:ext cx="2232248" cy="3183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773" name="Picture 21" descr="http://www.travel-journals.ru/2005france/gothic-03sm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520" y="1888288"/>
            <a:ext cx="1201291" cy="14393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323528" y="260648"/>
            <a:ext cx="3240360" cy="1368152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КРЕСТОВО-КУПОЛЬНЫЙ ХРАМ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552" y="260648"/>
            <a:ext cx="4968552" cy="1728192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КРЕСТОВО-</a:t>
            </a:r>
          </a:p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КУПОЛЬНАЯ </a:t>
            </a:r>
          </a:p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ХРАМА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60418" name="Picture 2" descr="http://xreferat.ru/image/48/1306189982_2.png"/>
          <p:cNvPicPr>
            <a:picLocks noChangeAspect="1" noChangeArrowheads="1"/>
          </p:cNvPicPr>
          <p:nvPr/>
        </p:nvPicPr>
        <p:blipFill>
          <a:blip r:embed="rId3" cstate="print">
            <a:lum bright="-17000" contrast="29000"/>
          </a:blip>
          <a:srcRect/>
          <a:stretch>
            <a:fillRect/>
          </a:stretch>
        </p:blipFill>
        <p:spPr bwMode="auto">
          <a:xfrm>
            <a:off x="251521" y="2564904"/>
            <a:ext cx="7396806" cy="3831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0420" name="Picture 4" descr="http://www.ruspalace.ru/body/sobor/1837836/1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76672"/>
            <a:ext cx="2915815" cy="4157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179512" y="2492896"/>
            <a:ext cx="5544616" cy="4104456"/>
          </a:xfrm>
          <a:prstGeom prst="wedgeRoundRectCallout">
            <a:avLst>
              <a:gd name="adj1" fmla="val 58205"/>
              <a:gd name="adj2" fmla="val -38513"/>
              <a:gd name="adj3" fmla="val 16667"/>
            </a:avLst>
          </a:prstGeom>
          <a:gradFill flip="none" rotWithShape="1">
            <a:gsLst>
              <a:gs pos="0">
                <a:srgbClr val="800000">
                  <a:tint val="66000"/>
                  <a:satMod val="160000"/>
                </a:srgbClr>
              </a:gs>
              <a:gs pos="50000">
                <a:srgbClr val="800000">
                  <a:tint val="44500"/>
                  <a:satMod val="160000"/>
                </a:srgbClr>
              </a:gs>
              <a:gs pos="100000">
                <a:srgbClr val="8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endParaRPr lang="ru-RU" sz="2400" b="1" i="1" dirty="0" smtClean="0">
              <a:solidFill>
                <a:srgbClr val="800000"/>
              </a:solidFill>
            </a:endParaRPr>
          </a:p>
          <a:p>
            <a:pPr>
              <a:spcAft>
                <a:spcPts val="1200"/>
              </a:spcAft>
            </a:pPr>
            <a:r>
              <a:rPr lang="ru-RU" sz="2400" b="1" i="1" dirty="0" smtClean="0">
                <a:solidFill>
                  <a:srgbClr val="800000"/>
                </a:solidFill>
              </a:rPr>
              <a:t>ОБРАТИТЕ ВНИМАНИЕ!</a:t>
            </a:r>
          </a:p>
          <a:p>
            <a:pPr algn="ctr">
              <a:spcAft>
                <a:spcPts val="1200"/>
              </a:spcAft>
            </a:pPr>
            <a:r>
              <a:rPr lang="ru-RU" sz="1900" b="1" i="1" dirty="0" smtClean="0">
                <a:solidFill>
                  <a:srgbClr val="800000"/>
                </a:solidFill>
              </a:rPr>
              <a:t>Переняв крестово-купольный тип храмов из Византии, русские мастера начинают добавлять в постройки собственные оригинальные интерпретации                 (Новгородская, Владимиро-Суздальская, Московская школы).</a:t>
            </a:r>
          </a:p>
        </p:txBody>
      </p:sp>
      <p:pic>
        <p:nvPicPr>
          <p:cNvPr id="8" name="Picture 5" descr="ag00029_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2636912"/>
            <a:ext cx="1435362" cy="113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3717032"/>
            <a:ext cx="4176464" cy="273630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ВИЗАНТИЙСКИЙ СТИЛЬ</a:t>
            </a:r>
          </a:p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(крестово-купольная модель храма)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61444" name="Picture 4" descr="http://www.7-tur.com/img/content/tinymce/foto_gorodov/baee1fa534660caf7456638ea02491d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645024"/>
            <a:ext cx="3843967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46" name="Picture 6" descr="Файл:Dormition (Kremlin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260648"/>
            <a:ext cx="2295000" cy="30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50" name="Picture 10" descr="Файл:Георгиевский собор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60648"/>
            <a:ext cx="2295000" cy="30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52" name="Picture 12" descr="http://www.delfin-tour.ru/pic/1000t/v_novgorod/den_goroda/sobor_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260648"/>
            <a:ext cx="3875999" cy="30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179512" y="3573016"/>
            <a:ext cx="8784976" cy="3096344"/>
          </a:xfrm>
          <a:prstGeom prst="wedgeRoundRectCallout">
            <a:avLst>
              <a:gd name="adj1" fmla="val -2477"/>
              <a:gd name="adj2" fmla="val -60118"/>
              <a:gd name="adj3" fmla="val 16667"/>
            </a:avLst>
          </a:prstGeom>
          <a:gradFill flip="none" rotWithShape="1">
            <a:gsLst>
              <a:gs pos="0">
                <a:srgbClr val="800000">
                  <a:tint val="66000"/>
                  <a:satMod val="160000"/>
                </a:srgbClr>
              </a:gs>
              <a:gs pos="50000">
                <a:srgbClr val="800000">
                  <a:tint val="44500"/>
                  <a:satMod val="160000"/>
                </a:srgbClr>
              </a:gs>
              <a:gs pos="100000">
                <a:srgbClr val="8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ru-RU" sz="2400" b="1" i="1" dirty="0" smtClean="0">
                <a:solidFill>
                  <a:srgbClr val="800000"/>
                </a:solidFill>
              </a:rPr>
              <a:t>ОБРАТИТЕ ВНИМАНИЕ!</a:t>
            </a:r>
          </a:p>
          <a:p>
            <a:pPr algn="ctr">
              <a:spcAft>
                <a:spcPts val="1200"/>
              </a:spcAft>
            </a:pPr>
            <a:r>
              <a:rPr lang="ru-RU" sz="1900" b="1" i="1" dirty="0" smtClean="0">
                <a:solidFill>
                  <a:srgbClr val="800000"/>
                </a:solidFill>
              </a:rPr>
              <a:t>С течением времени (</a:t>
            </a:r>
            <a:r>
              <a:rPr lang="en-US" sz="1900" b="1" i="1" dirty="0" smtClean="0">
                <a:solidFill>
                  <a:srgbClr val="800000"/>
                </a:solidFill>
              </a:rPr>
              <a:t>XII – XV</a:t>
            </a:r>
            <a:r>
              <a:rPr lang="ru-RU" sz="1900" b="1" i="1" dirty="0" smtClean="0">
                <a:solidFill>
                  <a:srgbClr val="800000"/>
                </a:solidFill>
              </a:rPr>
              <a:t> вв.) русский крестово-купольный храм принял самобытные черты и не являлся прямой копией византийских оригиналов.</a:t>
            </a:r>
          </a:p>
          <a:p>
            <a:pPr algn="ctr">
              <a:spcAft>
                <a:spcPts val="0"/>
              </a:spcAft>
            </a:pPr>
            <a:r>
              <a:rPr lang="ru-RU" sz="1900" b="1" i="1" dirty="0" smtClean="0">
                <a:solidFill>
                  <a:srgbClr val="800000"/>
                </a:solidFill>
              </a:rPr>
              <a:t>Поэтому, многие исследователи выделяют из византийского ДРЕВНЕРУССКИЙ СТИЛЬ  и упоминают различные  его школы: </a:t>
            </a:r>
          </a:p>
          <a:p>
            <a:pPr algn="ctr">
              <a:spcAft>
                <a:spcPts val="0"/>
              </a:spcAft>
            </a:pPr>
            <a:r>
              <a:rPr lang="ru-RU" sz="1900" b="1" i="1" dirty="0" smtClean="0">
                <a:solidFill>
                  <a:srgbClr val="800000"/>
                </a:solidFill>
              </a:rPr>
              <a:t>Новгородскую, Псковскую, Владимиро-Суздальскую, Раннемосковскую, </a:t>
            </a:r>
            <a:r>
              <a:rPr lang="ru-RU" sz="1900" b="1" i="1" dirty="0" err="1" smtClean="0">
                <a:solidFill>
                  <a:srgbClr val="800000"/>
                </a:solidFill>
              </a:rPr>
              <a:t>Годуновский</a:t>
            </a:r>
            <a:r>
              <a:rPr lang="ru-RU" sz="1900" b="1" i="1" dirty="0" smtClean="0">
                <a:solidFill>
                  <a:srgbClr val="800000"/>
                </a:solidFill>
              </a:rPr>
              <a:t> стиль и пр.</a:t>
            </a:r>
          </a:p>
        </p:txBody>
      </p:sp>
      <p:pic>
        <p:nvPicPr>
          <p:cNvPr id="8" name="Picture 5" descr="ag00029_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0272" y="3140968"/>
            <a:ext cx="1435362" cy="113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32656"/>
            <a:ext cx="87129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ШАТРОВЫЙ СТИЛЬ</a:t>
            </a:r>
          </a:p>
          <a:p>
            <a:r>
              <a:rPr lang="ru-RU" sz="2000" b="1" dirty="0" smtClean="0"/>
              <a:t>конец X</a:t>
            </a:r>
            <a:r>
              <a:rPr lang="en-US" sz="2000" b="1" dirty="0" smtClean="0"/>
              <a:t>VI</a:t>
            </a:r>
            <a:r>
              <a:rPr lang="ru-RU" sz="2000" b="1" dirty="0" smtClean="0"/>
              <a:t> – </a:t>
            </a:r>
            <a:r>
              <a:rPr lang="en-US" sz="2000" b="1" dirty="0" smtClean="0"/>
              <a:t>XVII </a:t>
            </a:r>
            <a:r>
              <a:rPr lang="ru-RU" sz="2000" b="1" dirty="0" smtClean="0"/>
              <a:t>века</a:t>
            </a:r>
          </a:p>
          <a:p>
            <a:endParaRPr lang="ru-RU" sz="800" dirty="0" smtClean="0"/>
          </a:p>
          <a:p>
            <a:pPr>
              <a:spcAft>
                <a:spcPts val="600"/>
              </a:spcAft>
            </a:pPr>
            <a:endParaRPr lang="ru-RU" i="1" dirty="0" smtClean="0"/>
          </a:p>
          <a:p>
            <a:pPr>
              <a:spcAft>
                <a:spcPts val="600"/>
              </a:spcAft>
            </a:pPr>
            <a:r>
              <a:rPr lang="ru-RU" i="1" dirty="0" smtClean="0"/>
              <a:t>Особенности стиля:</a:t>
            </a: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800000"/>
                </a:solidFill>
              </a:rPr>
              <a:t>Вместо купола</a:t>
            </a:r>
            <a:r>
              <a:rPr lang="ru-RU" dirty="0" smtClean="0"/>
              <a:t> здание шатрового храма завершается </a:t>
            </a:r>
            <a:r>
              <a:rPr lang="ru-RU" b="1" i="1" dirty="0" smtClean="0">
                <a:solidFill>
                  <a:srgbClr val="800000"/>
                </a:solidFill>
              </a:rPr>
              <a:t>шатром</a:t>
            </a:r>
            <a:r>
              <a:rPr lang="ru-RU" dirty="0" smtClean="0"/>
              <a:t>. Шатровые храмы бывают деревянными и каменными. Каменные шатровые храмы появились в начале XVI века, берут свое начало их русского деревянного зодчества и не имеют аналогий в архитектуре других стран.</a:t>
            </a:r>
            <a:endParaRPr lang="ru-RU" sz="2000" i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717032"/>
            <a:ext cx="2356204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3972" name="Picture 4" descr="http://upload.wikimedia.org/wikipedia/commons/2/25/%D0%91%D0%BE%D0%B3%D0%BE%D1%8F%D0%B2%D0%BB%D0%B5%D0%BD%D1%81%D0%BA%D0%B0%D1%8F_%D1%86%D0%B5%D1%80%D0%BA%D0%BE%D0%B2%D1%8C_%D0%B2_%D0%B4%D0%B5%D1%80%D0%B5%D0%B2%D0%BD%D0%B5_%D0%9F%D0%BE%D0%B3%D0%BE%D1%81%D1%8210.JPG?uselang=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3717032"/>
            <a:ext cx="216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3976" name="Picture 8" descr="http://www.vipzags.ru/images/kolomenskoe_brak/ch_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717032"/>
            <a:ext cx="3814568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Управляющая кнопка: возврат 5">
            <a:hlinkClick r:id="rId6" action="ppaction://hlinksldjump" highlightClick="1"/>
          </p:cNvPr>
          <p:cNvSpPr/>
          <p:nvPr/>
        </p:nvSpPr>
        <p:spPr>
          <a:xfrm>
            <a:off x="8172400" y="260648"/>
            <a:ext cx="432048" cy="432048"/>
          </a:xfrm>
          <a:prstGeom prst="actionButtonReturn">
            <a:avLst/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3960440" cy="6192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4572000" y="332656"/>
            <a:ext cx="4392488" cy="6192688"/>
          </a:xfrm>
          <a:prstGeom prst="wedgeRoundRectCallout">
            <a:avLst>
              <a:gd name="adj1" fmla="val -81706"/>
              <a:gd name="adj2" fmla="val -8144"/>
              <a:gd name="adj3" fmla="val 16667"/>
            </a:avLst>
          </a:prstGeom>
          <a:gradFill flip="none" rotWithShape="1">
            <a:gsLst>
              <a:gs pos="0">
                <a:srgbClr val="800000">
                  <a:tint val="66000"/>
                  <a:satMod val="160000"/>
                </a:srgbClr>
              </a:gs>
              <a:gs pos="50000">
                <a:srgbClr val="800000">
                  <a:tint val="44500"/>
                  <a:satMod val="160000"/>
                </a:srgbClr>
              </a:gs>
              <a:gs pos="100000">
                <a:srgbClr val="8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endParaRPr lang="ru-RU" sz="2400" b="1" i="1" dirty="0" smtClean="0">
              <a:solidFill>
                <a:srgbClr val="800000"/>
              </a:solidFill>
            </a:endParaRPr>
          </a:p>
          <a:p>
            <a:pPr>
              <a:spcAft>
                <a:spcPts val="1200"/>
              </a:spcAft>
            </a:pPr>
            <a:endParaRPr lang="ru-RU" sz="2400" b="1" i="1" dirty="0" smtClean="0">
              <a:solidFill>
                <a:srgbClr val="800000"/>
              </a:solidFill>
            </a:endParaRPr>
          </a:p>
          <a:p>
            <a:pPr>
              <a:spcAft>
                <a:spcPts val="1200"/>
              </a:spcAft>
            </a:pPr>
            <a:r>
              <a:rPr lang="ru-RU" sz="2400" b="1" i="1" dirty="0" smtClean="0">
                <a:solidFill>
                  <a:srgbClr val="800000"/>
                </a:solidFill>
              </a:rPr>
              <a:t>ОБРАТИТЕ ВНИМАНИЕ!</a:t>
            </a:r>
          </a:p>
          <a:p>
            <a:pPr algn="ctr"/>
            <a:r>
              <a:rPr lang="ru-RU" sz="2000" dirty="0" smtClean="0">
                <a:solidFill>
                  <a:srgbClr val="800000"/>
                </a:solidFill>
              </a:rPr>
              <a:t>Так как с древнейших времен деревянное </a:t>
            </a:r>
            <a:r>
              <a:rPr lang="ru-RU" sz="2000" smtClean="0">
                <a:solidFill>
                  <a:srgbClr val="800000"/>
                </a:solidFill>
              </a:rPr>
              <a:t>строительство </a:t>
            </a:r>
          </a:p>
          <a:p>
            <a:pPr algn="ctr"/>
            <a:r>
              <a:rPr lang="ru-RU" sz="2000" smtClean="0">
                <a:solidFill>
                  <a:srgbClr val="800000"/>
                </a:solidFill>
              </a:rPr>
              <a:t>на </a:t>
            </a:r>
            <a:r>
              <a:rPr lang="ru-RU" sz="2000" dirty="0" smtClean="0">
                <a:solidFill>
                  <a:srgbClr val="800000"/>
                </a:solidFill>
              </a:rPr>
              <a:t>Руси было преобладающим, то большинство христианских храмов так же строилось из дерева. Но в дереве чрезвычайно трудно передать форму купола — необходимого элемента храма византийского типа. Вероятно, именно техническими трудностями вызвана замена в деревянных храмах куполов шатровыми завершениями. </a:t>
            </a:r>
            <a:endParaRPr lang="ru-RU" sz="2000" dirty="0">
              <a:solidFill>
                <a:srgbClr val="800000"/>
              </a:solidFill>
            </a:endParaRPr>
          </a:p>
        </p:txBody>
      </p:sp>
      <p:pic>
        <p:nvPicPr>
          <p:cNvPr id="3" name="Picture 5" descr="ag00029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404664"/>
            <a:ext cx="1435362" cy="113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581128"/>
            <a:ext cx="2170491" cy="20539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4005064"/>
            <a:ext cx="2555127" cy="2670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06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5229200"/>
            <a:ext cx="1512167" cy="14392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065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98525"/>
            <a:ext cx="3672408" cy="3420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Скругленная прямоугольная выноска 14"/>
          <p:cNvSpPr/>
          <p:nvPr/>
        </p:nvSpPr>
        <p:spPr>
          <a:xfrm>
            <a:off x="4427984" y="188640"/>
            <a:ext cx="4464496" cy="2952328"/>
          </a:xfrm>
          <a:prstGeom prst="wedgeRoundRectCallout">
            <a:avLst>
              <a:gd name="adj1" fmla="val 39284"/>
              <a:gd name="adj2" fmla="val 78534"/>
              <a:gd name="adj3" fmla="val 16667"/>
            </a:avLst>
          </a:prstGeom>
          <a:gradFill flip="none" rotWithShape="1">
            <a:gsLst>
              <a:gs pos="0">
                <a:srgbClr val="800000">
                  <a:tint val="66000"/>
                  <a:satMod val="160000"/>
                </a:srgbClr>
              </a:gs>
              <a:gs pos="50000">
                <a:srgbClr val="800000">
                  <a:tint val="44500"/>
                  <a:satMod val="160000"/>
                </a:srgbClr>
              </a:gs>
              <a:gs pos="100000">
                <a:srgbClr val="8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endParaRPr lang="ru-RU" sz="2400" b="1" i="1" dirty="0" smtClean="0">
              <a:solidFill>
                <a:srgbClr val="800000"/>
              </a:solidFill>
            </a:endParaRPr>
          </a:p>
          <a:p>
            <a:pPr algn="ctr">
              <a:spcAft>
                <a:spcPts val="1200"/>
              </a:spcAft>
            </a:pPr>
            <a:endParaRPr lang="ru-RU" sz="2400" b="1" i="1" dirty="0" smtClean="0">
              <a:solidFill>
                <a:srgbClr val="800000"/>
              </a:solidFill>
            </a:endParaRPr>
          </a:p>
          <a:p>
            <a:pPr algn="ctr">
              <a:spcAft>
                <a:spcPts val="1200"/>
              </a:spcAft>
            </a:pPr>
            <a:r>
              <a:rPr lang="ru-RU" sz="2400" b="1" i="1" dirty="0" smtClean="0">
                <a:solidFill>
                  <a:srgbClr val="800000"/>
                </a:solidFill>
              </a:rPr>
              <a:t>ОБРАТИТЕ ВНИМАНИЕ, </a:t>
            </a:r>
            <a:r>
              <a:rPr lang="ru-RU" sz="2300" b="1" i="1" dirty="0" smtClean="0">
                <a:solidFill>
                  <a:srgbClr val="800000"/>
                </a:solidFill>
              </a:rPr>
              <a:t>как увеличивается площадь постройки при одинаковой длине бревна (стены).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7544" y="4581128"/>
            <a:ext cx="2592288" cy="504056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ЧЕТВЕРИК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43808" y="3861048"/>
            <a:ext cx="2592288" cy="504056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ШЕСТЕРИК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580112" y="3284984"/>
            <a:ext cx="2592288" cy="504056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ВОСМЕРИК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9" name="Picture 2" descr="C:\Users\Маша\Pictures\для презентаций\q-0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188640"/>
            <a:ext cx="1584176" cy="11083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1520" y="404664"/>
            <a:ext cx="3888432" cy="165618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ШАТРОВЫЙ СТИЛЬ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3789040"/>
            <a:ext cx="43924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ЦЕРКОВЬ  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ВОЗНЕСЕНИЯ 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КОЛОМЕНСКОМ </a:t>
            </a:r>
          </a:p>
          <a:p>
            <a:r>
              <a:rPr lang="ru-RU" dirty="0" smtClean="0"/>
              <a:t>(1528-1532)</a:t>
            </a:r>
          </a:p>
          <a:p>
            <a:r>
              <a:rPr lang="ru-RU" i="1" dirty="0" smtClean="0"/>
              <a:t>Итальянские и русские мастера. </a:t>
            </a:r>
          </a:p>
          <a:p>
            <a:endParaRPr lang="ru-RU" sz="800" dirty="0" smtClean="0"/>
          </a:p>
          <a:p>
            <a:r>
              <a:rPr lang="ru-RU" sz="1600" dirty="0" smtClean="0"/>
              <a:t>Одна из первых русских шатровых каменных церквей. </a:t>
            </a:r>
          </a:p>
          <a:p>
            <a:r>
              <a:rPr lang="ru-RU" sz="1600" dirty="0" smtClean="0"/>
              <a:t>Легенда связывает строительство храма </a:t>
            </a:r>
          </a:p>
          <a:p>
            <a:r>
              <a:rPr lang="ru-RU" sz="1600" dirty="0" smtClean="0"/>
              <a:t>с рождением Ивана Грозного.</a:t>
            </a:r>
            <a:endParaRPr lang="ru-RU" dirty="0" smtClean="0"/>
          </a:p>
        </p:txBody>
      </p:sp>
      <p:pic>
        <p:nvPicPr>
          <p:cNvPr id="95236" name="Picture 4" descr="http://mgomz.ru/wp-content/uploads/2012/05/TSerkov-Vozneseniya-Gospodny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88640"/>
            <a:ext cx="4325881" cy="6408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4365104"/>
            <a:ext cx="3384376" cy="1872208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ШАТРОВЫЙ СТИЛЬ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93186" name="Picture 2" descr="Файл:Troitsa alexandr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2629028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3188" name="Picture 4" descr="http://img-2.photosight.ru/61b/3276299_large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60648"/>
            <a:ext cx="2249554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3190" name="Picture 6" descr="http://upload.wikimedia.org/wikipedia/commons/thumb/f/fd/Russia-Suzdal-Assumption_Church.jpg/766px-Russia-Suzdal-Assumption_Church.jpg?uselang=r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3789040"/>
            <a:ext cx="2154375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3192" name="Picture 8" descr="http://img-fotki.yandex.ru/get/4113/boris-vinnikov.1/0_33c1f_2c223693_X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260648"/>
            <a:ext cx="322785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3194" name="Picture 10" descr="http://upload.wikimedia.org/wikipedia/commons/thumb/7/78/Church_in_Medvedkovo.jpg/450px-Church_in_Medvedkovo.jpg?uselang=r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3789040"/>
            <a:ext cx="2160000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88640"/>
            <a:ext cx="8712968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(ДИВНОЕ, МОСКОВСКОЕ)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УЗОРОЧЬЕ</a:t>
            </a:r>
          </a:p>
          <a:p>
            <a:r>
              <a:rPr lang="en-US" sz="2000" b="1" dirty="0" smtClean="0"/>
              <a:t>XVII </a:t>
            </a:r>
            <a:r>
              <a:rPr lang="ru-RU" sz="2000" b="1" dirty="0" smtClean="0"/>
              <a:t>век</a:t>
            </a:r>
          </a:p>
          <a:p>
            <a:endParaRPr lang="ru-RU" sz="800" dirty="0" smtClean="0"/>
          </a:p>
          <a:p>
            <a:endParaRPr lang="ru-RU" sz="800" dirty="0" smtClean="0"/>
          </a:p>
          <a:p>
            <a:pPr>
              <a:spcAft>
                <a:spcPts val="600"/>
              </a:spcAft>
            </a:pPr>
            <a:r>
              <a:rPr lang="ru-RU" i="1" dirty="0" smtClean="0"/>
              <a:t>Особенности стиля:</a:t>
            </a:r>
          </a:p>
          <a:p>
            <a:pPr algn="just">
              <a:spcAft>
                <a:spcPts val="600"/>
              </a:spcAft>
            </a:pPr>
            <a:r>
              <a:rPr lang="ru-RU" dirty="0" smtClean="0"/>
              <a:t>Затейливые формы, обилие декора, сложность композиции и живописность силуэта постройки.</a:t>
            </a:r>
            <a:endParaRPr lang="ru-RU" sz="2000" i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http://www.npfresma.ru/img/images/30_456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501008"/>
            <a:ext cx="4189892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http://upload.wikimedia.org/wikipedia/commons/thumb/a/a2/Holy_Trinity_Church_in_Nikitniki_03.jpg/1024px-Holy_Trinity_Church_in_Nikitniki_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501008"/>
            <a:ext cx="384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Управляющая кнопка: возврат 4">
            <a:hlinkClick r:id="rId5" action="ppaction://hlinksldjump" highlightClick="1"/>
          </p:cNvPr>
          <p:cNvSpPr/>
          <p:nvPr/>
        </p:nvSpPr>
        <p:spPr>
          <a:xfrm>
            <a:off x="8172400" y="260648"/>
            <a:ext cx="432048" cy="432048"/>
          </a:xfrm>
          <a:prstGeom prst="actionButtonReturn">
            <a:avLst/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55576" y="5373216"/>
            <a:ext cx="813690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ТЕРЕМНОЙ ДВОРЕЦ В МОСКОВСКОМ КРЕМЛЕ </a:t>
            </a:r>
          </a:p>
          <a:p>
            <a:pPr algn="r"/>
            <a:r>
              <a:rPr lang="ru-RU" dirty="0" smtClean="0"/>
              <a:t>(1635-1636)</a:t>
            </a:r>
          </a:p>
          <a:p>
            <a:pPr algn="r"/>
            <a:r>
              <a:rPr lang="ru-RU" i="1" dirty="0" smtClean="0"/>
              <a:t>Архитекторы </a:t>
            </a:r>
            <a:r>
              <a:rPr lang="ru-RU" i="1" dirty="0" err="1" smtClean="0"/>
              <a:t>Бажен</a:t>
            </a:r>
            <a:r>
              <a:rPr lang="ru-RU" i="1" dirty="0" smtClean="0"/>
              <a:t> Огурцов, Антип Константинов, </a:t>
            </a:r>
          </a:p>
          <a:p>
            <a:pPr algn="r"/>
            <a:r>
              <a:rPr lang="ru-RU" i="1" dirty="0" err="1" smtClean="0"/>
              <a:t>Трефил</a:t>
            </a:r>
            <a:r>
              <a:rPr lang="ru-RU" i="1" dirty="0" smtClean="0"/>
              <a:t> </a:t>
            </a:r>
            <a:r>
              <a:rPr lang="ru-RU" i="1" dirty="0" err="1" smtClean="0"/>
              <a:t>Шарутин</a:t>
            </a:r>
            <a:r>
              <a:rPr lang="ru-RU" i="1" dirty="0" smtClean="0"/>
              <a:t>, Ларион Ушаков.</a:t>
            </a:r>
            <a:endParaRPr lang="ru-RU" sz="800" i="1" dirty="0" smtClean="0"/>
          </a:p>
        </p:txBody>
      </p:sp>
      <p:pic>
        <p:nvPicPr>
          <p:cNvPr id="7" name="Picture 5" descr="http://www.npfresma.ru/img/images/30_456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6914090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860032" y="332656"/>
            <a:ext cx="3888432" cy="165618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РУССКОЕ УЗОРОЧЬЕ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4149080"/>
            <a:ext cx="4320480" cy="2304256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РУССКОЕ УЗОРОЧЬЕ.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Теремной дворец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(внутренние интерьеры).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2052" name="Picture 4" descr="C:\Users\Sony\Desktop\Узорочье\Теремной дворец.  Московский кремль. 1635-1636 гг\Теремной дворец. Интерьер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60648"/>
            <a:ext cx="2171520" cy="31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4" name="Picture 6" descr="http://www.russkoekino.ru/pic/palace-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2192400" cy="31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8" name="Picture 10" descr="C:\Users\Sony\Desktop\Узорочье\Теремной дворец.  Московский кремль. 1635-1636 гг\Теремной дворец. Крестовая палата.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645024"/>
            <a:ext cx="3868657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60" name="Picture 12" descr="http://img-fotki.yandex.ru/get/34/fedorvkarpov.6/0_10354_89a09cfb_X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260648"/>
            <a:ext cx="4103992" cy="31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552" y="4221088"/>
            <a:ext cx="3744416" cy="201622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РУССКОЕ УЗОРОЧЬЕ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8" name="Picture 2" descr="http://www.russianguide.ru/ru/popup/churchs/nikola_v_hamovnika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3897600" cy="31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4" descr="http://img-fotki.yandex.ru/get/5907/dtma.43/0_54363_6ce750b4_X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32656"/>
            <a:ext cx="2161080" cy="31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2" descr="http://bigpicture.ru/wp-content/uploads/2009/11/2a-800x58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789040"/>
            <a:ext cx="3925042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C:\Users\Sony\Desktop\Узорочье\Теремной дворец.  Московский кремль. 1635-1636 гг\Теремной дворей.  Фрагмент южного фасада.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0232" y="332656"/>
            <a:ext cx="2208060" cy="31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sejutablog.com/sb-content/uploads/2012/01/Winter_Pala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05064"/>
            <a:ext cx="4253164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4" descr="http://img-fotki.yandex.ru/get/5901/123345430.14/0_8455a_2b240ffd_X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005064"/>
            <a:ext cx="3761194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8712968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БАРОККО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/>
              <a:t>XVI</a:t>
            </a:r>
            <a:r>
              <a:rPr lang="en-US" sz="2000" b="1" dirty="0" smtClean="0"/>
              <a:t>I</a:t>
            </a:r>
            <a:r>
              <a:rPr lang="ru-RU" sz="2000" b="1" dirty="0" smtClean="0"/>
              <a:t> - XVIII век</a:t>
            </a:r>
          </a:p>
          <a:p>
            <a:endParaRPr lang="ru-RU" sz="800" dirty="0" smtClean="0"/>
          </a:p>
          <a:p>
            <a:pPr>
              <a:spcAft>
                <a:spcPts val="600"/>
              </a:spcAft>
            </a:pPr>
            <a:r>
              <a:rPr lang="ru-RU" i="1" dirty="0" smtClean="0"/>
              <a:t>Особенности стиля:</a:t>
            </a:r>
          </a:p>
          <a:p>
            <a:pPr algn="just">
              <a:spcAft>
                <a:spcPts val="0"/>
              </a:spcAft>
            </a:pPr>
            <a:r>
              <a:rPr lang="ru-RU" dirty="0" smtClean="0"/>
              <a:t>Стремление к величию и пышности,</a:t>
            </a:r>
            <a:r>
              <a:rPr lang="ru-RU" dirty="0" smtClean="0">
                <a:solidFill>
                  <a:srgbClr val="00B050"/>
                </a:solidFill>
              </a:rPr>
              <a:t>.</a:t>
            </a:r>
            <a:r>
              <a:rPr lang="ru-RU" dirty="0" smtClean="0"/>
              <a:t> текучесть сложных, обычно криволинейных форм. Часто встречаются развернутые масштабные  колоннады, изобилие скульптуры на фасадах и в интерьерах. </a:t>
            </a:r>
            <a:endParaRPr lang="ru-RU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492896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Русское барокко включает два направления: 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 </a:t>
            </a:r>
            <a:endParaRPr lang="ru-RU" i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2924944"/>
            <a:ext cx="4248472" cy="936104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МОСКОВСКОЕ (НАРЫШКИНСКОЕ)  БАРОККО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16016" y="2924944"/>
            <a:ext cx="4248472" cy="936104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ПЕТЕРБУРГСКОЕ (ПЕТРОВСКОЕ, АННИНСКОЕ, ЕЛИСАВЕТИНСКОЕ) БАРОККО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971600" y="3501008"/>
            <a:ext cx="360040" cy="792088"/>
          </a:xfrm>
          <a:prstGeom prst="straightConnector1">
            <a:avLst/>
          </a:prstGeom>
          <a:ln w="635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7524328" y="3645024"/>
            <a:ext cx="360040" cy="792088"/>
          </a:xfrm>
          <a:prstGeom prst="straightConnector1">
            <a:avLst/>
          </a:prstGeom>
          <a:ln w="635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Управляющая кнопка: возврат 9">
            <a:hlinkClick r:id="rId6" action="ppaction://hlinksldjump" highlightClick="1"/>
          </p:cNvPr>
          <p:cNvSpPr/>
          <p:nvPr/>
        </p:nvSpPr>
        <p:spPr>
          <a:xfrm>
            <a:off x="8172400" y="260648"/>
            <a:ext cx="432048" cy="432048"/>
          </a:xfrm>
          <a:prstGeom prst="actionButtonReturn">
            <a:avLst/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a/ab/Church_of_the_Protection_of_the_Theotokos_in_Fili_04.jpg/838px-Church_of_the_Protection_of_the_Theotokos_in_Fili_04.jpg?uselang=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5276" y="188640"/>
            <a:ext cx="5308742" cy="6480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51520" y="404664"/>
            <a:ext cx="3888432" cy="165618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БАРОККО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(МОСКОВСКОЕ)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365104"/>
            <a:ext cx="322222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ЦЕРКОВЬ </a:t>
            </a:r>
          </a:p>
          <a:p>
            <a:r>
              <a:rPr lang="ru-RU" sz="2400" b="1" dirty="0" smtClean="0"/>
              <a:t>ПОКРОВА В ФИЛЯХ</a:t>
            </a:r>
          </a:p>
          <a:p>
            <a:r>
              <a:rPr lang="ru-RU" dirty="0" smtClean="0"/>
              <a:t>(1690-1694).</a:t>
            </a:r>
          </a:p>
          <a:p>
            <a:r>
              <a:rPr lang="ru-RU" i="1" dirty="0" smtClean="0"/>
              <a:t>Архитектор </a:t>
            </a:r>
          </a:p>
          <a:p>
            <a:r>
              <a:rPr lang="ru-RU" i="1" dirty="0" smtClean="0"/>
              <a:t>Яков </a:t>
            </a:r>
            <a:r>
              <a:rPr lang="ru-RU" i="1" dirty="0" err="1" smtClean="0"/>
              <a:t>Бухвостов</a:t>
            </a:r>
            <a:r>
              <a:rPr lang="ru-RU" i="1" dirty="0" smtClean="0"/>
              <a:t> </a:t>
            </a:r>
          </a:p>
          <a:p>
            <a:r>
              <a:rPr lang="ru-RU" i="1" dirty="0" smtClean="0"/>
              <a:t>(предположительно).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67544" y="4221088"/>
            <a:ext cx="3744416" cy="201622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БАРОККО</a:t>
            </a:r>
          </a:p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(МОСКОВСКОЕ)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7" name="Picture 2" descr="http://likirussia.ru/images/och/ad08458a12ef3e9f678c3c83fdab87e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717032"/>
            <a:ext cx="4330826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0354" name="Picture 2" descr="C:\Users\Sony\Desktop\Барокко\московское (нарышкинское) барокко\Церковь святых благоверных Бориса и Глеба в Зюзине (2). 1688-1704 гг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88640"/>
            <a:ext cx="300118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0355" name="Picture 3" descr="C:\Users\Sony\Desktop\Барокко\московское (нарышкинское) барокко\Надвратная Предтеченская церковь Троицкой лавр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188640"/>
            <a:ext cx="243000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0356" name="Picture 4" descr="C:\Users\Sony\Desktop\Барокко\московское (нарышкинское) барокко\Надвратная церковь Покрова Пресвятой Богородицы Высокопетровского монастыря. 1690-1696 гг.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88640"/>
            <a:ext cx="243000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0" name="Picture 4" descr="http://vmoskvy.ru/pl_images/1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692696"/>
            <a:ext cx="6528725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23528" y="332656"/>
            <a:ext cx="3888432" cy="165618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БАРОККО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(ПЕТЕРБУРГСКОЕ)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5661248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ЗИМНИЙ ДВОРЕЦ В ПЕТЕРБУРГЕ</a:t>
            </a:r>
          </a:p>
          <a:p>
            <a:r>
              <a:rPr lang="ru-RU" dirty="0" smtClean="0"/>
              <a:t>(1754-1762)</a:t>
            </a:r>
          </a:p>
          <a:p>
            <a:r>
              <a:rPr lang="ru-RU" i="1" dirty="0" smtClean="0"/>
              <a:t>Архитектор </a:t>
            </a:r>
            <a:r>
              <a:rPr lang="vi-VN" i="1" dirty="0" smtClean="0"/>
              <a:t>Бартоломео Франческо Растрелли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4149080"/>
            <a:ext cx="4320480" cy="2304256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БАРОККО.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Зимний дворец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(фасад и внутренние интерьеры).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04450" name="Picture 2" descr="C:\Users\Sony\Desktop\Барокко\петербургское барокко (не только в Петербурге)\Зимний дворец. 1754-1762 гг\Иорданская лестница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88640"/>
            <a:ext cx="2079844" cy="31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4451" name="Picture 3" descr="C:\Users\Sony\Desktop\Барокко\петербургское барокко (не только в Петербурге)\Зимний дворец. 1754-1762 гг\фрагмент фасад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717032"/>
            <a:ext cx="3840000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4452" name="Picture 4" descr="C:\Users\Sony\Desktop\Барокко\петербургское барокко (не только в Петербурге)\Зимний дворец. 1754-1762 гг\Иорданская лестниц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188640"/>
            <a:ext cx="4031984" cy="31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4454" name="Picture 6" descr="http://tamara-she.narod.ru/Hermitage/w000iordan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2361991" cy="31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67544" y="4221088"/>
            <a:ext cx="3744416" cy="201622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БАРОККО</a:t>
            </a: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(ПЕТЕРБУРГСКОЕ)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106499" name="Picture 3" descr="C:\Users\Sony\Desktop\Барокко\петербургское барокко (не только в Петербурге)\Смольный Воскресенский собор.  1746-1835 гг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88640"/>
            <a:ext cx="2096848" cy="31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6500" name="Picture 4" descr="C:\Users\Sony\Desktop\Барокко\петербургское барокко (не только в Петербурге)\Кикины палаты. 1714-1720 гг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717032"/>
            <a:ext cx="4336941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6501" name="Picture 5" descr="C:\Users\Sony\Desktop\Барокко\петербургское барокко (не только в Петербурге)\Никольский морской собор. 1753-1762 гг.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188640"/>
            <a:ext cx="4176839" cy="31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65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2202522" cy="31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88640"/>
            <a:ext cx="8712968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РОКОКО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 smtClean="0"/>
              <a:t>(франц. </a:t>
            </a:r>
            <a:r>
              <a:rPr lang="ru-RU" i="1" dirty="0" err="1" smtClean="0"/>
              <a:t>rococo</a:t>
            </a:r>
            <a:r>
              <a:rPr lang="ru-RU" i="1" dirty="0" smtClean="0"/>
              <a:t> - «вычурный, прихотливый, извилистый»)</a:t>
            </a:r>
            <a:endParaRPr lang="ru-RU" b="1" i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/>
              <a:t>вторая половина XVIII века</a:t>
            </a:r>
          </a:p>
          <a:p>
            <a:endParaRPr lang="ru-RU" sz="800" dirty="0" smtClean="0"/>
          </a:p>
          <a:p>
            <a:pPr>
              <a:spcAft>
                <a:spcPts val="600"/>
              </a:spcAft>
            </a:pPr>
            <a:r>
              <a:rPr lang="ru-RU" i="1" dirty="0" smtClean="0"/>
              <a:t>Особенности стиля:</a:t>
            </a:r>
          </a:p>
          <a:p>
            <a:pPr algn="just">
              <a:spcAft>
                <a:spcPts val="600"/>
              </a:spcAft>
            </a:pPr>
            <a:r>
              <a:rPr lang="ru-RU" i="1" dirty="0" smtClean="0"/>
              <a:t>Для архитектуры рококо, в отличие от монументального и пышного барокко, характерны  роскошь, легкость, изящество и манерность. Стиль рококо был </a:t>
            </a:r>
            <a:r>
              <a:rPr lang="ru-RU" b="1" i="1" dirty="0" smtClean="0">
                <a:solidFill>
                  <a:srgbClr val="800000"/>
                </a:solidFill>
              </a:rPr>
              <a:t>продолжением стиля барокко</a:t>
            </a:r>
            <a:r>
              <a:rPr lang="ru-RU" i="1" dirty="0" smtClean="0"/>
              <a:t> или, точнее сказать, его видоизменением, соответствовавшим жеманному, вычурному времени. Рококо легко узнать по капризности, изысканности и обременённости формами. В России использовался в основном </a:t>
            </a:r>
            <a:r>
              <a:rPr lang="ru-RU" b="1" i="1" dirty="0" smtClean="0">
                <a:solidFill>
                  <a:srgbClr val="800000"/>
                </a:solidFill>
              </a:rPr>
              <a:t>для оформления интерьеров</a:t>
            </a:r>
            <a:r>
              <a:rPr lang="ru-RU" i="1" dirty="0" smtClean="0"/>
              <a:t>, а  не фасадов здания.</a:t>
            </a:r>
          </a:p>
        </p:txBody>
      </p:sp>
      <p:pic>
        <p:nvPicPr>
          <p:cNvPr id="4" name="Picture 2" descr="http://www.ua.all.biz/img/ua/catalog/120808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933056"/>
            <a:ext cx="3600000" cy="27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933056"/>
            <a:ext cx="4549479" cy="27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Управляющая кнопка: возврат 5">
            <a:hlinkClick r:id="rId5" action="ppaction://hlinksldjump" highlightClick="1"/>
          </p:cNvPr>
          <p:cNvSpPr/>
          <p:nvPr/>
        </p:nvSpPr>
        <p:spPr>
          <a:xfrm>
            <a:off x="8172400" y="260648"/>
            <a:ext cx="432048" cy="432048"/>
          </a:xfrm>
          <a:prstGeom prst="actionButtonReturn">
            <a:avLst/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upload.wikimedia.org/wikipedia/commons/9/9e/Peterhof_palace_01.jpg?uselang=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88640"/>
            <a:ext cx="3329480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798" name="Picture 6" descr="http://conf.cpic.ru/eva98/rus98exh/asm/diski/fontana/Fontana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356992"/>
            <a:ext cx="4247992" cy="31859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23528" y="476672"/>
            <a:ext cx="4572000" cy="19082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 smtClean="0">
                <a:solidFill>
                  <a:srgbClr val="800000"/>
                </a:solidFill>
              </a:rPr>
              <a:t>РОКАЙЛЬ</a:t>
            </a:r>
            <a:r>
              <a:rPr lang="ru-RU" dirty="0" smtClean="0"/>
              <a:t> </a:t>
            </a:r>
          </a:p>
          <a:p>
            <a:r>
              <a:rPr lang="ru-RU" dirty="0" smtClean="0"/>
              <a:t>(фр. </a:t>
            </a:r>
            <a:r>
              <a:rPr lang="ru-RU" i="1" dirty="0" err="1" smtClean="0"/>
              <a:t>rocaille</a:t>
            </a:r>
            <a:r>
              <a:rPr lang="ru-RU" dirty="0" smtClean="0"/>
              <a:t> — скальный, от </a:t>
            </a:r>
            <a:r>
              <a:rPr lang="ru-RU" dirty="0" err="1" smtClean="0"/>
              <a:t>roc</a:t>
            </a:r>
            <a:r>
              <a:rPr lang="ru-RU" dirty="0" smtClean="0"/>
              <a:t> — скала, утес) –</a:t>
            </a:r>
          </a:p>
          <a:p>
            <a:r>
              <a:rPr lang="ru-RU" dirty="0" smtClean="0"/>
              <a:t>главный элемент орнамента стиля рококо, напоминающий форму завитка раковины. </a:t>
            </a:r>
            <a:endParaRPr lang="ru-RU" dirty="0"/>
          </a:p>
        </p:txBody>
      </p:sp>
      <p:pic>
        <p:nvPicPr>
          <p:cNvPr id="33802" name="Picture 10" descr="http://russo.com.ua/photos/hudojestvennaya_entsiklopediya/rokayl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2708920"/>
            <a:ext cx="1461600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804" name="Picture 12" descr="http://www.websib.ru/fio/class1/srednevek/images/rokoko3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2708920"/>
            <a:ext cx="1512168" cy="180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822" name="Picture 30" descr="http://www.rrf100.ru/1.8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7664" y="4725144"/>
            <a:ext cx="1440160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830" name="Picture 38" descr="http://www.designelite.ru/files/gloss_img/r/r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4725144"/>
            <a:ext cx="1224490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831" name="Picture 39" descr="C:\Users\Маша\Desktop\post-231-123393664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47864" y="2708920"/>
            <a:ext cx="1054839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832" name="Picture 40" descr="C:\Users\Маша\Desktop\post-231-1233936647 (1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31840" y="4725144"/>
            <a:ext cx="1345263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188640"/>
            <a:ext cx="4814545" cy="6408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292080" y="332656"/>
            <a:ext cx="3672408" cy="201622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РОКОКО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ИНТЕРЬЕРЕ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4509120"/>
            <a:ext cx="331236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/>
              <a:t>ПЕТЕРГОФ</a:t>
            </a:r>
          </a:p>
          <a:p>
            <a:pPr algn="r"/>
            <a:r>
              <a:rPr lang="ru-RU" i="1" dirty="0" smtClean="0"/>
              <a:t>Танцевальный зал </a:t>
            </a:r>
          </a:p>
          <a:p>
            <a:pPr algn="r"/>
            <a:r>
              <a:rPr lang="ru-RU" i="1" dirty="0" smtClean="0"/>
              <a:t>Большого дворца</a:t>
            </a:r>
          </a:p>
          <a:p>
            <a:pPr algn="r"/>
            <a:r>
              <a:rPr lang="ru-RU" i="1" dirty="0" smtClean="0"/>
              <a:t>(1751-1752)</a:t>
            </a:r>
          </a:p>
          <a:p>
            <a:pPr algn="r"/>
            <a:r>
              <a:rPr lang="ru-RU" i="1" dirty="0" smtClean="0"/>
              <a:t>Архитектор </a:t>
            </a:r>
            <a:r>
              <a:rPr lang="vi-VN" i="1" dirty="0" smtClean="0"/>
              <a:t>Бартоломео Франческо Растрелли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88640"/>
            <a:ext cx="8712968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КЛАССИЦИЗМ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/>
              <a:t>конец XVIII - XIX век</a:t>
            </a:r>
          </a:p>
          <a:p>
            <a:endParaRPr lang="ru-RU" sz="800" dirty="0" smtClean="0"/>
          </a:p>
          <a:p>
            <a:endParaRPr lang="ru-RU" sz="800" dirty="0" smtClean="0"/>
          </a:p>
          <a:p>
            <a:pPr>
              <a:spcAft>
                <a:spcPts val="600"/>
              </a:spcAft>
            </a:pPr>
            <a:r>
              <a:rPr lang="ru-RU" i="1" dirty="0" smtClean="0"/>
              <a:t>Особенности стиля:</a:t>
            </a:r>
          </a:p>
          <a:p>
            <a:pPr algn="just">
              <a:spcAft>
                <a:spcPts val="600"/>
              </a:spcAft>
            </a:pPr>
            <a:r>
              <a:rPr lang="ru-RU" i="1" dirty="0" smtClean="0"/>
              <a:t>Обращение к формам </a:t>
            </a:r>
            <a:r>
              <a:rPr lang="ru-RU" b="1" i="1" dirty="0" smtClean="0">
                <a:solidFill>
                  <a:srgbClr val="800000"/>
                </a:solidFill>
              </a:rPr>
              <a:t>античного</a:t>
            </a:r>
            <a:r>
              <a:rPr lang="ru-RU" i="1" dirty="0" smtClean="0"/>
              <a:t> зодчества как к эталону гармонии, простоты, строгости, логической ясности и монументальности. Классицизму присуща </a:t>
            </a:r>
            <a:r>
              <a:rPr lang="ru-RU" b="1" i="1" dirty="0" smtClean="0">
                <a:solidFill>
                  <a:srgbClr val="800000"/>
                </a:solidFill>
              </a:rPr>
              <a:t>регулярность планировки</a:t>
            </a:r>
            <a:r>
              <a:rPr lang="ru-RU" i="1" dirty="0" smtClean="0"/>
              <a:t> и четкость объемной формы, симметрично-осевые композиции, сдержанность декоративного убранства.</a:t>
            </a:r>
          </a:p>
        </p:txBody>
      </p:sp>
      <p:pic>
        <p:nvPicPr>
          <p:cNvPr id="109570" name="Picture 2" descr="http://upload.wikimedia.org/wikipedia/commons/9/90/Kazansky_s.jpg?uselang=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429000"/>
            <a:ext cx="8634790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Управляющая кнопка: возврат 5">
            <a:hlinkClick r:id="rId4" action="ppaction://hlinksldjump" highlightClick="1"/>
          </p:cNvPr>
          <p:cNvSpPr/>
          <p:nvPr/>
        </p:nvSpPr>
        <p:spPr>
          <a:xfrm>
            <a:off x="8172400" y="260648"/>
            <a:ext cx="432048" cy="432048"/>
          </a:xfrm>
          <a:prstGeom prst="actionButtonReturn">
            <a:avLst/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mg-fotki.yandex.ru/get/5/28745963.74/0_6f0aa_9be255a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980728"/>
            <a:ext cx="6755904" cy="4501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23528" y="332656"/>
            <a:ext cx="3888432" cy="1656184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КЛАССИЦИЗМ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5661248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МИХАЙЛОВСКИЙ ДВОРЕЦ В ПЕТЕРБУРГЕ</a:t>
            </a:r>
          </a:p>
          <a:p>
            <a:r>
              <a:rPr lang="ru-RU" dirty="0" smtClean="0"/>
              <a:t>(1819-1825)</a:t>
            </a:r>
          </a:p>
          <a:p>
            <a:r>
              <a:rPr lang="ru-RU" i="1" dirty="0" smtClean="0"/>
              <a:t>Архитектор Карл Росси.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upload.wikimedia.org/wikipedia/commons/thumb/1/15/Cath_Isaac_IMG_7635.JPG/768px-Cath_Isaac_IMG_7635.JPG?uselang=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88640"/>
            <a:ext cx="243000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700" name="Picture 4" descr="http://upload.wikimedia.org/wikipedia/commons/thumb/9/9c/%D0%A1%D0%B0%D0%BD%D0%BA%D1%82-%D0%9F%D0%B5%D1%82%D0%B5%D1%80%D0%B1%D1%83%D1%80%D0%B3._%D0%A1%D0%BE%D0%B1%D0%BE%D1%80_%D0%BF%D1%80%D0%B5%D0%BF%D0%BE%D0%B4%D0%BE%D0%B1%D0%BD%D0%BE%D0%B3%D0%BE_%D0%98%D1%81%D0%B0%D0%B0%D0%BA%D0%B8%D1%8F_%D0%94%D0%B0%D0%BB%D0%BC%D0%B0%D1%82%D1%81%D0%BA%D0%BE%D0%B3%D0%BE.jpg/1024px-%D0%A1%D0%B0%D0%BD%D0%BA%D1%82-%D0%9F%D0%B5%D1%82%D0%B5%D1%80%D0%B1%D1%83%D1%80%D0%B3._%D0%A1%D0%BE%D0%B1%D0%BE%D1%80_%D0%BF%D1%80%D0%B5%D0%BF%D0%BE%D0%B4%D0%BE%D0%B1%D0%BD%D0%BE%D0%B3%D0%BE_%D0%98%D1%81%D0%B0%D0%B0%D0%BA%D0%B8%D1%8F_%D0%94%D0%B0%D0%BB%D0%BC%D0%B0%D1%82%D1%81%D0%BA%D0%BE%D0%B3%D0%BE.jpg?uselang=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717032"/>
            <a:ext cx="3840000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702" name="Picture 6" descr="File:View to Saint Isaac's Cathedral by Ivan Smelo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188640"/>
            <a:ext cx="5115789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323528" y="4149080"/>
            <a:ext cx="4320480" cy="2304256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ПОЗДНИЙ КЛАССИЦИЗМ.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Исаакиевский собор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Петербурге.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71296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ПСЕВДОРУССКИЙ  </a:t>
            </a:r>
          </a:p>
          <a:p>
            <a:pPr>
              <a:spcAft>
                <a:spcPts val="1200"/>
              </a:spcAft>
            </a:pPr>
            <a:r>
              <a:rPr lang="ru-RU" sz="36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(РУССКИЙ) СТИЛЬ</a:t>
            </a:r>
          </a:p>
          <a:p>
            <a:r>
              <a:rPr lang="ru-RU" sz="2000" dirty="0"/>
              <a:t> </a:t>
            </a:r>
            <a:r>
              <a:rPr lang="ru-RU" sz="2000" b="1" dirty="0" smtClean="0"/>
              <a:t>конец XIX — начало XX века</a:t>
            </a:r>
          </a:p>
          <a:p>
            <a:endParaRPr lang="ru-RU" sz="800" dirty="0" smtClean="0"/>
          </a:p>
          <a:p>
            <a:pPr>
              <a:spcAft>
                <a:spcPts val="600"/>
              </a:spcAft>
            </a:pPr>
            <a:r>
              <a:rPr lang="ru-RU" sz="2000" i="1" dirty="0" smtClean="0"/>
              <a:t>Особенности стиля:</a:t>
            </a:r>
          </a:p>
          <a:p>
            <a:pPr algn="just"/>
            <a:r>
              <a:rPr lang="ru-RU" i="1" dirty="0" smtClean="0"/>
              <a:t>использование </a:t>
            </a:r>
            <a:r>
              <a:rPr lang="ru-RU" b="1" i="1" dirty="0" smtClean="0">
                <a:solidFill>
                  <a:srgbClr val="800000"/>
                </a:solidFill>
              </a:rPr>
              <a:t>традиций древнерусского зодчества</a:t>
            </a:r>
            <a:r>
              <a:rPr lang="ru-RU" i="1" dirty="0" smtClean="0"/>
              <a:t> и народного искусства, а также ассоциируемых с ними </a:t>
            </a:r>
            <a:r>
              <a:rPr lang="ru-RU" b="1" i="1" dirty="0" smtClean="0">
                <a:solidFill>
                  <a:srgbClr val="800000"/>
                </a:solidFill>
              </a:rPr>
              <a:t>элементов византийской архитектуры</a:t>
            </a:r>
            <a:r>
              <a:rPr lang="ru-RU" i="1" dirty="0" smtClean="0"/>
              <a:t>.</a:t>
            </a:r>
            <a:endParaRPr lang="ru-RU" i="1" dirty="0"/>
          </a:p>
          <a:p>
            <a:endParaRPr lang="ru-RU" sz="800" dirty="0" smtClean="0"/>
          </a:p>
          <a:p>
            <a:pPr algn="ctr"/>
            <a:r>
              <a:rPr lang="ru-RU" sz="2000" dirty="0" smtClean="0"/>
              <a:t>Псевдорусский стиль включает</a:t>
            </a:r>
            <a:r>
              <a:rPr lang="ru-RU" sz="2000" dirty="0"/>
              <a:t> </a:t>
            </a:r>
            <a:r>
              <a:rPr lang="ru-RU" sz="2000" dirty="0" smtClean="0"/>
              <a:t> два направления: </a:t>
            </a:r>
          </a:p>
          <a:p>
            <a:pPr algn="ctr"/>
            <a:r>
              <a:rPr lang="ru-RU" sz="20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НЕОРУССКИЙ СТИЛЬ</a:t>
            </a:r>
            <a:r>
              <a:rPr lang="ru-RU" sz="2000" dirty="0"/>
              <a:t> </a:t>
            </a:r>
            <a:r>
              <a:rPr lang="ru-RU" sz="2000" dirty="0" smtClean="0"/>
              <a:t>          </a:t>
            </a:r>
            <a:r>
              <a:rPr lang="ru-RU" sz="2000" dirty="0"/>
              <a:t> </a:t>
            </a:r>
            <a:r>
              <a:rPr lang="ru-RU" sz="20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РУССКО-ВИЗАНТИЙСКИЙ СТИЛЬ</a:t>
            </a:r>
            <a:endParaRPr lang="ru-RU" sz="2000" i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http://upload.wikimedia.org/wikipedia/commons/thumb/a/af/Russia-Moscow-Cathedral_of_Christ_the_Saviour-3.jpg/767px-Russia-Moscow-Cathedral_of_Christ_the_Saviour-3.jpg?uselang=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4293096"/>
            <a:ext cx="1806645" cy="241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http://upload.wikimedia.org/wikipedia/commons/6/6b/Moscow_State_Historical_Museum_Red_Square.jpg?uselang=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293096"/>
            <a:ext cx="2617879" cy="2415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 descr="http://upload.wikimedia.org/wikipedia/commons/2/25/Moscow%2C_Bolshaya_Yakimanka_43_Igumnov_Hous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4293096"/>
            <a:ext cx="3869519" cy="241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2" name="Прямая со стрелкой 11"/>
          <p:cNvCxnSpPr/>
          <p:nvPr/>
        </p:nvCxnSpPr>
        <p:spPr>
          <a:xfrm flipH="1">
            <a:off x="1403648" y="3933056"/>
            <a:ext cx="360040" cy="792088"/>
          </a:xfrm>
          <a:prstGeom prst="straightConnector1">
            <a:avLst/>
          </a:prstGeom>
          <a:ln w="635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339752" y="3933056"/>
            <a:ext cx="1512168" cy="576064"/>
          </a:xfrm>
          <a:prstGeom prst="straightConnector1">
            <a:avLst/>
          </a:prstGeom>
          <a:ln w="635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660232" y="3933056"/>
            <a:ext cx="936104" cy="720080"/>
          </a:xfrm>
          <a:prstGeom prst="straightConnector1">
            <a:avLst/>
          </a:prstGeom>
          <a:ln w="635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Управляющая кнопка: возврат 8">
            <a:hlinkClick r:id="rId6" action="ppaction://hlinksldjump" highlightClick="1"/>
          </p:cNvPr>
          <p:cNvSpPr/>
          <p:nvPr/>
        </p:nvSpPr>
        <p:spPr>
          <a:xfrm>
            <a:off x="8172400" y="260648"/>
            <a:ext cx="432048" cy="432048"/>
          </a:xfrm>
          <a:prstGeom prst="actionButtonReturn">
            <a:avLst/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upload.wikimedia.org/wikipedia/commons/thumb/a/af/Russia-Moscow-Cathedral_of_Christ_the_Saviour-3.jpg/767px-Russia-Moscow-Cathedral_of_Christ_the_Saviour-3.jpg?uselang=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88640"/>
            <a:ext cx="4670277" cy="6235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79512" y="3861048"/>
            <a:ext cx="388843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ХРАМ  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ХРИСТА СПАСИТЕЛЯ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МОСКВЕ </a:t>
            </a:r>
          </a:p>
          <a:p>
            <a:r>
              <a:rPr lang="ru-RU" dirty="0" smtClean="0"/>
              <a:t>(1839 – 1883)</a:t>
            </a:r>
          </a:p>
          <a:p>
            <a:r>
              <a:rPr lang="ru-RU" i="1" dirty="0" smtClean="0"/>
              <a:t>Архитектор Константин Тон. </a:t>
            </a:r>
          </a:p>
          <a:p>
            <a:endParaRPr lang="ru-RU" sz="800" dirty="0" smtClean="0"/>
          </a:p>
          <a:p>
            <a:r>
              <a:rPr lang="ru-RU" sz="1600" dirty="0" smtClean="0"/>
              <a:t>5 декабря 1931 года здание храма было разрушено. Заново отстроено на прежнем месте в 1994 - 1997 годах.</a:t>
            </a:r>
            <a:endParaRPr lang="ru-RU" dirty="0" smtClean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520" y="188640"/>
            <a:ext cx="3888432" cy="2160240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РУССКО-ВИЗАНТИЙСКИЙ СТИЛЬ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107504" y="2564904"/>
            <a:ext cx="3888432" cy="4104456"/>
          </a:xfrm>
          <a:prstGeom prst="wedgeRoundRectCallout">
            <a:avLst>
              <a:gd name="adj1" fmla="val 67997"/>
              <a:gd name="adj2" fmla="val -30159"/>
              <a:gd name="adj3" fmla="val 16667"/>
            </a:avLst>
          </a:prstGeom>
          <a:gradFill flip="none" rotWithShape="1">
            <a:gsLst>
              <a:gs pos="0">
                <a:srgbClr val="800000">
                  <a:tint val="66000"/>
                  <a:satMod val="160000"/>
                </a:srgbClr>
              </a:gs>
              <a:gs pos="50000">
                <a:srgbClr val="800000">
                  <a:tint val="44500"/>
                  <a:satMod val="160000"/>
                </a:srgbClr>
              </a:gs>
              <a:gs pos="100000">
                <a:srgbClr val="8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  <a:buFontTx/>
              <a:buChar char="-"/>
            </a:pPr>
            <a:endParaRPr lang="ru-RU" sz="1900" b="1" i="1" dirty="0" smtClean="0">
              <a:solidFill>
                <a:srgbClr val="800000"/>
              </a:solidFill>
            </a:endParaRPr>
          </a:p>
          <a:p>
            <a:pPr algn="ctr">
              <a:spcAft>
                <a:spcPts val="1200"/>
              </a:spcAft>
              <a:buFontTx/>
              <a:buChar char="-"/>
            </a:pPr>
            <a:endParaRPr lang="ru-RU" sz="1900" b="1" i="1" dirty="0">
              <a:solidFill>
                <a:srgbClr val="800000"/>
              </a:solidFill>
            </a:endParaRPr>
          </a:p>
          <a:p>
            <a:pPr>
              <a:spcAft>
                <a:spcPts val="1200"/>
              </a:spcAft>
            </a:pPr>
            <a:r>
              <a:rPr lang="ru-RU" sz="2400" b="1" i="1" dirty="0" smtClean="0">
                <a:solidFill>
                  <a:srgbClr val="800000"/>
                </a:solidFill>
              </a:rPr>
              <a:t>КАК ОТЛИЧИТЬ?</a:t>
            </a:r>
          </a:p>
          <a:p>
            <a:pPr algn="ctr">
              <a:spcAft>
                <a:spcPts val="1200"/>
              </a:spcAft>
              <a:buFontTx/>
              <a:buChar char="-"/>
            </a:pPr>
            <a:r>
              <a:rPr lang="ru-RU" sz="1900" b="1" i="1" dirty="0" smtClean="0">
                <a:solidFill>
                  <a:srgbClr val="800000"/>
                </a:solidFill>
              </a:rPr>
              <a:t>использование элементов византийской архитектуры;</a:t>
            </a:r>
          </a:p>
          <a:p>
            <a:pPr algn="ctr">
              <a:spcAft>
                <a:spcPts val="0"/>
              </a:spcAft>
              <a:buFontTx/>
              <a:buChar char="-"/>
            </a:pPr>
            <a:r>
              <a:rPr lang="ru-RU" sz="1900" b="1" i="1" dirty="0">
                <a:solidFill>
                  <a:srgbClr val="800000"/>
                </a:solidFill>
              </a:rPr>
              <a:t> </a:t>
            </a:r>
            <a:r>
              <a:rPr lang="ru-RU" sz="1900" b="1" i="1" dirty="0" smtClean="0">
                <a:solidFill>
                  <a:srgbClr val="800000"/>
                </a:solidFill>
              </a:rPr>
              <a:t>подражание древней архитектуре Византийской империи (стилизация                   «под Византию»).</a:t>
            </a:r>
          </a:p>
          <a:p>
            <a:pPr algn="ctr">
              <a:spcAft>
                <a:spcPts val="1200"/>
              </a:spcAft>
              <a:buFontTx/>
              <a:buChar char="-"/>
            </a:pPr>
            <a:endParaRPr lang="ru-RU" sz="1900" dirty="0"/>
          </a:p>
        </p:txBody>
      </p:sp>
      <p:pic>
        <p:nvPicPr>
          <p:cNvPr id="11" name="Picture 5" descr="ag00029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2636912"/>
            <a:ext cx="1291346" cy="10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528" y="476672"/>
            <a:ext cx="3888432" cy="2160240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РУССКО-ВИЗАНТИЙСКИЙ СТИЛЬ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49154" name="Picture 2" descr="http://www.ethnospb.ru/photo/objects/d9d1edb1c26db347bb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04664"/>
            <a:ext cx="4509771" cy="5610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23528" y="4797152"/>
            <a:ext cx="38884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МОРСКОЙ 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СОБОР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КРОНШТАДТЕ </a:t>
            </a:r>
          </a:p>
          <a:p>
            <a:r>
              <a:rPr lang="ru-RU" dirty="0" smtClean="0"/>
              <a:t>(1903 – 1913)</a:t>
            </a:r>
          </a:p>
          <a:p>
            <a:r>
              <a:rPr lang="ru-RU" i="1" dirty="0" smtClean="0"/>
              <a:t>Архитектор Василий Косяков.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67544" y="260648"/>
            <a:ext cx="8208912" cy="1152128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СРАВНИТЕ: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Маша\Pictures\для презентаций\q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60648"/>
            <a:ext cx="1584176" cy="11083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://upload.wikimedia.org/wikipedia/commons/thumb/a/af/Russia-Moscow-Cathedral_of_Christ_the_Saviour-3.jpg/767px-Russia-Moscow-Cathedral_of_Christ_the_Saviour-3.jpg?uselang=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988840"/>
            <a:ext cx="3456384" cy="4614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180" name="Picture 4" descr="http://turometr.ru/uploads/images/14/2b/97/1183/53d19a8c4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852936"/>
            <a:ext cx="4449145" cy="3732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395536" y="1700808"/>
            <a:ext cx="3024336" cy="972000"/>
          </a:xfrm>
          <a:prstGeom prst="wedgeRoundRectCallout">
            <a:avLst>
              <a:gd name="adj1" fmla="val 50360"/>
              <a:gd name="adj2" fmla="val -27374"/>
              <a:gd name="adj3" fmla="val 16667"/>
            </a:avLst>
          </a:prstGeom>
          <a:gradFill flip="none" rotWithShape="1">
            <a:gsLst>
              <a:gs pos="0">
                <a:srgbClr val="800000">
                  <a:tint val="66000"/>
                  <a:satMod val="160000"/>
                </a:srgbClr>
              </a:gs>
              <a:gs pos="50000">
                <a:srgbClr val="800000">
                  <a:tint val="44500"/>
                  <a:satMod val="160000"/>
                </a:srgbClr>
              </a:gs>
              <a:gs pos="100000">
                <a:srgbClr val="8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endParaRPr lang="ru-RU" b="1" i="1" dirty="0" smtClean="0">
              <a:solidFill>
                <a:srgbClr val="800000"/>
              </a:solidFill>
            </a:endParaRPr>
          </a:p>
          <a:p>
            <a:pPr>
              <a:spcAft>
                <a:spcPts val="0"/>
              </a:spcAft>
            </a:pPr>
            <a:r>
              <a:rPr lang="ru-RU" b="1" i="1" dirty="0" smtClean="0">
                <a:solidFill>
                  <a:schemeClr val="tx1"/>
                </a:solidFill>
              </a:rPr>
              <a:t>Храм Святой Софии </a:t>
            </a:r>
          </a:p>
          <a:p>
            <a:pPr>
              <a:spcAft>
                <a:spcPts val="0"/>
              </a:spcAft>
            </a:pPr>
            <a:r>
              <a:rPr lang="ru-RU" b="1" i="1" dirty="0" smtClean="0">
                <a:solidFill>
                  <a:schemeClr val="tx1"/>
                </a:solidFill>
              </a:rPr>
              <a:t>в Константинополе </a:t>
            </a:r>
            <a:endParaRPr lang="en-US" b="1" i="1" dirty="0" smtClean="0">
              <a:solidFill>
                <a:schemeClr val="tx1"/>
              </a:solidFill>
            </a:endParaRPr>
          </a:p>
          <a:p>
            <a:pPr>
              <a:spcAft>
                <a:spcPts val="0"/>
              </a:spcAft>
            </a:pPr>
            <a:r>
              <a:rPr lang="ru-RU" i="1" dirty="0" smtClean="0">
                <a:solidFill>
                  <a:schemeClr val="tx1"/>
                </a:solidFill>
              </a:rPr>
              <a:t>(</a:t>
            </a:r>
            <a:r>
              <a:rPr lang="en-US" i="1" dirty="0" smtClean="0">
                <a:solidFill>
                  <a:schemeClr val="tx1"/>
                </a:solidFill>
              </a:rPr>
              <a:t>VI</a:t>
            </a:r>
            <a:r>
              <a:rPr lang="ru-RU" i="1" dirty="0" smtClean="0">
                <a:solidFill>
                  <a:schemeClr val="tx1"/>
                </a:solidFill>
              </a:rPr>
              <a:t> век)</a:t>
            </a:r>
          </a:p>
          <a:p>
            <a:pPr algn="ctr">
              <a:spcAft>
                <a:spcPts val="1200"/>
              </a:spcAft>
              <a:buFontTx/>
              <a:buChar char="-"/>
            </a:pPr>
            <a:endParaRPr lang="ru-RU" sz="1900" dirty="0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067944" y="1700808"/>
            <a:ext cx="3240360" cy="972000"/>
          </a:xfrm>
          <a:prstGeom prst="wedgeRoundRectCallout">
            <a:avLst>
              <a:gd name="adj1" fmla="val 50360"/>
              <a:gd name="adj2" fmla="val -27374"/>
              <a:gd name="adj3" fmla="val 16667"/>
            </a:avLst>
          </a:prstGeom>
          <a:gradFill flip="none" rotWithShape="1">
            <a:gsLst>
              <a:gs pos="0">
                <a:srgbClr val="800000">
                  <a:tint val="66000"/>
                  <a:satMod val="160000"/>
                </a:srgbClr>
              </a:gs>
              <a:gs pos="50000">
                <a:srgbClr val="800000">
                  <a:tint val="44500"/>
                  <a:satMod val="160000"/>
                </a:srgbClr>
              </a:gs>
              <a:gs pos="100000">
                <a:srgbClr val="8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endParaRPr lang="ru-RU" b="1" i="1" dirty="0" smtClean="0">
              <a:solidFill>
                <a:srgbClr val="800000"/>
              </a:solidFill>
            </a:endParaRPr>
          </a:p>
          <a:p>
            <a:pPr>
              <a:spcAft>
                <a:spcPts val="0"/>
              </a:spcAft>
            </a:pPr>
            <a:r>
              <a:rPr lang="ru-RU" b="1" i="1" dirty="0" smtClean="0">
                <a:solidFill>
                  <a:schemeClr val="tx1"/>
                </a:solidFill>
              </a:rPr>
              <a:t>Храм Христа Спасителя </a:t>
            </a:r>
          </a:p>
          <a:p>
            <a:pPr>
              <a:spcAft>
                <a:spcPts val="0"/>
              </a:spcAft>
            </a:pPr>
            <a:r>
              <a:rPr lang="ru-RU" b="1" i="1" dirty="0" smtClean="0">
                <a:solidFill>
                  <a:schemeClr val="tx1"/>
                </a:solidFill>
              </a:rPr>
              <a:t>в Москве </a:t>
            </a:r>
            <a:endParaRPr lang="en-US" b="1" i="1" dirty="0" smtClean="0">
              <a:solidFill>
                <a:schemeClr val="tx1"/>
              </a:solidFill>
            </a:endParaRPr>
          </a:p>
          <a:p>
            <a:pPr>
              <a:spcAft>
                <a:spcPts val="0"/>
              </a:spcAft>
            </a:pPr>
            <a:r>
              <a:rPr lang="ru-RU" i="1" dirty="0" smtClean="0">
                <a:solidFill>
                  <a:schemeClr val="tx1"/>
                </a:solidFill>
              </a:rPr>
              <a:t>(</a:t>
            </a:r>
            <a:r>
              <a:rPr lang="en-US" i="1" dirty="0" smtClean="0">
                <a:solidFill>
                  <a:schemeClr val="tx1"/>
                </a:solidFill>
              </a:rPr>
              <a:t>XIX-XX</a:t>
            </a:r>
            <a:r>
              <a:rPr lang="ru-RU" i="1" dirty="0" smtClean="0">
                <a:solidFill>
                  <a:schemeClr val="tx1"/>
                </a:solidFill>
              </a:rPr>
              <a:t> век)</a:t>
            </a:r>
          </a:p>
          <a:p>
            <a:pPr algn="ctr">
              <a:spcAft>
                <a:spcPts val="1200"/>
              </a:spcAft>
              <a:buFontTx/>
              <a:buChar char="-"/>
            </a:pPr>
            <a:endParaRPr lang="ru-RU" sz="19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2996952"/>
            <a:ext cx="8496944" cy="3672408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bg1"/>
                </a:solidFill>
              </a:rPr>
              <a:t>Типичные </a:t>
            </a:r>
            <a:r>
              <a:rPr lang="ru-RU" sz="2000" smtClean="0">
                <a:solidFill>
                  <a:schemeClr val="bg1"/>
                </a:solidFill>
              </a:rPr>
              <a:t>черты </a:t>
            </a:r>
            <a:r>
              <a:rPr lang="ru-RU" sz="2000" b="1" smtClean="0">
                <a:solidFill>
                  <a:schemeClr val="bg1"/>
                </a:solidFill>
              </a:rPr>
              <a:t>РУССКО-ВИЗАНТИЙСКОГО</a:t>
            </a:r>
            <a:r>
              <a:rPr lang="ru-RU" sz="200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стиля: </a:t>
            </a:r>
          </a:p>
          <a:p>
            <a:pPr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-  четырехстопный крестово-купольный тип храма; 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2000" dirty="0" smtClean="0">
                <a:solidFill>
                  <a:schemeClr val="bg1"/>
                </a:solidFill>
              </a:rPr>
              <a:t>  строгая </a:t>
            </a:r>
            <a:r>
              <a:rPr lang="ru-RU" sz="2000" dirty="0" err="1" smtClean="0">
                <a:solidFill>
                  <a:schemeClr val="bg1"/>
                </a:solidFill>
              </a:rPr>
              <a:t>центричность</a:t>
            </a:r>
            <a:r>
              <a:rPr lang="ru-RU" sz="2000" dirty="0" smtClean="0">
                <a:solidFill>
                  <a:schemeClr val="bg1"/>
                </a:solidFill>
              </a:rPr>
              <a:t> плана и фасадов;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2000" dirty="0" smtClean="0">
                <a:solidFill>
                  <a:schemeClr val="bg1"/>
                </a:solidFill>
              </a:rPr>
              <a:t>  зеркальная симметрия фасадов; 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2000" dirty="0" smtClean="0">
                <a:solidFill>
                  <a:schemeClr val="bg1"/>
                </a:solidFill>
              </a:rPr>
              <a:t>  </a:t>
            </a:r>
            <a:r>
              <a:rPr lang="ru-RU" sz="2000" dirty="0" err="1" smtClean="0">
                <a:solidFill>
                  <a:schemeClr val="bg1"/>
                </a:solidFill>
              </a:rPr>
              <a:t>всефасадность</a:t>
            </a:r>
            <a:r>
              <a:rPr lang="ru-RU" sz="2000" dirty="0" smtClean="0">
                <a:solidFill>
                  <a:schemeClr val="bg1"/>
                </a:solidFill>
              </a:rPr>
              <a:t>  (т.е. тщательная отделка всех деталей на всех фасадах, храм прекрасен со всех сторон); 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2000" dirty="0" smtClean="0">
                <a:solidFill>
                  <a:schemeClr val="bg1"/>
                </a:solidFill>
              </a:rPr>
              <a:t> нарочитая массивность и тяжеловесность архитектурных форм.</a:t>
            </a:r>
            <a:r>
              <a:rPr lang="ru-RU" sz="2000" dirty="0" smtClean="0">
                <a:solidFill>
                  <a:schemeClr val="tx1"/>
                </a:solidFill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ile:GUM department store exteri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58248"/>
            <a:ext cx="6003032" cy="4552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251520" y="188640"/>
            <a:ext cx="3888432" cy="1872208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НЕОРУССКИЙ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(ПСЕВДОРУССКИЙ)</a:t>
            </a:r>
          </a:p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СТИЛЬ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5085184"/>
            <a:ext cx="7416824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ВЕРХНИЕ ТОРГОВЫЕ РЯДЫ В МОСКВЕ </a:t>
            </a:r>
          </a:p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сейчас здание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ГУМа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r>
              <a:rPr lang="ru-RU" dirty="0" smtClean="0"/>
              <a:t>(1890 – 1893)</a:t>
            </a:r>
          </a:p>
          <a:p>
            <a:r>
              <a:rPr lang="ru-RU" i="1" dirty="0" smtClean="0"/>
              <a:t>Архитектор Александр Померанцев. </a:t>
            </a:r>
          </a:p>
          <a:p>
            <a:endParaRPr lang="ru-RU" sz="900" dirty="0" smtClean="0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251520" y="4869160"/>
            <a:ext cx="8640960" cy="1800200"/>
          </a:xfrm>
          <a:prstGeom prst="wedgeRoundRectCallout">
            <a:avLst>
              <a:gd name="adj1" fmla="val 37170"/>
              <a:gd name="adj2" fmla="val -64286"/>
              <a:gd name="adj3" fmla="val 16667"/>
            </a:avLst>
          </a:prstGeom>
          <a:gradFill flip="none" rotWithShape="1">
            <a:gsLst>
              <a:gs pos="0">
                <a:srgbClr val="800000">
                  <a:tint val="66000"/>
                  <a:satMod val="160000"/>
                </a:srgbClr>
              </a:gs>
              <a:gs pos="50000">
                <a:srgbClr val="800000">
                  <a:tint val="44500"/>
                  <a:satMod val="160000"/>
                </a:srgbClr>
              </a:gs>
              <a:gs pos="100000">
                <a:srgbClr val="8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ru-RU" sz="2400" b="1" i="1" dirty="0" smtClean="0">
                <a:solidFill>
                  <a:srgbClr val="800000"/>
                </a:solidFill>
              </a:rPr>
              <a:t>КАК ОТЛИЧИТЬ?</a:t>
            </a:r>
          </a:p>
          <a:p>
            <a:pPr>
              <a:spcAft>
                <a:spcPts val="0"/>
              </a:spcAft>
              <a:buFontTx/>
              <a:buChar char="-"/>
            </a:pPr>
            <a:r>
              <a:rPr lang="ru-RU" sz="1900" b="1" i="1" dirty="0" smtClean="0">
                <a:solidFill>
                  <a:srgbClr val="800000"/>
                </a:solidFill>
              </a:rPr>
              <a:t>использование традиций древнерусского зодчества</a:t>
            </a:r>
            <a:endParaRPr lang="ru-RU" sz="1900" b="1" i="1" dirty="0">
              <a:solidFill>
                <a:srgbClr val="800000"/>
              </a:solidFill>
            </a:endParaRPr>
          </a:p>
          <a:p>
            <a:pPr>
              <a:spcAft>
                <a:spcPts val="0"/>
              </a:spcAft>
            </a:pPr>
            <a:r>
              <a:rPr lang="ru-RU" sz="1900" b="1" i="1" dirty="0" smtClean="0">
                <a:solidFill>
                  <a:srgbClr val="800000"/>
                </a:solidFill>
              </a:rPr>
              <a:t>и народного искусства (</a:t>
            </a:r>
            <a:r>
              <a:rPr lang="ru-RU" sz="1900" b="1" i="1" dirty="0">
                <a:solidFill>
                  <a:srgbClr val="800000"/>
                </a:solidFill>
              </a:rPr>
              <a:t>деревянной жилой архитектуры, </a:t>
            </a:r>
            <a:r>
              <a:rPr lang="ru-RU" sz="1900" b="1" i="1" dirty="0" smtClean="0">
                <a:solidFill>
                  <a:srgbClr val="800000"/>
                </a:solidFill>
              </a:rPr>
              <a:t>декоративных элементов, заимствованных </a:t>
            </a:r>
            <a:r>
              <a:rPr lang="ru-RU" sz="1900" b="1" i="1" dirty="0">
                <a:solidFill>
                  <a:srgbClr val="800000"/>
                </a:solidFill>
              </a:rPr>
              <a:t>из вышивки </a:t>
            </a:r>
            <a:endParaRPr lang="ru-RU" sz="1900" b="1" i="1" dirty="0" smtClean="0">
              <a:solidFill>
                <a:srgbClr val="800000"/>
              </a:solidFill>
            </a:endParaRPr>
          </a:p>
          <a:p>
            <a:pPr>
              <a:spcAft>
                <a:spcPts val="0"/>
              </a:spcAft>
            </a:pPr>
            <a:r>
              <a:rPr lang="ru-RU" sz="1900" b="1" i="1" dirty="0" smtClean="0">
                <a:solidFill>
                  <a:srgbClr val="800000"/>
                </a:solidFill>
              </a:rPr>
              <a:t>и </a:t>
            </a:r>
            <a:r>
              <a:rPr lang="ru-RU" sz="1900" b="1" i="1" dirty="0">
                <a:solidFill>
                  <a:srgbClr val="800000"/>
                </a:solidFill>
              </a:rPr>
              <a:t>других форм народного </a:t>
            </a:r>
            <a:r>
              <a:rPr lang="ru-RU" sz="1900" b="1" i="1" dirty="0" smtClean="0">
                <a:solidFill>
                  <a:srgbClr val="800000"/>
                </a:solidFill>
              </a:rPr>
              <a:t>искусства).</a:t>
            </a:r>
            <a:endParaRPr lang="ru-RU" sz="1900" b="1" i="1" dirty="0">
              <a:solidFill>
                <a:srgbClr val="800000"/>
              </a:solidFill>
            </a:endParaRPr>
          </a:p>
        </p:txBody>
      </p:sp>
      <p:pic>
        <p:nvPicPr>
          <p:cNvPr id="10" name="Picture 5" descr="ag00029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4941168"/>
            <a:ext cx="1291346" cy="10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://upload.wikimedia.org/wikipedia/commons/6/6b/Moscow_State_Historical_Museum_Red_Square.jpg?uselang=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60648"/>
            <a:ext cx="5776222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79512" y="4797152"/>
            <a:ext cx="38884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ЗДАНИЕ  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ИСТОРИЧЕСКОГО МУЗЕЯ В МОСКВЕ</a:t>
            </a:r>
          </a:p>
          <a:p>
            <a:r>
              <a:rPr lang="ru-RU" dirty="0" smtClean="0"/>
              <a:t>(1875 – 1881)</a:t>
            </a:r>
          </a:p>
          <a:p>
            <a:r>
              <a:rPr lang="ru-RU" i="1" dirty="0" smtClean="0"/>
              <a:t>Архитектор Владимир Шервуд.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188640"/>
            <a:ext cx="3888432" cy="1872208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НЕОРУССКИЙ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(ПСЕВДОРУССКИЙ)</a:t>
            </a:r>
          </a:p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СТИЛЬ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http://de.academic.ru/pictures/dewiki/83/St._Petersburg_chur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916832"/>
            <a:ext cx="3383754" cy="4512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Скругленный прямоугольник 1"/>
          <p:cNvSpPr/>
          <p:nvPr/>
        </p:nvSpPr>
        <p:spPr>
          <a:xfrm>
            <a:off x="467544" y="260648"/>
            <a:ext cx="8208912" cy="1152128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СРАВНИТЕ: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Маша\Pictures\для презентаций\q-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60648"/>
            <a:ext cx="1584176" cy="11083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251520" y="1700808"/>
            <a:ext cx="2520280" cy="972000"/>
          </a:xfrm>
          <a:prstGeom prst="wedgeRoundRectCallout">
            <a:avLst>
              <a:gd name="adj1" fmla="val 50360"/>
              <a:gd name="adj2" fmla="val -27374"/>
              <a:gd name="adj3" fmla="val 16667"/>
            </a:avLst>
          </a:prstGeom>
          <a:gradFill flip="none" rotWithShape="1">
            <a:gsLst>
              <a:gs pos="0">
                <a:srgbClr val="800000">
                  <a:tint val="66000"/>
                  <a:satMod val="160000"/>
                </a:srgbClr>
              </a:gs>
              <a:gs pos="50000">
                <a:srgbClr val="800000">
                  <a:tint val="44500"/>
                  <a:satMod val="160000"/>
                </a:srgbClr>
              </a:gs>
              <a:gs pos="100000">
                <a:srgbClr val="8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endParaRPr lang="ru-RU" b="1" i="1" dirty="0" smtClean="0">
              <a:solidFill>
                <a:srgbClr val="800000"/>
              </a:solidFill>
            </a:endParaRPr>
          </a:p>
          <a:p>
            <a:pPr>
              <a:spcAft>
                <a:spcPts val="0"/>
              </a:spcAft>
            </a:pPr>
            <a:r>
              <a:rPr lang="ru-RU" b="1" i="1" dirty="0" smtClean="0">
                <a:solidFill>
                  <a:schemeClr val="tx1"/>
                </a:solidFill>
              </a:rPr>
              <a:t>Покровский собор </a:t>
            </a:r>
          </a:p>
          <a:p>
            <a:pPr>
              <a:spcAft>
                <a:spcPts val="0"/>
              </a:spcAft>
            </a:pPr>
            <a:r>
              <a:rPr lang="ru-RU" b="1" i="1" dirty="0" smtClean="0">
                <a:solidFill>
                  <a:schemeClr val="tx1"/>
                </a:solidFill>
              </a:rPr>
              <a:t>в Москве </a:t>
            </a:r>
            <a:endParaRPr lang="en-US" b="1" i="1" dirty="0" smtClean="0">
              <a:solidFill>
                <a:schemeClr val="tx1"/>
              </a:solidFill>
            </a:endParaRPr>
          </a:p>
          <a:p>
            <a:pPr>
              <a:spcAft>
                <a:spcPts val="0"/>
              </a:spcAft>
            </a:pPr>
            <a:r>
              <a:rPr lang="ru-RU" i="1" dirty="0" smtClean="0">
                <a:solidFill>
                  <a:schemeClr val="tx1"/>
                </a:solidFill>
              </a:rPr>
              <a:t>(Х</a:t>
            </a:r>
            <a:r>
              <a:rPr lang="en-US" i="1" dirty="0" smtClean="0">
                <a:solidFill>
                  <a:schemeClr val="tx1"/>
                </a:solidFill>
              </a:rPr>
              <a:t>VI</a:t>
            </a:r>
            <a:r>
              <a:rPr lang="ru-RU" i="1" dirty="0" smtClean="0">
                <a:solidFill>
                  <a:schemeClr val="tx1"/>
                </a:solidFill>
              </a:rPr>
              <a:t> век)</a:t>
            </a:r>
          </a:p>
          <a:p>
            <a:pPr algn="ctr">
              <a:spcAft>
                <a:spcPts val="1200"/>
              </a:spcAft>
              <a:buFontTx/>
              <a:buChar char="-"/>
            </a:pPr>
            <a:endParaRPr lang="ru-RU" sz="1900" dirty="0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3635896" y="1700808"/>
            <a:ext cx="3240360" cy="972000"/>
          </a:xfrm>
          <a:prstGeom prst="wedgeRoundRectCallout">
            <a:avLst>
              <a:gd name="adj1" fmla="val 50360"/>
              <a:gd name="adj2" fmla="val -27374"/>
              <a:gd name="adj3" fmla="val 16667"/>
            </a:avLst>
          </a:prstGeom>
          <a:gradFill flip="none" rotWithShape="1">
            <a:gsLst>
              <a:gs pos="0">
                <a:srgbClr val="800000">
                  <a:tint val="66000"/>
                  <a:satMod val="160000"/>
                </a:srgbClr>
              </a:gs>
              <a:gs pos="50000">
                <a:srgbClr val="800000">
                  <a:tint val="44500"/>
                  <a:satMod val="160000"/>
                </a:srgbClr>
              </a:gs>
              <a:gs pos="100000">
                <a:srgbClr val="8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endParaRPr lang="ru-RU" b="1" i="1" dirty="0" smtClean="0">
              <a:solidFill>
                <a:srgbClr val="800000"/>
              </a:solidFill>
            </a:endParaRPr>
          </a:p>
          <a:p>
            <a:pPr>
              <a:spcAft>
                <a:spcPts val="0"/>
              </a:spcAft>
            </a:pPr>
            <a:r>
              <a:rPr lang="ru-RU" b="1" i="1" dirty="0" smtClean="0">
                <a:solidFill>
                  <a:schemeClr val="tx1"/>
                </a:solidFill>
              </a:rPr>
              <a:t>Храм Спаса на Крови </a:t>
            </a:r>
          </a:p>
          <a:p>
            <a:pPr>
              <a:spcAft>
                <a:spcPts val="0"/>
              </a:spcAft>
            </a:pPr>
            <a:r>
              <a:rPr lang="ru-RU" b="1" i="1" dirty="0" smtClean="0">
                <a:solidFill>
                  <a:schemeClr val="tx1"/>
                </a:solidFill>
              </a:rPr>
              <a:t>в Санкт-Петербурге </a:t>
            </a:r>
            <a:endParaRPr lang="en-US" b="1" i="1" dirty="0" smtClean="0">
              <a:solidFill>
                <a:schemeClr val="tx1"/>
              </a:solidFill>
            </a:endParaRPr>
          </a:p>
          <a:p>
            <a:pPr>
              <a:spcAft>
                <a:spcPts val="0"/>
              </a:spcAft>
            </a:pPr>
            <a:r>
              <a:rPr lang="ru-RU" i="1" dirty="0" smtClean="0">
                <a:solidFill>
                  <a:schemeClr val="tx1"/>
                </a:solidFill>
              </a:rPr>
              <a:t>(</a:t>
            </a:r>
            <a:r>
              <a:rPr lang="en-US" i="1" dirty="0" smtClean="0">
                <a:solidFill>
                  <a:schemeClr val="tx1"/>
                </a:solidFill>
              </a:rPr>
              <a:t>XIX-</a:t>
            </a:r>
            <a:r>
              <a:rPr lang="ru-RU" i="1" dirty="0" smtClean="0">
                <a:solidFill>
                  <a:schemeClr val="tx1"/>
                </a:solidFill>
              </a:rPr>
              <a:t> начало </a:t>
            </a:r>
            <a:r>
              <a:rPr lang="en-US" i="1" dirty="0" smtClean="0">
                <a:solidFill>
                  <a:schemeClr val="tx1"/>
                </a:solidFill>
              </a:rPr>
              <a:t>XX</a:t>
            </a:r>
            <a:r>
              <a:rPr lang="ru-RU" i="1" dirty="0" smtClean="0">
                <a:solidFill>
                  <a:schemeClr val="tx1"/>
                </a:solidFill>
              </a:rPr>
              <a:t> века)</a:t>
            </a:r>
          </a:p>
          <a:p>
            <a:pPr algn="ctr">
              <a:spcAft>
                <a:spcPts val="1200"/>
              </a:spcAft>
              <a:buFontTx/>
              <a:buChar char="-"/>
            </a:pPr>
            <a:endParaRPr lang="ru-RU" sz="1900" dirty="0"/>
          </a:p>
        </p:txBody>
      </p:sp>
      <p:pic>
        <p:nvPicPr>
          <p:cNvPr id="53250" name="Picture 2" descr="http://bigpicture.ru/wp-content/uploads/2009/11/2a-800x58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996952"/>
            <a:ext cx="4612437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251520" y="2996952"/>
            <a:ext cx="8568952" cy="3672408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bg1"/>
                </a:solidFill>
              </a:rPr>
              <a:t>Типичные черты </a:t>
            </a:r>
            <a:r>
              <a:rPr lang="ru-RU" sz="2000" b="1" dirty="0" smtClean="0">
                <a:solidFill>
                  <a:schemeClr val="bg1"/>
                </a:solidFill>
              </a:rPr>
              <a:t>НЕОРУССКОГО (псевдорусского)</a:t>
            </a:r>
            <a:r>
              <a:rPr lang="ru-RU" sz="2000" dirty="0" smtClean="0">
                <a:solidFill>
                  <a:schemeClr val="bg1"/>
                </a:solidFill>
              </a:rPr>
              <a:t> стиля: </a:t>
            </a:r>
          </a:p>
          <a:p>
            <a:pPr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- здания построены </a:t>
            </a:r>
            <a:r>
              <a:rPr lang="ru-RU" sz="2000" dirty="0">
                <a:solidFill>
                  <a:schemeClr val="bg1"/>
                </a:solidFill>
              </a:rPr>
              <a:t>из белого камня или </a:t>
            </a:r>
            <a:r>
              <a:rPr lang="ru-RU" sz="2000" dirty="0" smtClean="0">
                <a:solidFill>
                  <a:schemeClr val="bg1"/>
                </a:solidFill>
              </a:rPr>
              <a:t>кирпича;</a:t>
            </a:r>
          </a:p>
          <a:p>
            <a:pPr>
              <a:spcAft>
                <a:spcPts val="600"/>
              </a:spcAft>
            </a:pPr>
            <a:r>
              <a:rPr lang="ru-RU" sz="2000" dirty="0" smtClean="0">
                <a:solidFill>
                  <a:schemeClr val="bg1"/>
                </a:solidFill>
              </a:rPr>
              <a:t> - оформлены </a:t>
            </a:r>
            <a:r>
              <a:rPr lang="ru-RU" sz="2000" dirty="0">
                <a:solidFill>
                  <a:schemeClr val="bg1"/>
                </a:solidFill>
              </a:rPr>
              <a:t>в лучших традициях народного </a:t>
            </a:r>
            <a:r>
              <a:rPr lang="ru-RU" sz="2000" dirty="0" smtClean="0">
                <a:solidFill>
                  <a:schemeClr val="bg1"/>
                </a:solidFill>
              </a:rPr>
              <a:t>зодчества (для </a:t>
            </a:r>
            <a:r>
              <a:rPr lang="ru-RU" sz="2000" dirty="0">
                <a:solidFill>
                  <a:schemeClr val="bg1"/>
                </a:solidFill>
              </a:rPr>
              <a:t>псевдорусского направления присущи пузатые колонны, узкие окна, растительный орнамент фресок, массивная </a:t>
            </a:r>
            <a:r>
              <a:rPr lang="ru-RU" sz="2000" dirty="0" smtClean="0">
                <a:solidFill>
                  <a:schemeClr val="bg1"/>
                </a:solidFill>
              </a:rPr>
              <a:t>ковка)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familion.ru/uploads/posts/2010-08/1281716735_img_72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4896543" cy="3672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11560" y="4725144"/>
            <a:ext cx="4608512" cy="1800200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ОПРЕДЕЛИТЕ </a:t>
            </a: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КАКОМ СТИЛЕ ПОСТРОЕНО ЗДАНИЕ?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34820" name="Picture 4" descr="http://upload.wikimedia.org/wikipedia/commons/thumb/0/05/Bulgaria-Alexander_Nevsky-03.JPG/1024px-Bulgaria-Alexander_Nevsky-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04664"/>
            <a:ext cx="5549189" cy="4161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2" name="Picture 6" descr="http://upload.wikimedia.org/wikipedia/commons/thumb/7/71/Chelyabinsk_Alexander_Nevsky_Church_%28The_Organ_Hall%29_entrance.jpg/684px-Chelyabinsk_Alexander_Nevsky_Church_%28The_Organ_Hall%29_entrance.jpg?uselang=r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1700808"/>
            <a:ext cx="3126441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6" name="Picture 10" descr="http://upload.wikimedia.org/wikipedia/commons/thumb/e/e5/Gorodskaya_Meria_Rostov.jpg/1024px-Gorodskaya_Meria_Rostov.jpg?uselang=r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2204864"/>
            <a:ext cx="6696744" cy="4466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1520" y="4581128"/>
            <a:ext cx="4608512" cy="1800200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ОПРЕДЕЛИТЕ </a:t>
            </a: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КАКОМ СТИЛЕ ПОСТРОЕНО ЗДАНИЕ?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3" name="Picture 4" descr="http://www.tambov.arbitr.ru/images/_upimg/85C44436E655DB1D100858486AA093BF_sob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60648"/>
            <a:ext cx="3810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12" descr="http://de.academic.ru/pictures/dewiki/83/St._Petersburg_chur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4731477" cy="6309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http://upload.wikimedia.org/wikipedia/commons/2/25/Moscow%2C_Bolshaya_Yakimanka_43_Igumnov_Hous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48680"/>
            <a:ext cx="9144000" cy="5699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108" name="Picture 4" descr="http://kharkovtravel.com/public/upload/20110416_192222_-1372524765_church_kharko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88640"/>
            <a:ext cx="9144000" cy="6408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http://www.tambov.arbitr.ru/images/_upimg/85C44436E655DB1D100858486AA093BF_sob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8640"/>
            <a:ext cx="216000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3014" name="Picture 6" descr="http://www.primetour.ua/~uploads/fck/%D1%85%D0%B0%D1%80%D1%8C%D0%BA%D0%BE%D0%B213%20-%20%D0%B1%D0%BB%D0%B0%D0%B3%D0%BE%D0%B2%D0%B5%D1%89%D0%B5%D0%BD%D1%81%D0%BA%D0%B8%D0%B9%20%D1%81%D0%BE%D0%B1%D0%BE%D1%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88640"/>
            <a:ext cx="3348837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2" descr="http://upload.wikimedia.org/wikipedia/commons/thumb/a/af/Russia-Moscow-Cathedral_of_Christ_the_Saviour-3.jpg/767px-Russia-Moscow-Cathedral_of_Christ_the_Saviour-3.jpg?uselang=r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8640"/>
            <a:ext cx="2426835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4" descr="http://upload.wikimedia.org/wikipedia/commons/thumb/0/05/Bulgaria-Alexander_Nevsky-03.JPG/1024px-Bulgaria-Alexander_Nevsky-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3717032"/>
            <a:ext cx="3840000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Скругленный прямоугольник 8"/>
          <p:cNvSpPr/>
          <p:nvPr/>
        </p:nvSpPr>
        <p:spPr>
          <a:xfrm>
            <a:off x="611560" y="4077072"/>
            <a:ext cx="3888432" cy="2160240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РУССКО-ВИЗАНТИЙСКИЙ СТИЛЬ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http://de.academic.ru/pictures/dewiki/83/St._Petersburg_chur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7" y="188640"/>
            <a:ext cx="2429736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4" descr="http://upload.wikimedia.org/wikipedia/commons/6/6b/Moscow_State_Historical_Museum_Red_Square.jpg?uselang=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88640"/>
            <a:ext cx="3512177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2" descr="http://www.familion.ru/uploads/posts/2010-08/1281716735_img_72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789040"/>
            <a:ext cx="3840000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6" descr="http://upload.wikimedia.org/wikipedia/commons/thumb/7/71/Chelyabinsk_Alexander_Nevsky_Church_%28The_Organ_Hall%29_entrance.jpg/684px-Chelyabinsk_Alexander_Nevsky_Church_%28The_Organ_Hall%29_entrance.jpg?uselang=r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188640"/>
            <a:ext cx="2164219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Скругленный прямоугольник 8"/>
          <p:cNvSpPr/>
          <p:nvPr/>
        </p:nvSpPr>
        <p:spPr>
          <a:xfrm>
            <a:off x="539552" y="4149080"/>
            <a:ext cx="3888432" cy="1872208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НЕОРУССКИЙ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(ПСЕВДОРУССКИЙ)</a:t>
            </a:r>
          </a:p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СТИЛЬ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404664"/>
            <a:ext cx="8640960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/>
              <a:t>конец XIX -  начало ХХ века</a:t>
            </a:r>
          </a:p>
          <a:p>
            <a:endParaRPr lang="ru-RU" sz="800" dirty="0" smtClean="0"/>
          </a:p>
          <a:p>
            <a:endParaRPr lang="ru-RU" sz="800" dirty="0" smtClean="0"/>
          </a:p>
          <a:p>
            <a:pPr>
              <a:spcAft>
                <a:spcPts val="600"/>
              </a:spcAft>
            </a:pPr>
            <a:r>
              <a:rPr lang="ru-RU" i="1" dirty="0" smtClean="0"/>
              <a:t>Особенности стиля:</a:t>
            </a:r>
          </a:p>
          <a:p>
            <a:pPr algn="just">
              <a:spcAft>
                <a:spcPts val="600"/>
              </a:spcAft>
            </a:pPr>
            <a:r>
              <a:rPr lang="ru-RU" i="1" dirty="0" smtClean="0"/>
              <a:t>Архитектуру модерна отличает отказ от прямых линий и углов в пользу более естественных, «природных» линий, использование новых технологий (металл, стекло).</a:t>
            </a:r>
          </a:p>
        </p:txBody>
      </p:sp>
      <p:pic>
        <p:nvPicPr>
          <p:cNvPr id="111625" name="Picture 9" descr="C:\Users\Маша\Desktop\модерн\Особняк Рябушинского. Москва. 1900-1902 гг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429000"/>
            <a:ext cx="384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1628" name="Picture 12" descr="C:\Users\Маша\Desktop\модерн\Особняк Миндовского. Москва. 1903 год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429000"/>
            <a:ext cx="384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Управляющая кнопка: возврат 10">
            <a:hlinkClick r:id="rId5" action="ppaction://hlinksldjump" highlightClick="1"/>
          </p:cNvPr>
          <p:cNvSpPr/>
          <p:nvPr/>
        </p:nvSpPr>
        <p:spPr>
          <a:xfrm>
            <a:off x="8172400" y="260648"/>
            <a:ext cx="432048" cy="432048"/>
          </a:xfrm>
          <a:prstGeom prst="actionButtonReturn">
            <a:avLst/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7" name="Picture 3" descr="C:\Users\Маша\Desktop\модерн\Особняк Рябушинского. Москва. 1900-1902 гг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980728"/>
            <a:ext cx="6125187" cy="4593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79512" y="5229200"/>
            <a:ext cx="49685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ОСОБНЯК 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РЯБУШИНСКОГО В МОСКВЕ</a:t>
            </a:r>
          </a:p>
          <a:p>
            <a:r>
              <a:rPr lang="ru-RU" dirty="0" smtClean="0"/>
              <a:t>(1900 -1902)</a:t>
            </a:r>
          </a:p>
          <a:p>
            <a:r>
              <a:rPr lang="ru-RU" i="1" dirty="0" smtClean="0"/>
              <a:t>Архитектор Федор </a:t>
            </a:r>
            <a:r>
              <a:rPr lang="ru-RU" i="1" dirty="0" err="1" smtClean="0"/>
              <a:t>Шехтель</a:t>
            </a:r>
            <a:r>
              <a:rPr lang="ru-RU" i="1" dirty="0" smtClean="0"/>
              <a:t>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260648"/>
            <a:ext cx="3456384" cy="1368152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611560" y="4077072"/>
            <a:ext cx="3888432" cy="2160240"/>
          </a:xfrm>
          <a:prstGeom prst="round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10" name="Picture 8" descr="http://www.domastik.ru/UPLOAD/UserFiles/image/Rubriki/Areas_of_Moscow/Ostogenka/foto_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60648"/>
            <a:ext cx="243000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645024"/>
            <a:ext cx="3930380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4692" name="Picture 4" descr="http://dreik03.narod.ru/photo13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60648"/>
            <a:ext cx="242352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4694" name="Picture 6" descr="http://upload.wikimedia.org/wikipedia/commons/c/c9/Eliseev_mag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260648"/>
            <a:ext cx="2495319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6048672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ОПРЕДЕЛЕНИИ АРХИТЕКТУРНОГО СТИЛЯ ПОМНИ:</a:t>
            </a:r>
          </a:p>
          <a:p>
            <a:endParaRPr lang="ru-RU" sz="2000" dirty="0" smtClean="0"/>
          </a:p>
          <a:p>
            <a:pPr marL="542925" indent="-542925"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/>
              <a:t>на самом деле, чистых стилей в архитектуре практически нет, все они существуют одновременно, дополняя и обогащая друг друга;</a:t>
            </a:r>
          </a:p>
          <a:p>
            <a:pPr marL="542925" indent="-542925"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/>
              <a:t>стили не сменяются механически один другим, они не устаревают, не возникают ниоткуда и не исчезают бесследно. В любом архитектурном стиле есть что-то от предшествующего и будущего стиля. </a:t>
            </a:r>
          </a:p>
          <a:p>
            <a:pPr marL="542925" indent="-542925"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dirty="0" smtClean="0"/>
              <a:t>относя здание к определённому архитектурному стилю, мы должны понимать, что это условная характеристика, так как каждое произведение архитектуры по-своему уникально и неповторимо.</a:t>
            </a:r>
            <a:endParaRPr lang="ru-RU" sz="2000" dirty="0"/>
          </a:p>
        </p:txBody>
      </p:sp>
      <p:pic>
        <p:nvPicPr>
          <p:cNvPr id="1026" name="Picture 2" descr="C:\Users\Sony\Desktop\evri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284984"/>
            <a:ext cx="1944216" cy="27763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Управляющая кнопка: возврат 3">
            <a:hlinkClick r:id="rId4" action="ppaction://hlinksldjump" highlightClick="1"/>
          </p:cNvPr>
          <p:cNvSpPr/>
          <p:nvPr/>
        </p:nvSpPr>
        <p:spPr>
          <a:xfrm>
            <a:off x="8172400" y="260648"/>
            <a:ext cx="432048" cy="432048"/>
          </a:xfrm>
          <a:prstGeom prst="actionButtonReturn">
            <a:avLst/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068960"/>
            <a:ext cx="8712968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hlinkClick r:id="rId3"/>
              </a:rPr>
              <a:t>http://www.ohranatruda.ru/ot_biblio/normativ/data_normativ/47/47060/index.php</a:t>
            </a:r>
            <a:r>
              <a:rPr lang="ru-RU" sz="1600" dirty="0" smtClean="0"/>
              <a:t> - Православные храмы. Том 3. Примеры архитектурно-строительных решений.</a:t>
            </a:r>
          </a:p>
          <a:p>
            <a:pPr marL="271463" indent="-271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hlinkClick r:id="rId4"/>
              </a:rPr>
              <a:t>http://www.golddomes.ru/cerkov/cerkov.shtml</a:t>
            </a:r>
            <a:r>
              <a:rPr lang="ru-RU" sz="1600" dirty="0" smtClean="0"/>
              <a:t> - стили русской архитектуры (подробное описание с иллюстрациями)</a:t>
            </a:r>
          </a:p>
          <a:p>
            <a:pPr marL="271463" indent="-271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hlinkClick r:id="rId5"/>
              </a:rPr>
              <a:t>http://sobory.ru/lib/pervye_russkie_hramy.html</a:t>
            </a:r>
            <a:r>
              <a:rPr lang="ru-RU" sz="1600" dirty="0" smtClean="0"/>
              <a:t> - византийский стиль и первые русские храмы</a:t>
            </a:r>
            <a:endParaRPr lang="ru-RU" sz="1600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256490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тех, кто хочет знать больше: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04664"/>
            <a:ext cx="5882342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/>
            <a:r>
              <a:rPr lang="ru-RU" dirty="0" smtClean="0"/>
              <a:t>При подготовке презентации использованы материалы:</a:t>
            </a:r>
          </a:p>
          <a:p>
            <a:endParaRPr lang="ru-RU" dirty="0" smtClean="0"/>
          </a:p>
          <a:p>
            <a:pPr marL="268288" indent="-268288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>
                <a:hlinkClick r:id="rId6"/>
              </a:rPr>
              <a:t>http://school-collection.edu.ru</a:t>
            </a:r>
            <a:endParaRPr lang="ru-RU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/>
              <a:t>   </a:t>
            </a:r>
            <a:r>
              <a:rPr lang="en-US" dirty="0" smtClean="0">
                <a:hlinkClick r:id="rId7"/>
              </a:rPr>
              <a:t>http://ru.wikipedia.org</a:t>
            </a:r>
            <a:endParaRPr lang="en-US" dirty="0" smtClean="0"/>
          </a:p>
        </p:txBody>
      </p:sp>
      <p:pic>
        <p:nvPicPr>
          <p:cNvPr id="2050" name="Picture 2" descr="http://www.romsite.ru/uploads/posts/2011-08/1314300897_90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6296" y="5229200"/>
            <a:ext cx="1546750" cy="1367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рхитектура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1630</TotalTime>
  <Words>1117</Words>
  <Application>Microsoft Office PowerPoint</Application>
  <PresentationFormat>Экран (4:3)</PresentationFormat>
  <Paragraphs>349</Paragraphs>
  <Slides>50</Slides>
  <Notes>50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архитектура</vt:lpstr>
      <vt:lpstr>СТИЛИ  РУССКОЙ АРХИТЕКТУРЫ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СТИЛИ  РУССКОЙ АРХИТЕКТУРЫ</dc:title>
  <dc:creator>Пользователь Windows</dc:creator>
  <cp:lastModifiedBy>User</cp:lastModifiedBy>
  <cp:revision>179</cp:revision>
  <dcterms:created xsi:type="dcterms:W3CDTF">2012-08-06T08:03:40Z</dcterms:created>
  <dcterms:modified xsi:type="dcterms:W3CDTF">2015-04-01T12:18:57Z</dcterms:modified>
</cp:coreProperties>
</file>