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BA1BC-9195-4CDF-8685-14667C2721AC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3E82B-853B-476B-A006-DB8948D5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E82B-853B-476B-A006-DB8948D52D55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AB56F94-5B82-4324-991F-2AFBA6167ACB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BDA1183-D28F-49C4-916A-2FC3BC828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371600"/>
            <a:ext cx="8223034" cy="1843086"/>
          </a:xfrm>
        </p:spPr>
        <p:txBody>
          <a:bodyPr/>
          <a:lstStyle/>
          <a:p>
            <a:r>
              <a:rPr lang="ru-RU" dirty="0" smtClean="0"/>
              <a:t>Внеклассное мероприятие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6000" b="1" smtClean="0"/>
              <a:t>Математический </a:t>
            </a:r>
            <a:r>
              <a:rPr lang="ru-RU" sz="6000" b="1" smtClean="0"/>
              <a:t>ринг</a:t>
            </a:r>
            <a:endParaRPr lang="ru-RU" sz="6000" b="1" dirty="0" smtClean="0"/>
          </a:p>
          <a:p>
            <a:r>
              <a:rPr lang="ru-RU" sz="2000" b="1" dirty="0" smtClean="0"/>
              <a:t>7Г класс</a:t>
            </a:r>
          </a:p>
          <a:p>
            <a:r>
              <a:rPr lang="ru-RU" sz="2000" b="1" dirty="0" smtClean="0"/>
              <a:t>Учитель: </a:t>
            </a:r>
            <a:r>
              <a:rPr lang="ru-RU" sz="2000" b="1" dirty="0" err="1" smtClean="0"/>
              <a:t>Скурлатова</a:t>
            </a:r>
            <a:r>
              <a:rPr lang="ru-RU" sz="2000" b="1" dirty="0" smtClean="0"/>
              <a:t> О. В. 2015г.</a:t>
            </a:r>
          </a:p>
          <a:p>
            <a:r>
              <a:rPr lang="ru-RU" sz="2000" b="1" dirty="0" smtClean="0"/>
              <a:t>МАОУ СОШ №24 г. Тамбов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143116"/>
            <a:ext cx="171451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ый треугольник 4"/>
          <p:cNvSpPr/>
          <p:nvPr/>
        </p:nvSpPr>
        <p:spPr>
          <a:xfrm>
            <a:off x="8072462" y="1571612"/>
            <a:ext cx="914400" cy="9144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>
            <a:off x="7286644" y="4643446"/>
            <a:ext cx="914400" cy="121615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араллелограмм 6"/>
          <p:cNvSpPr/>
          <p:nvPr/>
        </p:nvSpPr>
        <p:spPr>
          <a:xfrm>
            <a:off x="1214414" y="571480"/>
            <a:ext cx="1216152" cy="914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3714744" y="571480"/>
            <a:ext cx="914400" cy="914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уб 8"/>
          <p:cNvSpPr/>
          <p:nvPr/>
        </p:nvSpPr>
        <p:spPr>
          <a:xfrm>
            <a:off x="6786578" y="285728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мероприятия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   </a:t>
            </a:r>
            <a:r>
              <a:rPr lang="ru-RU" dirty="0" smtClean="0"/>
              <a:t>1</a:t>
            </a:r>
            <a:r>
              <a:rPr lang="ru-RU" dirty="0"/>
              <a:t>. Активизация познавательного </a:t>
            </a:r>
            <a:r>
              <a:rPr lang="ru-RU" dirty="0" smtClean="0"/>
              <a:t>интереса.             2</a:t>
            </a:r>
            <a:r>
              <a:rPr lang="ru-RU" dirty="0"/>
              <a:t>. Развитие способностей, творческого мышления учащихся.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3</a:t>
            </a:r>
            <a:r>
              <a:rPr lang="ru-RU" dirty="0"/>
              <a:t>.  Развитие памяти, внимания, </a:t>
            </a:r>
            <a:r>
              <a:rPr lang="ru-RU" dirty="0" smtClean="0"/>
              <a:t>  сообразительности</a:t>
            </a:r>
            <a:r>
              <a:rPr lang="ru-RU" dirty="0"/>
              <a:t>.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4. Воспитание чувства взаимопомощи и  сотрудничества          </a:t>
            </a:r>
            <a:endParaRPr lang="ru-RU" dirty="0"/>
          </a:p>
          <a:p>
            <a:endParaRPr lang="ru-RU" dirty="0"/>
          </a:p>
        </p:txBody>
      </p:sp>
      <p:sp>
        <p:nvSpPr>
          <p:cNvPr id="5" name="Половина рамки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мероприятия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186766" cy="516637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dirty="0"/>
              <a:t>Участвуют в игре две команды, которые готовят заранее </a:t>
            </a:r>
            <a:r>
              <a:rPr lang="ru-RU" sz="8000" dirty="0" smtClean="0"/>
              <a:t>название и </a:t>
            </a:r>
            <a:r>
              <a:rPr lang="ru-RU" sz="8000" dirty="0"/>
              <a:t>приветствие.</a:t>
            </a:r>
          </a:p>
          <a:p>
            <a:pPr>
              <a:buNone/>
            </a:pPr>
            <a:r>
              <a:rPr lang="ru-RU" sz="8000" dirty="0"/>
              <a:t>Всего 6 секторов. Команды вытягивают карточки разного цвета.</a:t>
            </a:r>
          </a:p>
          <a:p>
            <a:pPr>
              <a:buNone/>
            </a:pPr>
            <a:endParaRPr lang="ru-RU" sz="73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1200" dirty="0" smtClean="0">
                <a:solidFill>
                  <a:srgbClr val="FF0000"/>
                </a:solidFill>
              </a:rPr>
              <a:t>Красный</a:t>
            </a:r>
            <a:r>
              <a:rPr lang="ru-RU" sz="16000" dirty="0" smtClean="0"/>
              <a:t> </a:t>
            </a:r>
            <a:r>
              <a:rPr lang="ru-RU" sz="16000" dirty="0"/>
              <a:t>– </a:t>
            </a:r>
            <a:r>
              <a:rPr lang="ru-RU" sz="16000" dirty="0" smtClean="0"/>
              <a:t>        </a:t>
            </a:r>
            <a:r>
              <a:rPr lang="ru-RU" sz="8000" dirty="0" smtClean="0"/>
              <a:t>задачи-шутки</a:t>
            </a:r>
            <a:r>
              <a:rPr lang="ru-RU" sz="8000" dirty="0"/>
              <a:t>, задачи-загадки</a:t>
            </a:r>
            <a:r>
              <a:rPr lang="ru-RU" sz="3600" dirty="0"/>
              <a:t>.</a:t>
            </a:r>
          </a:p>
          <a:p>
            <a:pPr>
              <a:buNone/>
            </a:pPr>
            <a:endParaRPr lang="ru-RU" sz="36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11200" dirty="0" smtClean="0">
                <a:solidFill>
                  <a:srgbClr val="0070C0"/>
                </a:solidFill>
              </a:rPr>
              <a:t>Синий</a:t>
            </a:r>
            <a:r>
              <a:rPr lang="ru-RU" sz="11200" dirty="0" smtClean="0"/>
              <a:t> </a:t>
            </a:r>
            <a:r>
              <a:rPr lang="ru-RU" sz="11200" dirty="0"/>
              <a:t>– </a:t>
            </a:r>
            <a:r>
              <a:rPr lang="ru-RU" sz="11200" dirty="0" smtClean="0"/>
              <a:t>            </a:t>
            </a:r>
            <a:r>
              <a:rPr lang="ru-RU" sz="8000" dirty="0" smtClean="0"/>
              <a:t>упражнения </a:t>
            </a:r>
            <a:r>
              <a:rPr lang="ru-RU" sz="8000" dirty="0"/>
              <a:t>со спичками</a:t>
            </a:r>
            <a:r>
              <a:rPr lang="ru-RU" sz="3600" dirty="0"/>
              <a:t>.</a:t>
            </a:r>
          </a:p>
          <a:p>
            <a:pPr>
              <a:buNone/>
            </a:pPr>
            <a:endParaRPr lang="ru-RU" sz="36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11200" dirty="0" smtClean="0">
                <a:solidFill>
                  <a:srgbClr val="00B050"/>
                </a:solidFill>
              </a:rPr>
              <a:t>Зеленый </a:t>
            </a:r>
            <a:r>
              <a:rPr lang="ru-RU" sz="8000" dirty="0"/>
              <a:t>– </a:t>
            </a:r>
            <a:r>
              <a:rPr lang="ru-RU" sz="8000" dirty="0" smtClean="0"/>
              <a:t>         игры </a:t>
            </a:r>
            <a:r>
              <a:rPr lang="ru-RU" sz="8000" dirty="0"/>
              <a:t>с числами.</a:t>
            </a:r>
          </a:p>
          <a:p>
            <a:pPr>
              <a:buNone/>
            </a:pPr>
            <a:endParaRPr lang="ru-RU" sz="3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8400" dirty="0" smtClean="0">
                <a:solidFill>
                  <a:schemeClr val="accent3">
                    <a:lumMod val="50000"/>
                  </a:schemeClr>
                </a:solidFill>
              </a:rPr>
              <a:t>Коричневый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8000" dirty="0"/>
              <a:t>– </a:t>
            </a:r>
            <a:r>
              <a:rPr lang="ru-RU" sz="8000" dirty="0" smtClean="0"/>
              <a:t>  головоломки </a:t>
            </a:r>
            <a:r>
              <a:rPr lang="ru-RU" sz="8000" dirty="0"/>
              <a:t>из повседневной жизни</a:t>
            </a:r>
            <a:r>
              <a:rPr lang="ru-RU" sz="3600" dirty="0"/>
              <a:t>.</a:t>
            </a:r>
          </a:p>
          <a:p>
            <a:pPr>
              <a:buNone/>
            </a:pPr>
            <a:endParaRPr lang="ru-RU" sz="36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8400" dirty="0" smtClean="0">
                <a:solidFill>
                  <a:srgbClr val="FFFF00"/>
                </a:solidFill>
              </a:rPr>
              <a:t>Желтый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9800" dirty="0"/>
              <a:t>– </a:t>
            </a:r>
            <a:r>
              <a:rPr lang="ru-RU" sz="9800" dirty="0" smtClean="0"/>
              <a:t>         калейдоскоп</a:t>
            </a:r>
            <a:r>
              <a:rPr lang="ru-RU" sz="3600" dirty="0"/>
              <a:t>.</a:t>
            </a:r>
          </a:p>
          <a:p>
            <a:pPr>
              <a:buNone/>
            </a:pPr>
            <a:endParaRPr lang="ru-RU" sz="36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0000" dirty="0" smtClean="0">
                <a:solidFill>
                  <a:schemeClr val="bg1"/>
                </a:solidFill>
              </a:rPr>
              <a:t>Черный</a:t>
            </a:r>
            <a:r>
              <a:rPr lang="ru-RU" sz="5000" dirty="0" smtClean="0"/>
              <a:t> </a:t>
            </a:r>
            <a:r>
              <a:rPr lang="ru-RU" sz="9800" dirty="0" smtClean="0"/>
              <a:t>–         </a:t>
            </a:r>
            <a:r>
              <a:rPr lang="ru-RU" sz="9800" dirty="0"/>
              <a:t>«Ты – мне, я – тебе». </a:t>
            </a:r>
            <a:r>
              <a:rPr lang="ru-RU" sz="9800" dirty="0" smtClean="0"/>
              <a:t>        На </a:t>
            </a:r>
            <a:r>
              <a:rPr lang="ru-RU" sz="9800" dirty="0"/>
              <a:t>раздумье 1 минута. Верный ответ – 2 балла. В жюри </a:t>
            </a:r>
            <a:r>
              <a:rPr lang="ru-RU" sz="9800" dirty="0" smtClean="0"/>
              <a:t>2</a:t>
            </a:r>
          </a:p>
          <a:p>
            <a:pPr>
              <a:buNone/>
            </a:pPr>
            <a:r>
              <a:rPr lang="ru-RU" sz="9800" dirty="0" smtClean="0"/>
              <a:t>человека. Черный </a:t>
            </a:r>
            <a:r>
              <a:rPr lang="ru-RU" sz="9800" dirty="0"/>
              <a:t>сектор – домашнее задание (готовят </a:t>
            </a:r>
            <a:r>
              <a:rPr lang="ru-RU" sz="9800" dirty="0" smtClean="0"/>
              <a:t>задачи</a:t>
            </a:r>
          </a:p>
          <a:p>
            <a:pPr>
              <a:buNone/>
            </a:pPr>
            <a:r>
              <a:rPr lang="ru-RU" sz="9800" dirty="0" smtClean="0"/>
              <a:t>дома</a:t>
            </a:r>
            <a:r>
              <a:rPr lang="ru-RU" sz="9800" dirty="0"/>
              <a:t>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Красный сектор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1. Портной имеет кусок сукна в 16м, от которого он отрезает ежедневно 2м. По истечению скольких дней он отрежет последний кусок? (7 дней);</a:t>
            </a:r>
          </a:p>
          <a:p>
            <a:r>
              <a:rPr lang="ru-RU" dirty="0"/>
              <a:t>2. Разрубить подкову ударами топора на 6 частей, не перемещая части после удара;</a:t>
            </a:r>
          </a:p>
          <a:p>
            <a:r>
              <a:rPr lang="ru-RU" dirty="0"/>
              <a:t>3. Кирпич весит  2кг и еще полкирпича. Сколько весит кирпич? (4кг).</a:t>
            </a:r>
          </a:p>
          <a:p>
            <a:r>
              <a:rPr lang="ru-RU" dirty="0"/>
              <a:t>4. Арбуз весит 2кг и еще 2/3 арбуза. Какова масса всего арбуза? (6кг);</a:t>
            </a:r>
          </a:p>
          <a:p>
            <a:r>
              <a:rPr lang="ru-RU" dirty="0"/>
              <a:t>5. Из Москвы в Санкт-Петербург идет поезд со скоростью 50км/ч, а обратно со скоростью 60км/ч. Какой из поездов будет дальше от Москвы в момент встречи? (одинаково);</a:t>
            </a:r>
          </a:p>
          <a:p>
            <a:r>
              <a:rPr lang="ru-RU" dirty="0"/>
              <a:t>6. Спутник Земли делает один оборот за 1ч 40мин, а другой – за 100мин. Почему? Как это объяснить? (1ч 40мин=100мин);</a:t>
            </a:r>
          </a:p>
          <a:p>
            <a:r>
              <a:rPr lang="ru-RU" dirty="0"/>
              <a:t>7. Какой знак надо поставить между 2 и 3, чтобы получилось число больше 2, но меньше 3? (запятая);</a:t>
            </a:r>
          </a:p>
          <a:p>
            <a:r>
              <a:rPr lang="ru-RU" dirty="0"/>
              <a:t>8. Во сколько раз километр длиннее миллиметра? (1000000раз).</a:t>
            </a:r>
          </a:p>
          <a:p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Синий сектор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1. Приложить к четырем спичкам 5 спичек, чтобы получилось сто. </a:t>
            </a:r>
          </a:p>
          <a:p>
            <a:pPr>
              <a:buNone/>
            </a:pPr>
            <a:r>
              <a:rPr lang="ru-RU" dirty="0" smtClean="0"/>
              <a:t>        </a:t>
            </a:r>
            <a:r>
              <a:rPr lang="he-IL" dirty="0" smtClean="0"/>
              <a:t>׀    </a:t>
            </a:r>
            <a:r>
              <a:rPr lang="ru-RU" dirty="0"/>
              <a:t>¯   ┬  </a:t>
            </a:r>
            <a:r>
              <a:rPr lang="he-IL" dirty="0"/>
              <a:t>׀</a:t>
            </a:r>
            <a:r>
              <a:rPr lang="ru-RU" dirty="0"/>
              <a:t>¯</a:t>
            </a:r>
            <a:r>
              <a:rPr lang="he-IL" dirty="0"/>
              <a:t>׀</a:t>
            </a:r>
            <a:endParaRPr lang="ru-RU" dirty="0"/>
          </a:p>
          <a:p>
            <a:pPr>
              <a:buNone/>
            </a:pPr>
            <a:r>
              <a:rPr lang="ru-RU" dirty="0" smtClean="0"/>
              <a:t>              </a:t>
            </a:r>
            <a:r>
              <a:rPr lang="ru-RU" dirty="0"/>
              <a:t>¯       </a:t>
            </a:r>
            <a:r>
              <a:rPr lang="ru-RU" dirty="0" smtClean="0"/>
              <a:t>  </a:t>
            </a:r>
            <a:r>
              <a:rPr lang="ru-RU" dirty="0"/>
              <a:t>¯    </a:t>
            </a:r>
          </a:p>
          <a:p>
            <a:r>
              <a:rPr lang="ru-RU" dirty="0"/>
              <a:t>2. Из спичек построен дом. Переложите 2 спички так, чтобы дом повернулся другой стороной.</a:t>
            </a:r>
          </a:p>
          <a:p>
            <a:r>
              <a:rPr lang="ru-RU" dirty="0"/>
              <a:t>3. Рак ползет вверх. Переложите 3 спички так, чтобы он полз вниз.</a:t>
            </a:r>
          </a:p>
          <a:p>
            <a:r>
              <a:rPr lang="ru-RU" dirty="0"/>
              <a:t>4. Переложите 4 спички так, чтобы топор превратился в 3 равных треугольника.</a:t>
            </a:r>
          </a:p>
          <a:p>
            <a:r>
              <a:rPr lang="ru-RU" dirty="0"/>
              <a:t>5. Из 2 спичек, не ломая их составьте квадрат. (на угол стола).</a:t>
            </a:r>
          </a:p>
          <a:p>
            <a:r>
              <a:rPr lang="ru-RU" dirty="0"/>
              <a:t>6. Сложите 3 равных квадрата из 11 спичек.</a:t>
            </a:r>
          </a:p>
          <a:p>
            <a:r>
              <a:rPr lang="ru-RU" dirty="0"/>
              <a:t>7. Из 12 спичек сложите 4 равных квадрата.</a:t>
            </a:r>
          </a:p>
          <a:p>
            <a:r>
              <a:rPr lang="ru-RU" dirty="0"/>
              <a:t>8. Сложите 3 равных квадрата из 10 спичек.</a:t>
            </a:r>
          </a:p>
          <a:p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92D050"/>
                </a:solidFill>
              </a:rPr>
              <a:t>Зеленый сектор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 Записать 2 тремя «5» и знаками действий (2=(5+5)</a:t>
            </a:r>
            <a:r>
              <a:rPr lang="he-IL" dirty="0"/>
              <a:t>׃</a:t>
            </a:r>
            <a:r>
              <a:rPr lang="ru-RU" dirty="0"/>
              <a:t>5));</a:t>
            </a:r>
          </a:p>
          <a:p>
            <a:r>
              <a:rPr lang="ru-RU" dirty="0"/>
              <a:t>2. Записать 4 тремя «5» и знаками действий (4=5-5</a:t>
            </a:r>
            <a:r>
              <a:rPr lang="he-IL" dirty="0"/>
              <a:t>׃</a:t>
            </a:r>
            <a:r>
              <a:rPr lang="ru-RU" dirty="0"/>
              <a:t>5);</a:t>
            </a:r>
          </a:p>
          <a:p>
            <a:r>
              <a:rPr lang="ru-RU" dirty="0"/>
              <a:t>3. Записать 5 тремя «5» и знаками действий (5=5+5-5, 5=5∙5</a:t>
            </a:r>
            <a:r>
              <a:rPr lang="he-IL" dirty="0"/>
              <a:t>׃</a:t>
            </a:r>
            <a:r>
              <a:rPr lang="ru-RU" dirty="0"/>
              <a:t>5);</a:t>
            </a:r>
          </a:p>
          <a:p>
            <a:pPr>
              <a:buNone/>
            </a:pPr>
            <a:r>
              <a:rPr lang="ru-RU" dirty="0"/>
              <a:t>                                                                                                                                   </a:t>
            </a:r>
          </a:p>
          <a:p>
            <a:r>
              <a:rPr lang="ru-RU" dirty="0"/>
              <a:t>4. Записать 0 тремя «5» и знаками действий (0=5(5-5),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</a:t>
            </a:r>
            <a:r>
              <a:rPr lang="ru-RU" sz="1700" dirty="0" smtClean="0"/>
              <a:t>5</a:t>
            </a:r>
            <a:endParaRPr lang="ru-RU" sz="1700" dirty="0"/>
          </a:p>
          <a:p>
            <a:pPr>
              <a:buNone/>
            </a:pPr>
            <a:r>
              <a:rPr lang="ru-RU" dirty="0" smtClean="0"/>
              <a:t>      0</a:t>
            </a:r>
            <a:r>
              <a:rPr lang="ru-RU" dirty="0"/>
              <a:t>=(5-5) );</a:t>
            </a:r>
          </a:p>
          <a:p>
            <a:r>
              <a:rPr lang="ru-RU" dirty="0"/>
              <a:t>5. Записать 30 тремя «5» и знаками действий (30=5∙5+5);</a:t>
            </a:r>
          </a:p>
          <a:p>
            <a:r>
              <a:rPr lang="ru-RU" dirty="0"/>
              <a:t>6. Записать 31 пятью «3» и знаками действий (31=33-3+3</a:t>
            </a:r>
            <a:r>
              <a:rPr lang="he-IL" dirty="0"/>
              <a:t>׃</a:t>
            </a:r>
            <a:r>
              <a:rPr lang="ru-RU" dirty="0"/>
              <a:t>3);</a:t>
            </a:r>
          </a:p>
          <a:p>
            <a:r>
              <a:rPr lang="ru-RU" dirty="0"/>
              <a:t>7. Записать 24 тремя «2» и знаками действий  (24=22+2);</a:t>
            </a:r>
          </a:p>
          <a:p>
            <a:r>
              <a:rPr lang="ru-RU" dirty="0"/>
              <a:t>8. Записать 30 тремя «6» и знаками действий (30=6∙6-6).</a:t>
            </a:r>
          </a:p>
          <a:p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Коричневый сектор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3800" dirty="0"/>
              <a:t>1. «Волк в овчарне». Волк, пересекая пустыню, проголодался. Тут он наткнулся на железную ограду, за которой паслись жирные овцы, слишком жирные, чтобы перелезть между прутьями. Волк понимает, что если пролезет в загон и отъестся, то растолстеет и уже не сможет выбраться оттуда, ограда слишком высока, прочна и узка. Какова наилучшая стратегия волка в данной ситуации. (Пробирается внутрь загона, задирает овцу, разрывает ее на части и вытаскивает за ограду, затем съедает);</a:t>
            </a:r>
          </a:p>
          <a:p>
            <a:r>
              <a:rPr lang="ru-RU" sz="3800" dirty="0"/>
              <a:t>2. «Коврик с сердечками». На ковре изображено 7 сердечек. Требуется тремя прямыми линиями разрезать коврик на 7 частей, каждая из которых содержала бы 1 сердечко.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</p:txBody>
      </p:sp>
      <p:sp>
        <p:nvSpPr>
          <p:cNvPr id="4" name="Сердце 3"/>
          <p:cNvSpPr/>
          <p:nvPr/>
        </p:nvSpPr>
        <p:spPr>
          <a:xfrm>
            <a:off x="2000232" y="4929198"/>
            <a:ext cx="428628" cy="21431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ердце 4"/>
          <p:cNvSpPr/>
          <p:nvPr/>
        </p:nvSpPr>
        <p:spPr>
          <a:xfrm>
            <a:off x="3286116" y="4643446"/>
            <a:ext cx="428628" cy="21431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ердце 5"/>
          <p:cNvSpPr/>
          <p:nvPr/>
        </p:nvSpPr>
        <p:spPr>
          <a:xfrm>
            <a:off x="4643438" y="5000636"/>
            <a:ext cx="428628" cy="21431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3286116" y="5429264"/>
            <a:ext cx="428628" cy="21431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ердце 7"/>
          <p:cNvSpPr/>
          <p:nvPr/>
        </p:nvSpPr>
        <p:spPr>
          <a:xfrm>
            <a:off x="1214414" y="5857892"/>
            <a:ext cx="428628" cy="21431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ердце 8"/>
          <p:cNvSpPr/>
          <p:nvPr/>
        </p:nvSpPr>
        <p:spPr>
          <a:xfrm>
            <a:off x="2714612" y="6072206"/>
            <a:ext cx="428628" cy="21431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ердце 9"/>
          <p:cNvSpPr/>
          <p:nvPr/>
        </p:nvSpPr>
        <p:spPr>
          <a:xfrm>
            <a:off x="5000628" y="5929330"/>
            <a:ext cx="428628" cy="21431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0800000" flipV="1">
            <a:off x="1643042" y="4643446"/>
            <a:ext cx="2714644" cy="1714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786050" y="4714884"/>
            <a:ext cx="2500330" cy="1714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285852" y="5715016"/>
            <a:ext cx="442915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оловина рамки 18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Коричневый сектор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3. Разделить циферблат двумя прямыми линиями на 3 части так, чтобы в каждой части получились одинаковые суммы.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                            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                                     12</a:t>
            </a:r>
          </a:p>
          <a:p>
            <a:pPr>
              <a:buNone/>
            </a:pPr>
            <a:r>
              <a:rPr lang="ru-RU" dirty="0"/>
              <a:t>                           11                    1</a:t>
            </a:r>
          </a:p>
          <a:p>
            <a:pPr>
              <a:buNone/>
            </a:pPr>
            <a:r>
              <a:rPr lang="ru-RU" dirty="0"/>
              <a:t>                        10                          2</a:t>
            </a:r>
          </a:p>
          <a:p>
            <a:pPr>
              <a:buNone/>
            </a:pPr>
            <a:r>
              <a:rPr lang="ru-RU" dirty="0"/>
              <a:t>                       9                               3</a:t>
            </a:r>
          </a:p>
          <a:p>
            <a:pPr>
              <a:buNone/>
            </a:pPr>
            <a:r>
              <a:rPr lang="ru-RU" dirty="0"/>
              <a:t>                         8                            4</a:t>
            </a:r>
          </a:p>
          <a:p>
            <a:pPr>
              <a:buNone/>
            </a:pPr>
            <a:r>
              <a:rPr lang="ru-RU" dirty="0"/>
              <a:t>                             7                     5</a:t>
            </a:r>
          </a:p>
          <a:p>
            <a:pPr>
              <a:buNone/>
            </a:pPr>
            <a:r>
              <a:rPr lang="ru-RU" dirty="0"/>
              <a:t>                                       6                           </a:t>
            </a:r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357422" y="4214818"/>
            <a:ext cx="2571768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143108" y="4857760"/>
            <a:ext cx="2857520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оловина рамки 7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Коричневый сектор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4. Разделить циферблат на 6 частей так, чтобы в каждой части было 2 числа и суммы этих 2 чисел в каждой из 6 частей были бы равны между собой. 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                                             12</a:t>
            </a:r>
          </a:p>
          <a:p>
            <a:pPr>
              <a:buNone/>
            </a:pPr>
            <a:r>
              <a:rPr lang="ru-RU" dirty="0"/>
              <a:t>                                  11                  1</a:t>
            </a:r>
          </a:p>
          <a:p>
            <a:pPr>
              <a:buNone/>
            </a:pPr>
            <a:r>
              <a:rPr lang="ru-RU" dirty="0"/>
              <a:t>                               10                        2</a:t>
            </a:r>
          </a:p>
          <a:p>
            <a:pPr>
              <a:buNone/>
            </a:pPr>
            <a:r>
              <a:rPr lang="ru-RU" dirty="0"/>
              <a:t>                              9                             3</a:t>
            </a:r>
          </a:p>
          <a:p>
            <a:pPr>
              <a:buNone/>
            </a:pPr>
            <a:r>
              <a:rPr lang="ru-RU" dirty="0"/>
              <a:t>                                8                        4 </a:t>
            </a:r>
          </a:p>
          <a:p>
            <a:pPr>
              <a:buNone/>
            </a:pPr>
            <a:r>
              <a:rPr lang="ru-RU" dirty="0"/>
              <a:t>                                    7                  5</a:t>
            </a:r>
          </a:p>
          <a:p>
            <a:pPr>
              <a:buNone/>
            </a:pPr>
            <a:r>
              <a:rPr lang="ru-RU" dirty="0"/>
              <a:t>                                             6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/>
              <a:t>  </a:t>
            </a:r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71802" y="3857628"/>
            <a:ext cx="192882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857488" y="4071942"/>
            <a:ext cx="2143140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857488" y="4429132"/>
            <a:ext cx="2214578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714612" y="4786322"/>
            <a:ext cx="2143140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857488" y="5072074"/>
            <a:ext cx="2000264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оловина рамки 1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Коричневый сектор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/>
              <a:t>5. Имеется кровельный лист данной формы. Требуется для работы разрезать его на 4 равные части.</a:t>
            </a:r>
          </a:p>
          <a:p>
            <a:pPr>
              <a:buNone/>
            </a:pPr>
            <a:r>
              <a:rPr lang="ru-RU" dirty="0"/>
              <a:t>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</a:p>
          <a:p>
            <a:endParaRPr lang="ru-RU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071538" y="5786454"/>
            <a:ext cx="207170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 flipH="1" flipV="1">
            <a:off x="2607455" y="5250669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>
            <a:off x="2143108" y="4714884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1714480" y="4286256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10800000">
            <a:off x="1071538" y="3857628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07125" y="4822041"/>
            <a:ext cx="192882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214942" y="5857892"/>
            <a:ext cx="207170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 flipH="1" flipV="1">
            <a:off x="6786578" y="535782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10800000">
            <a:off x="6286512" y="4857760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5400000" flipH="1" flipV="1">
            <a:off x="5893603" y="4464851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 flipH="1" flipV="1">
            <a:off x="4321967" y="4964917"/>
            <a:ext cx="17859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5214942" y="4071942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10800000">
            <a:off x="5715008" y="4429132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5250661" y="4893479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715008" y="535782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 flipH="1" flipV="1">
            <a:off x="6465107" y="5107793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5214942" y="4929198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5400000" flipH="1" flipV="1">
            <a:off x="6286512" y="5357826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5400000">
            <a:off x="5965041" y="5607859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оловина рамки 65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Коричневый сектор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6. Как разрезать на 2 части лист прямоугольной формы со сторонами 16см и 9см так, чтобы из них можно было сложить квадрат? (Разрез может быть в виде ломаной линии).</a:t>
            </a:r>
          </a:p>
          <a:p>
            <a:pPr>
              <a:buNone/>
            </a:pPr>
            <a:r>
              <a:rPr lang="ru-RU" dirty="0" smtClean="0"/>
              <a:t>                        </a:t>
            </a:r>
            <a:r>
              <a:rPr lang="ru-RU" sz="1600" dirty="0" smtClean="0"/>
              <a:t>4</a:t>
            </a:r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                                  3      4      </a:t>
            </a:r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3       </a:t>
            </a:r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         4        </a:t>
            </a:r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            3</a:t>
            </a:r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                       4</a:t>
            </a:r>
            <a:endParaRPr lang="ru-RU" sz="16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2964645" y="3750471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214678" y="4000504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3536149" y="4250537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786182" y="4500570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4179091" y="4750603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428860" y="5000636"/>
            <a:ext cx="292895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4607719" y="4250537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10800000">
            <a:off x="2428860" y="3500438"/>
            <a:ext cx="285752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678761" y="4250537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286380" y="3500438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оловина рамки 3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Коричневый сектор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7. По углам бассейна квадратной формы стоят 4 столба. Потребовалось расширить этот бассейн так, чтобы площадь его стала в два раза больше, а форма осталась бы квадратной. Можно ли это сделать, не убирая столбов? Если можно, то как?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                                        </a:t>
            </a:r>
            <a:r>
              <a:rPr lang="ru-RU" dirty="0" smtClean="0"/>
              <a:t>          </a:t>
            </a:r>
            <a:r>
              <a:rPr lang="ru-RU" dirty="0"/>
              <a:t>┬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  <a:p>
            <a:pPr>
              <a:buNone/>
            </a:pP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</a:t>
            </a:r>
            <a:r>
              <a:rPr lang="ru-RU" dirty="0"/>
              <a:t>┬               </a:t>
            </a:r>
            <a:r>
              <a:rPr lang="ru-RU" dirty="0" smtClean="0"/>
              <a:t>                    ┬</a:t>
            </a:r>
          </a:p>
          <a:p>
            <a:pPr>
              <a:buNone/>
            </a:pPr>
            <a:r>
              <a:rPr lang="ru-RU" dirty="0" smtClean="0"/>
              <a:t>    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                                               ┬  </a:t>
            </a:r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1928794" y="4500570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928926" y="5500702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 flipH="1" flipV="1">
            <a:off x="3929058" y="4500570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>
            <a:off x="2928926" y="3500438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2928926" y="3500438"/>
            <a:ext cx="1000132" cy="1000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2928926" y="4500570"/>
            <a:ext cx="1000132" cy="1000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3929058" y="4500570"/>
            <a:ext cx="1000132" cy="1000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V="1">
            <a:off x="3929058" y="3500438"/>
            <a:ext cx="1000132" cy="1000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оловина рамки 19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Желтый сектор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1. </a:t>
            </a:r>
            <a:r>
              <a:rPr lang="ru-RU" dirty="0"/>
              <a:t>«Расставьте три числа». В каждой из 9 клеток квадрата поставить одно из чисел 1, 2, 3 так, чтобы сумма чисел, стоящих в каждом вертикальном, горизонтальном рядах, а также по любой диагонали равнялась 6.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                                 </a:t>
            </a:r>
            <a:r>
              <a:rPr lang="ru-RU" dirty="0" smtClean="0"/>
              <a:t>     </a:t>
            </a:r>
            <a:r>
              <a:rPr lang="ru-RU" dirty="0"/>
              <a:t>2        1       3</a:t>
            </a:r>
          </a:p>
          <a:p>
            <a:pPr>
              <a:buNone/>
            </a:pPr>
            <a:r>
              <a:rPr lang="ru-RU" dirty="0"/>
              <a:t>                                          </a:t>
            </a:r>
          </a:p>
          <a:p>
            <a:pPr>
              <a:buNone/>
            </a:pPr>
            <a:r>
              <a:rPr lang="ru-RU" dirty="0"/>
              <a:t>                               </a:t>
            </a:r>
            <a:r>
              <a:rPr lang="ru-RU" dirty="0" smtClean="0"/>
              <a:t>             </a:t>
            </a:r>
            <a:r>
              <a:rPr lang="ru-RU" dirty="0"/>
              <a:t>3        2       1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</a:t>
            </a:r>
            <a:r>
              <a:rPr lang="ru-RU" dirty="0"/>
              <a:t>1     </a:t>
            </a:r>
            <a:r>
              <a:rPr lang="ru-RU" dirty="0" smtClean="0"/>
              <a:t>   </a:t>
            </a:r>
            <a:r>
              <a:rPr lang="ru-RU" dirty="0"/>
              <a:t>3       2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Желтый сектор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2. «Расставьте 4 буквы» . В квадрате, состоящем из 16 клеток, расставьте 4 буквы А,В,С,Д так, чтобы в каждом горизонтальном и вертикальном рядах и в каждой диагонали встретилась одна буква.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                               </a:t>
            </a:r>
            <a:r>
              <a:rPr lang="ru-RU" dirty="0" smtClean="0"/>
              <a:t>  </a:t>
            </a:r>
            <a:r>
              <a:rPr lang="ru-RU" dirty="0"/>
              <a:t>А     В     С   Д</a:t>
            </a:r>
          </a:p>
          <a:p>
            <a:pPr>
              <a:buNone/>
            </a:pPr>
            <a:r>
              <a:rPr lang="ru-RU" dirty="0"/>
              <a:t>                                       Д     С     В    А</a:t>
            </a:r>
          </a:p>
          <a:p>
            <a:pPr>
              <a:buNone/>
            </a:pPr>
            <a:r>
              <a:rPr lang="ru-RU" dirty="0"/>
              <a:t>                                       В     А     Д    С                      </a:t>
            </a:r>
          </a:p>
          <a:p>
            <a:pPr>
              <a:buNone/>
            </a:pPr>
            <a:r>
              <a:rPr lang="ru-RU" dirty="0"/>
              <a:t>                                       С     Д     А    В</a:t>
            </a:r>
          </a:p>
          <a:p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Желтый сектор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3. Расставьте в кружках 1,2,3,4,5,6,7,8,9 так, чтобы сумма на каждой стороне равнялась бы 20.</a:t>
            </a:r>
          </a:p>
          <a:p>
            <a:pPr>
              <a:buNone/>
            </a:pPr>
            <a:r>
              <a:rPr lang="ru-RU" dirty="0"/>
              <a:t>                          </a:t>
            </a:r>
            <a:r>
              <a:rPr lang="ru-RU" dirty="0" smtClean="0"/>
              <a:t>                     </a:t>
            </a:r>
            <a:r>
              <a:rPr lang="ru-RU" dirty="0"/>
              <a:t>5                                                                  </a:t>
            </a:r>
          </a:p>
          <a:p>
            <a:pPr>
              <a:buNone/>
            </a:pPr>
            <a:r>
              <a:rPr lang="ru-RU" dirty="0"/>
              <a:t>                   </a:t>
            </a:r>
          </a:p>
          <a:p>
            <a:pPr>
              <a:buNone/>
            </a:pPr>
            <a:r>
              <a:rPr lang="ru-RU" dirty="0"/>
              <a:t>            </a:t>
            </a:r>
            <a:r>
              <a:rPr lang="ru-RU" dirty="0" smtClean="0"/>
              <a:t>               </a:t>
            </a:r>
            <a:r>
              <a:rPr lang="ru-RU" dirty="0"/>
              <a:t>3                   </a:t>
            </a:r>
            <a:r>
              <a:rPr lang="ru-RU" dirty="0" smtClean="0"/>
              <a:t>            </a:t>
            </a:r>
            <a:r>
              <a:rPr lang="ru-RU" dirty="0"/>
              <a:t>7</a:t>
            </a:r>
          </a:p>
          <a:p>
            <a:pPr>
              <a:buNone/>
            </a:pPr>
            <a:r>
              <a:rPr lang="ru-RU" dirty="0"/>
              <a:t> </a:t>
            </a:r>
            <a:r>
              <a:rPr lang="ru-RU" dirty="0" smtClean="0"/>
              <a:t>               </a:t>
            </a:r>
            <a:r>
              <a:rPr lang="ru-RU" dirty="0"/>
              <a:t>8                                               </a:t>
            </a:r>
            <a:r>
              <a:rPr lang="ru-RU" dirty="0" smtClean="0"/>
              <a:t>        2</a:t>
            </a:r>
          </a:p>
          <a:p>
            <a:pPr>
              <a:buNone/>
            </a:pPr>
            <a:r>
              <a:rPr lang="ru-RU" dirty="0" smtClean="0"/>
              <a:t>       4                    </a:t>
            </a:r>
            <a:r>
              <a:rPr lang="ru-RU" dirty="0"/>
              <a:t>9                  </a:t>
            </a:r>
            <a:r>
              <a:rPr lang="ru-RU" dirty="0" smtClean="0"/>
              <a:t>    </a:t>
            </a:r>
            <a:r>
              <a:rPr lang="ru-RU" dirty="0"/>
              <a:t>1       </a:t>
            </a:r>
            <a:r>
              <a:rPr lang="ru-RU" dirty="0" smtClean="0"/>
              <a:t>                  6</a:t>
            </a:r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Желтый сектор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4. Расставьте в кружках 1,2,3,4,5,6,7,8,9 так, чтобы сумма на каждой стороне равнялась бы 17.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                               </a:t>
            </a:r>
            <a:r>
              <a:rPr lang="ru-RU" dirty="0" smtClean="0"/>
              <a:t>                                    </a:t>
            </a:r>
            <a:r>
              <a:rPr lang="ru-RU" dirty="0"/>
              <a:t>2                              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              </a:t>
            </a:r>
            <a:r>
              <a:rPr lang="ru-RU" dirty="0" smtClean="0"/>
              <a:t>                      </a:t>
            </a:r>
            <a:r>
              <a:rPr lang="ru-RU" dirty="0"/>
              <a:t>6                                               7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      </a:t>
            </a:r>
            <a:r>
              <a:rPr lang="ru-RU" dirty="0" smtClean="0"/>
              <a:t>               </a:t>
            </a:r>
            <a:r>
              <a:rPr lang="ru-RU" dirty="0"/>
              <a:t>8                                                    </a:t>
            </a:r>
            <a:r>
              <a:rPr lang="ru-RU" dirty="0" smtClean="0"/>
              <a:t>                          5</a:t>
            </a:r>
            <a:endParaRPr lang="ru-RU" dirty="0"/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1                                 </a:t>
            </a:r>
            <a:r>
              <a:rPr lang="ru-RU" dirty="0"/>
              <a:t>9                  </a:t>
            </a:r>
            <a:r>
              <a:rPr lang="ru-RU" dirty="0" smtClean="0"/>
              <a:t>              </a:t>
            </a:r>
            <a:r>
              <a:rPr lang="ru-RU" dirty="0"/>
              <a:t>4                </a:t>
            </a:r>
            <a:r>
              <a:rPr lang="ru-RU" dirty="0" smtClean="0"/>
              <a:t>                 </a:t>
            </a:r>
            <a:r>
              <a:rPr lang="ru-RU" dirty="0"/>
              <a:t>3</a:t>
            </a:r>
          </a:p>
          <a:p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Желтый сектор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5. Расположите 6 точек на 4 отрезках так, чтобы на каждом отрезке было по 3 точки.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1535885" y="3321843"/>
            <a:ext cx="2857520" cy="2214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928926" y="3000372"/>
            <a:ext cx="3429024" cy="2571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357290" y="4643446"/>
            <a:ext cx="528641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1285852" y="4071942"/>
            <a:ext cx="4000528" cy="1643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овина рамки 11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Желтый сектор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6. Постройте ломаную линию, которая пересекает каждое свое звено 2 раза. (Все пересечения считать только во  внутренних точках звеньев ломаной, а не в вершинах).</a:t>
            </a:r>
          </a:p>
        </p:txBody>
      </p:sp>
      <p:sp>
        <p:nvSpPr>
          <p:cNvPr id="5" name="5-конечная звезда 4"/>
          <p:cNvSpPr/>
          <p:nvPr/>
        </p:nvSpPr>
        <p:spPr>
          <a:xfrm>
            <a:off x="2428860" y="3143248"/>
            <a:ext cx="3786214" cy="285752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овина рамки 5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Желтый сектор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7. Переложите кубики, сложенные пирамидой так, чтобы форма пирамиды осталась прежней, но каждый кубик соприкасался только с новыми кубиками.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  <a:p>
            <a:pPr>
              <a:buNone/>
            </a:pPr>
            <a:r>
              <a:rPr lang="ru-RU" dirty="0"/>
              <a:t>                                    </a:t>
            </a:r>
            <a:r>
              <a:rPr lang="ru-RU" dirty="0" smtClean="0"/>
              <a:t>     </a:t>
            </a:r>
            <a:endParaRPr lang="ru-RU" dirty="0"/>
          </a:p>
          <a:p>
            <a:pPr>
              <a:buNone/>
            </a:pPr>
            <a:r>
              <a:rPr lang="ru-RU" dirty="0"/>
              <a:t>                      </a:t>
            </a:r>
            <a:r>
              <a:rPr lang="ru-RU" dirty="0" smtClean="0"/>
              <a:t>           1                                                        5                                                                           </a:t>
            </a:r>
            <a:endParaRPr lang="ru-RU" dirty="0"/>
          </a:p>
          <a:p>
            <a:pPr>
              <a:buNone/>
            </a:pPr>
            <a:r>
              <a:rPr lang="ru-RU" dirty="0"/>
              <a:t>     </a:t>
            </a:r>
            <a:r>
              <a:rPr lang="ru-RU" dirty="0" smtClean="0"/>
              <a:t>                       </a:t>
            </a:r>
            <a:r>
              <a:rPr lang="ru-RU" dirty="0"/>
              <a:t>2         </a:t>
            </a:r>
            <a:r>
              <a:rPr lang="ru-RU" dirty="0" smtClean="0"/>
              <a:t>3                                            7       10</a:t>
            </a:r>
            <a:endParaRPr lang="ru-RU" dirty="0"/>
          </a:p>
          <a:p>
            <a:pPr>
              <a:buNone/>
            </a:pPr>
            <a:r>
              <a:rPr lang="ru-RU" dirty="0"/>
              <a:t> </a:t>
            </a:r>
            <a:r>
              <a:rPr lang="ru-RU" dirty="0" smtClean="0"/>
              <a:t>                     </a:t>
            </a:r>
            <a:r>
              <a:rPr lang="ru-RU" dirty="0"/>
              <a:t>4         5       6                              </a:t>
            </a:r>
            <a:r>
              <a:rPr lang="ru-RU" dirty="0" smtClean="0"/>
              <a:t>       </a:t>
            </a:r>
            <a:r>
              <a:rPr lang="ru-RU" dirty="0"/>
              <a:t>9         1        8</a:t>
            </a:r>
          </a:p>
          <a:p>
            <a:pPr>
              <a:buNone/>
            </a:pPr>
            <a:r>
              <a:rPr lang="ru-RU" dirty="0"/>
              <a:t>              </a:t>
            </a:r>
            <a:r>
              <a:rPr lang="ru-RU" dirty="0" smtClean="0"/>
              <a:t>  </a:t>
            </a:r>
            <a:r>
              <a:rPr lang="ru-RU" dirty="0"/>
              <a:t>7         8        9        10                     </a:t>
            </a:r>
            <a:r>
              <a:rPr lang="ru-RU" dirty="0" smtClean="0"/>
              <a:t>   </a:t>
            </a:r>
            <a:r>
              <a:rPr lang="ru-RU" dirty="0"/>
              <a:t>3         4        6         2</a:t>
            </a:r>
          </a:p>
          <a:p>
            <a:pPr>
              <a:buNone/>
            </a:pPr>
            <a:r>
              <a:rPr lang="ru-RU" dirty="0"/>
              <a:t>                                                                            </a:t>
            </a:r>
          </a:p>
          <a:p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Желтый сектор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8. В числовой пирамиде расставить знаки «+» и «- » так, чтобы выполнялись указанные равенства. Между некоторыми соседними цифрами можно не ставить знака, объединяя их в одно число.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1  2 = 3                                         </a:t>
            </a:r>
            <a:r>
              <a:rPr lang="ru-RU" dirty="0" smtClean="0"/>
              <a:t> </a:t>
            </a:r>
            <a:r>
              <a:rPr lang="ru-RU" dirty="0"/>
              <a:t>1+2=3</a:t>
            </a:r>
          </a:p>
          <a:p>
            <a:pPr>
              <a:buNone/>
            </a:pPr>
            <a:r>
              <a:rPr lang="ru-RU" dirty="0"/>
              <a:t>1  2  3 = 4                                  </a:t>
            </a:r>
            <a:r>
              <a:rPr lang="ru-RU" dirty="0" smtClean="0"/>
              <a:t>   </a:t>
            </a:r>
            <a:r>
              <a:rPr lang="ru-RU" dirty="0"/>
              <a:t>-1+2+3=4</a:t>
            </a:r>
          </a:p>
          <a:p>
            <a:pPr>
              <a:buNone/>
            </a:pPr>
            <a:r>
              <a:rPr lang="ru-RU" dirty="0"/>
              <a:t>1  2  3  4  = 5                                </a:t>
            </a:r>
            <a:r>
              <a:rPr lang="ru-RU" dirty="0" smtClean="0"/>
              <a:t> </a:t>
            </a:r>
            <a:r>
              <a:rPr lang="ru-RU" dirty="0"/>
              <a:t>12-3-4=5  </a:t>
            </a:r>
          </a:p>
          <a:p>
            <a:pPr>
              <a:buNone/>
            </a:pPr>
            <a:r>
              <a:rPr lang="ru-RU" dirty="0"/>
              <a:t>1  2  3  4  5  = 6                            </a:t>
            </a:r>
            <a:r>
              <a:rPr lang="ru-RU" dirty="0" smtClean="0"/>
              <a:t> </a:t>
            </a:r>
            <a:r>
              <a:rPr lang="ru-RU" dirty="0"/>
              <a:t>12+3-4-5=6</a:t>
            </a:r>
          </a:p>
          <a:p>
            <a:pPr>
              <a:buNone/>
            </a:pPr>
            <a:r>
              <a:rPr lang="ru-RU" dirty="0"/>
              <a:t>1  2  3  4  5  6  = 7               </a:t>
            </a:r>
            <a:r>
              <a:rPr lang="ru-RU" dirty="0" smtClean="0"/>
              <a:t>          </a:t>
            </a:r>
            <a:r>
              <a:rPr lang="ru-RU" dirty="0"/>
              <a:t>1-2+3+4-5+6=7 (1+2-3-4+5+6=7)</a:t>
            </a:r>
          </a:p>
          <a:p>
            <a:pPr>
              <a:buNone/>
            </a:pPr>
            <a:r>
              <a:rPr lang="ru-RU" dirty="0"/>
              <a:t>1  2  3  4  5  6  7  = 8           </a:t>
            </a:r>
            <a:r>
              <a:rPr lang="ru-RU" dirty="0" smtClean="0"/>
              <a:t>          1+2+3-4+5-6+7=8  </a:t>
            </a:r>
            <a:endParaRPr lang="ru-RU" dirty="0"/>
          </a:p>
          <a:p>
            <a:pPr>
              <a:buNone/>
            </a:pPr>
            <a:r>
              <a:rPr lang="ru-RU" dirty="0"/>
              <a:t>1  2  3  4  5  6  7  8  = 9   </a:t>
            </a:r>
            <a:r>
              <a:rPr lang="ru-RU" dirty="0" smtClean="0"/>
              <a:t>              12-3+4+5+6-7-8=9 </a:t>
            </a:r>
            <a:r>
              <a:rPr lang="ru-RU" dirty="0"/>
              <a:t>(</a:t>
            </a:r>
            <a:r>
              <a:rPr lang="ru-RU" dirty="0" smtClean="0"/>
              <a:t>12+3+4-5-6-                                     7+8=9</a:t>
            </a:r>
            <a:r>
              <a:rPr lang="ru-RU" dirty="0"/>
              <a:t>)</a:t>
            </a:r>
          </a:p>
          <a:p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За 1 минуту кто больше даст правильных ответов.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i="1" u="sng" dirty="0" smtClean="0"/>
              <a:t>1 </a:t>
            </a:r>
            <a:r>
              <a:rPr lang="ru-RU" b="1" i="1" u="sng" dirty="0"/>
              <a:t>команда</a:t>
            </a:r>
          </a:p>
          <a:p>
            <a:r>
              <a:rPr lang="ru-RU" dirty="0"/>
              <a:t>1. </a:t>
            </a:r>
            <a:r>
              <a:rPr lang="ru-RU" dirty="0" smtClean="0"/>
              <a:t>Правильная дробь -это</a:t>
            </a:r>
            <a:endParaRPr lang="ru-RU" dirty="0"/>
          </a:p>
          <a:p>
            <a:r>
              <a:rPr lang="ru-RU" dirty="0"/>
              <a:t>2. Назвать наибольшее четырехзначное число…</a:t>
            </a:r>
          </a:p>
          <a:p>
            <a:r>
              <a:rPr lang="ru-RU" dirty="0"/>
              <a:t>3. Чтобы найти время, нужно…</a:t>
            </a:r>
          </a:p>
          <a:p>
            <a:r>
              <a:rPr lang="ru-RU" dirty="0"/>
              <a:t>4. Какие единицы не входят в метрическую систему измерения? (времени).</a:t>
            </a:r>
          </a:p>
          <a:p>
            <a:r>
              <a:rPr lang="ru-RU" dirty="0"/>
              <a:t>5. В 1м² = см²…</a:t>
            </a:r>
          </a:p>
          <a:p>
            <a:r>
              <a:rPr lang="ru-RU" dirty="0"/>
              <a:t>6. Что показывает числитель дроби?...</a:t>
            </a:r>
          </a:p>
          <a:p>
            <a:r>
              <a:rPr lang="ru-RU" dirty="0"/>
              <a:t>7. Если произведение равно 0, то…</a:t>
            </a:r>
          </a:p>
          <a:p>
            <a:r>
              <a:rPr lang="ru-RU" dirty="0"/>
              <a:t>8. Градусная мера острого угла…</a:t>
            </a:r>
          </a:p>
          <a:p>
            <a:r>
              <a:rPr lang="ru-RU" dirty="0"/>
              <a:t>9. Чтобы сумму двух чисел умножить на третье число, надо…</a:t>
            </a:r>
          </a:p>
          <a:p>
            <a:r>
              <a:rPr lang="ru-RU" dirty="0"/>
              <a:t>10. Чтобы найти делитель, нужно…</a:t>
            </a:r>
          </a:p>
          <a:p>
            <a:r>
              <a:rPr lang="ru-RU" dirty="0"/>
              <a:t>11. 1/5 от 30 равна…</a:t>
            </a:r>
          </a:p>
          <a:p>
            <a:r>
              <a:rPr lang="ru-RU" dirty="0"/>
              <a:t>12. Чтобы найти периметр квадрата, нужно…</a:t>
            </a:r>
          </a:p>
          <a:p>
            <a:r>
              <a:rPr lang="ru-RU" dirty="0"/>
              <a:t>13. Сколько прямых можно провести через любые две точки?...</a:t>
            </a:r>
          </a:p>
          <a:p>
            <a:r>
              <a:rPr lang="ru-RU" dirty="0"/>
              <a:t>14. Сколько всего цифр?...</a:t>
            </a:r>
          </a:p>
          <a:p>
            <a:r>
              <a:rPr lang="ru-RU" dirty="0"/>
              <a:t>15. Градусная мера развернутого угла…</a:t>
            </a:r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 1 минуту кто больше даст правильных ответов.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/>
              <a:t> </a:t>
            </a:r>
            <a:endParaRPr lang="ru-RU" b="1" dirty="0" smtClean="0"/>
          </a:p>
          <a:p>
            <a:pPr>
              <a:buNone/>
            </a:pPr>
            <a:r>
              <a:rPr lang="ru-RU" b="1" i="1" u="sng" dirty="0" smtClean="0"/>
              <a:t>2 </a:t>
            </a:r>
            <a:r>
              <a:rPr lang="ru-RU" b="1" i="1" u="sng" dirty="0"/>
              <a:t>команда.</a:t>
            </a:r>
          </a:p>
          <a:p>
            <a:r>
              <a:rPr lang="ru-RU" dirty="0"/>
              <a:t>1. Назвать наименьшее четырехзначное число?...</a:t>
            </a:r>
          </a:p>
          <a:p>
            <a:r>
              <a:rPr lang="ru-RU" dirty="0"/>
              <a:t>2. Сумма длин сторон треугольника называется…</a:t>
            </a:r>
          </a:p>
          <a:p>
            <a:r>
              <a:rPr lang="ru-RU" dirty="0"/>
              <a:t>3. Чтобы найти скорость, нужно…</a:t>
            </a:r>
          </a:p>
          <a:p>
            <a:r>
              <a:rPr lang="ru-RU" dirty="0"/>
              <a:t>4. Чтобы найти делимое, нужно…</a:t>
            </a:r>
          </a:p>
          <a:p>
            <a:r>
              <a:rPr lang="ru-RU" dirty="0"/>
              <a:t>5. Чтобы найти периметр прямоугольника, нужно…</a:t>
            </a:r>
          </a:p>
          <a:p>
            <a:r>
              <a:rPr lang="ru-RU" dirty="0"/>
              <a:t>6. Чтобы разность двух чисел умножить на число, нужно…</a:t>
            </a:r>
          </a:p>
          <a:p>
            <a:r>
              <a:rPr lang="ru-RU" dirty="0"/>
              <a:t>7. В 1дм²= см² …</a:t>
            </a:r>
          </a:p>
          <a:p>
            <a:r>
              <a:rPr lang="ru-RU" dirty="0"/>
              <a:t>8. Что показывает знаменатель дроби?...</a:t>
            </a:r>
          </a:p>
          <a:p>
            <a:r>
              <a:rPr lang="ru-RU" dirty="0"/>
              <a:t>9. Если хотя бы один из множителей равен 0, то…</a:t>
            </a:r>
          </a:p>
          <a:p>
            <a:r>
              <a:rPr lang="ru-RU" dirty="0"/>
              <a:t>10. Градусная мера тупого угла…</a:t>
            </a:r>
          </a:p>
          <a:p>
            <a:r>
              <a:rPr lang="ru-RU" dirty="0"/>
              <a:t>11. На прямой две точки, сколько это лучей?...</a:t>
            </a:r>
          </a:p>
          <a:p>
            <a:r>
              <a:rPr lang="ru-RU" dirty="0"/>
              <a:t>12. Сколько будет 4³?...</a:t>
            </a:r>
          </a:p>
          <a:p>
            <a:r>
              <a:rPr lang="ru-RU" dirty="0"/>
              <a:t>13. 1/4 от 24 равна…</a:t>
            </a:r>
          </a:p>
          <a:p>
            <a:r>
              <a:rPr lang="ru-RU" dirty="0"/>
              <a:t>14. Прямоугольник, у которого все стороны равны…</a:t>
            </a:r>
          </a:p>
          <a:p>
            <a:r>
              <a:rPr lang="ru-RU" dirty="0"/>
              <a:t>15. Чтобы найти площадь квадрата, нужно…</a:t>
            </a:r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Р</a:t>
            </a:r>
            <a:r>
              <a:rPr lang="ru-RU" b="1" u="sng" dirty="0" smtClean="0"/>
              <a:t>езультативность</a:t>
            </a:r>
            <a:endParaRPr lang="ru-RU" b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В ходе мероприятия активизируется познавательный  интерес, развиваются творческие способности, творческое мышление учащихся, развивается память, внимание,   сообразительность, воспитывается чувство взаимопомощи и толерантности.          </a:t>
            </a:r>
          </a:p>
          <a:p>
            <a:endParaRPr lang="ru-RU" dirty="0"/>
          </a:p>
        </p:txBody>
      </p:sp>
      <p:sp>
        <p:nvSpPr>
          <p:cNvPr id="4" name="Половина рамки 3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Улыбающееся лицо 6"/>
          <p:cNvSpPr/>
          <p:nvPr/>
        </p:nvSpPr>
        <p:spPr>
          <a:xfrm>
            <a:off x="2571736" y="3643314"/>
            <a:ext cx="3000396" cy="235745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109</TotalTime>
  <Words>1443</Words>
  <Application>Microsoft Office PowerPoint</Application>
  <PresentationFormat>Экран (4:3)</PresentationFormat>
  <Paragraphs>236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Внеклассное мероприятие </vt:lpstr>
      <vt:lpstr>Цели мероприятия</vt:lpstr>
      <vt:lpstr>Ход мероприятия</vt:lpstr>
      <vt:lpstr>Красный сектор</vt:lpstr>
      <vt:lpstr>Синий сектор</vt:lpstr>
      <vt:lpstr>Зеленый сектор</vt:lpstr>
      <vt:lpstr>Коричневый сектор</vt:lpstr>
      <vt:lpstr>Коричневый сектор</vt:lpstr>
      <vt:lpstr>Коричневый сектор</vt:lpstr>
      <vt:lpstr>Коричневый сектор</vt:lpstr>
      <vt:lpstr>Коричневый сектор</vt:lpstr>
      <vt:lpstr>Коричневый сектор</vt:lpstr>
      <vt:lpstr>Желтый сектор</vt:lpstr>
      <vt:lpstr>Желтый сектор</vt:lpstr>
      <vt:lpstr>Желтый сектор</vt:lpstr>
      <vt:lpstr>Желтый сектор</vt:lpstr>
      <vt:lpstr>Желтый сектор</vt:lpstr>
      <vt:lpstr>Желтый сектор</vt:lpstr>
      <vt:lpstr>Желтый сектор</vt:lpstr>
      <vt:lpstr>Желтый сектор</vt:lpstr>
      <vt:lpstr>За 1 минуту кто больше даст правильных ответов.  </vt:lpstr>
      <vt:lpstr>За 1 минуту кто больше даст правильных ответов.</vt:lpstr>
      <vt:lpstr>Результативность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Внеклассное мероприятие </dc:title>
  <dc:creator>Ольга</dc:creator>
  <cp:lastModifiedBy>Оля</cp:lastModifiedBy>
  <cp:revision>17</cp:revision>
  <dcterms:created xsi:type="dcterms:W3CDTF">2010-10-19T14:36:07Z</dcterms:created>
  <dcterms:modified xsi:type="dcterms:W3CDTF">2015-09-24T15:13:43Z</dcterms:modified>
</cp:coreProperties>
</file>