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70" r:id="rId10"/>
    <p:sldId id="271" r:id="rId11"/>
    <p:sldId id="272" r:id="rId12"/>
    <p:sldId id="273" r:id="rId13"/>
    <p:sldId id="279" r:id="rId14"/>
    <p:sldId id="274" r:id="rId15"/>
    <p:sldId id="280" r:id="rId16"/>
    <p:sldId id="275" r:id="rId17"/>
    <p:sldId id="276" r:id="rId18"/>
    <p:sldId id="268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456" autoAdjust="0"/>
    <p:restoredTop sz="94660"/>
  </p:normalViewPr>
  <p:slideViewPr>
    <p:cSldViewPr>
      <p:cViewPr varScale="1">
        <p:scale>
          <a:sx n="68" d="100"/>
          <a:sy n="68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BF078-8211-4160-BC84-26D9581C79A6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3E344-1841-4EA3-8B82-1AE10BED8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litraxixveka.ru/zolotoi_vek.htm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story-at-russia.ru/xix-vek/russkaya-literatura-v-konce-xix-nachale-xx-veka.html" TargetMode="External"/><Relationship Id="rId4" Type="http://schemas.openxmlformats.org/officeDocument/2006/relationships/hyperlink" Target="http://www.litra.ru/composition/get/coid/0007450118486411552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2852"/>
            <a:ext cx="7772400" cy="1470025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ЛИТЕРАТУРА</a:t>
            </a:r>
            <a:endParaRPr lang="ru-RU" b="1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7143800" cy="1752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Конца 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XIX – 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начала 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XX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 века</a:t>
            </a:r>
            <a:endParaRPr lang="ru-RU" sz="2400" b="1" dirty="0">
              <a:solidFill>
                <a:schemeClr val="bg1">
                  <a:lumMod val="9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42582" y="0"/>
            <a:ext cx="1847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100" dirty="0">
              <a:solidFill>
                <a:schemeClr val="bg1">
                  <a:lumMod val="9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pc="-300" dirty="0" smtClean="0">
                <a:latin typeface="Book Antiqua" pitchFamily="18" charset="0"/>
                <a:ea typeface="BatangChe" pitchFamily="49" charset="-127"/>
              </a:rPr>
              <a:t>РАЗВИТИЕ  ЛИТЕРАТУРЫ</a:t>
            </a:r>
            <a:endParaRPr lang="ru-RU" b="1" spc="-300" dirty="0">
              <a:latin typeface="Book Antiqua" pitchFamily="18" charset="0"/>
              <a:ea typeface="BatangChe" pitchFamily="49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ru-RU" b="1" spc="-150" dirty="0" smtClean="0">
                <a:latin typeface="Dotum" pitchFamily="34" charset="-127"/>
                <a:ea typeface="Dotum" pitchFamily="34" charset="-127"/>
              </a:rPr>
              <a:t>   Литература конца </a:t>
            </a:r>
            <a:r>
              <a:rPr lang="en-US" b="1" spc="-150" dirty="0" smtClean="0">
                <a:latin typeface="Dotum" pitchFamily="34" charset="-127"/>
                <a:ea typeface="Dotum" pitchFamily="34" charset="-127"/>
              </a:rPr>
              <a:t>XIX</a:t>
            </a:r>
            <a:r>
              <a:rPr lang="ru-RU" b="1" spc="-150" dirty="0" smtClean="0">
                <a:latin typeface="Dotum" pitchFamily="34" charset="-127"/>
                <a:ea typeface="Dotum" pitchFamily="34" charset="-127"/>
              </a:rPr>
              <a:t> и начала </a:t>
            </a:r>
            <a:r>
              <a:rPr lang="en-US" b="1" spc="-150" dirty="0" smtClean="0">
                <a:latin typeface="Dotum" pitchFamily="34" charset="-127"/>
                <a:ea typeface="Dotum" pitchFamily="34" charset="-127"/>
              </a:rPr>
              <a:t>XX</a:t>
            </a:r>
            <a:r>
              <a:rPr lang="ru-RU" b="1" spc="-150" dirty="0" smtClean="0">
                <a:latin typeface="Dotum" pitchFamily="34" charset="-127"/>
                <a:ea typeface="Dotum" pitchFamily="34" charset="-127"/>
              </a:rPr>
              <a:t> в. отмечена многообразием художественных жанров, стилей и методов. Расцвет начал происходить в </a:t>
            </a:r>
            <a:r>
              <a:rPr lang="en-US" b="1" spc="-150" dirty="0" smtClean="0">
                <a:latin typeface="Dotum" pitchFamily="34" charset="-127"/>
                <a:ea typeface="Dotum" pitchFamily="34" charset="-127"/>
              </a:rPr>
              <a:t>XIX</a:t>
            </a:r>
            <a:r>
              <a:rPr lang="ru-RU" b="1" spc="-150" dirty="0" smtClean="0">
                <a:latin typeface="Dotum" pitchFamily="34" charset="-127"/>
                <a:ea typeface="Dotum" pitchFamily="34" charset="-127"/>
              </a:rPr>
              <a:t> веке. Этот век считается временем </a:t>
            </a:r>
            <a:r>
              <a:rPr lang="ru-RU" b="1" spc="-150" dirty="0">
                <a:latin typeface="Dotum" pitchFamily="34" charset="-127"/>
                <a:ea typeface="Dotum" pitchFamily="34" charset="-127"/>
              </a:rPr>
              <a:t>формирования русского литературного языка, который оформился </a:t>
            </a:r>
            <a:r>
              <a:rPr lang="ru-RU" b="1" spc="-150" dirty="0" smtClean="0">
                <a:latin typeface="Dotum" pitchFamily="34" charset="-127"/>
                <a:ea typeface="Dotum" pitchFamily="34" charset="-127"/>
              </a:rPr>
              <a:t>благодаря великим русским писателям.</a:t>
            </a:r>
          </a:p>
          <a:p>
            <a:pPr lvl="1" algn="ctr">
              <a:buNone/>
            </a:pPr>
            <a:endParaRPr lang="ru-RU" b="1" spc="-150" dirty="0">
              <a:latin typeface="Dotum" pitchFamily="34" charset="-127"/>
              <a:ea typeface="Dotum" pitchFamily="34" charset="-127"/>
            </a:endParaRPr>
          </a:p>
          <a:p>
            <a:pPr lvl="1" algn="ctr">
              <a:buNone/>
            </a:pPr>
            <a:r>
              <a:rPr lang="ru-RU" b="1" spc="-150" dirty="0" smtClean="0">
                <a:latin typeface="Dotum" pitchFamily="34" charset="-127"/>
                <a:ea typeface="Dotum" pitchFamily="34" charset="-127"/>
              </a:rPr>
              <a:t>                                       </a:t>
            </a:r>
            <a:endParaRPr lang="ru-RU" b="1" spc="-150" dirty="0">
              <a:latin typeface="Dotum" pitchFamily="34" charset="-127"/>
              <a:ea typeface="Dotum" pitchFamily="34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071546"/>
            <a:ext cx="4543428" cy="505461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b="1" spc="-150" dirty="0" smtClean="0">
                <a:latin typeface="Book Antiqua" pitchFamily="18" charset="0"/>
              </a:rPr>
              <a:t>                                                                                       </a:t>
            </a:r>
            <a:r>
              <a:rPr lang="en-US" sz="2400" b="1" spc="-150" dirty="0" smtClean="0">
                <a:latin typeface="Book Antiqua" pitchFamily="18" charset="0"/>
              </a:rPr>
              <a:t>                       </a:t>
            </a:r>
            <a:r>
              <a:rPr lang="ru-RU" sz="2400" b="1" spc="-150" dirty="0" smtClean="0">
                <a:latin typeface="Book Antiqua" pitchFamily="18" charset="0"/>
              </a:rPr>
              <a:t>А. С. Пушкин </a:t>
            </a:r>
            <a:endParaRPr lang="en-US" sz="2400" b="1" spc="-150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2000" dirty="0">
                <a:latin typeface="Book Antiqua" pitchFamily="18" charset="0"/>
              </a:rPr>
              <a:t>Александр Сергеевич Пушкин </a:t>
            </a:r>
            <a:r>
              <a:rPr lang="ru-RU" sz="2000" dirty="0" smtClean="0">
                <a:latin typeface="Book Antiqua" pitchFamily="18" charset="0"/>
              </a:rPr>
              <a:t>родился 6 </a:t>
            </a:r>
            <a:r>
              <a:rPr lang="ru-RU" sz="2000" dirty="0">
                <a:latin typeface="Book Antiqua" pitchFamily="18" charset="0"/>
              </a:rPr>
              <a:t>июня (по старому стилю 26 мая) 1799 года в Москве в семье нетитулованного дворянского рода</a:t>
            </a:r>
            <a:r>
              <a:rPr lang="ru-RU" sz="2000" dirty="0" smtClean="0">
                <a:latin typeface="Book Antiqua" pitchFamily="18" charset="0"/>
              </a:rPr>
              <a:t>.</a:t>
            </a:r>
            <a:r>
              <a:rPr lang="ru-RU" sz="2000" dirty="0">
                <a:latin typeface="Book Antiqua" pitchFamily="18" charset="0"/>
              </a:rPr>
              <a:t> В 1811 году Пушкин учился в Царскосельском Лицее. В 1814 году стихи Пушкина впервые появляются в печати, в журнале «Вестник Европы», где публикуется его стих «К другу-стихотворцу». В этот же период поэта принимают в литературное общество «Арзамас</a:t>
            </a:r>
            <a:r>
              <a:rPr lang="ru-RU" sz="2000" dirty="0" smtClean="0">
                <a:latin typeface="Book Antiqua" pitchFamily="18" charset="0"/>
              </a:rPr>
              <a:t>». Сделал большой вклад в развитие литературы в </a:t>
            </a:r>
            <a:r>
              <a:rPr lang="en-US" sz="2000" dirty="0" smtClean="0">
                <a:latin typeface="Book Antiqua" pitchFamily="18" charset="0"/>
              </a:rPr>
              <a:t>XIX</a:t>
            </a:r>
            <a:r>
              <a:rPr lang="ru-RU" sz="2000" dirty="0" smtClean="0">
                <a:latin typeface="Book Antiqua" pitchFamily="18" charset="0"/>
              </a:rPr>
              <a:t> веке.</a:t>
            </a:r>
            <a:r>
              <a:rPr lang="ru-RU" sz="2000" dirty="0">
                <a:latin typeface="Book Antiqua" pitchFamily="18" charset="0"/>
              </a:rPr>
              <a:t> </a:t>
            </a:r>
            <a:endParaRPr lang="ru-RU" sz="2000" b="1" spc="-150" dirty="0" smtClean="0">
              <a:latin typeface="Book Antiqua" pitchFamily="18" charset="0"/>
            </a:endParaRPr>
          </a:p>
          <a:p>
            <a:pPr algn="r">
              <a:buNone/>
            </a:pPr>
            <a:endParaRPr lang="ru-RU" sz="2400" b="1" spc="-150" dirty="0">
              <a:latin typeface="Book Antiqua" pitchFamily="18" charset="0"/>
            </a:endParaRPr>
          </a:p>
        </p:txBody>
      </p:sp>
      <p:pic>
        <p:nvPicPr>
          <p:cNvPr id="1026" name="Picture 2" descr="C:\Users\Bananan\Desktop\Portrait_of_Alexander_Pushkin_(Orest_Kiprensky,_1827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3738858" cy="4357718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pc="-150" dirty="0" smtClean="0">
                <a:latin typeface="Book Antiqua" pitchFamily="18" charset="0"/>
              </a:rPr>
              <a:t>ВКЛАД  ПУШКИНА В РУССКУЮ ЛИТЕРАТУРУ</a:t>
            </a:r>
            <a:endParaRPr lang="ru-RU" b="1" spc="-15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latin typeface="Book Antiqua" pitchFamily="18" charset="0"/>
              </a:rPr>
              <a:t>Творчество Пушкина проложило дорогу Гоголю, Тургеневу, Толстому и Чехову. В результате русская культура сделалась ведущим голосом, к которому вынужден был прислушаться весь культурный </a:t>
            </a:r>
            <a:r>
              <a:rPr lang="ru-RU" sz="2000" dirty="0" smtClean="0">
                <a:latin typeface="Book Antiqua" pitchFamily="18" charset="0"/>
              </a:rPr>
              <a:t>мир. </a:t>
            </a:r>
            <a:r>
              <a:rPr lang="ru-RU" sz="2000" dirty="0">
                <a:latin typeface="Book Antiqua" pitchFamily="18" charset="0"/>
              </a:rPr>
              <a:t>Пушкин был продолжателем дела, начатого </a:t>
            </a:r>
            <a:r>
              <a:rPr lang="ru-RU" sz="2000" b="1" dirty="0">
                <a:latin typeface="Book Antiqua" pitchFamily="18" charset="0"/>
              </a:rPr>
              <a:t>Тредиаковским</a:t>
            </a:r>
            <a:r>
              <a:rPr lang="ru-RU" sz="2000" dirty="0">
                <a:latin typeface="Book Antiqua" pitchFamily="18" charset="0"/>
              </a:rPr>
              <a:t>, </a:t>
            </a:r>
            <a:r>
              <a:rPr lang="ru-RU" sz="2000" b="1" dirty="0">
                <a:latin typeface="Book Antiqua" pitchFamily="18" charset="0"/>
              </a:rPr>
              <a:t>Ломоносовым</a:t>
            </a:r>
            <a:r>
              <a:rPr lang="ru-RU" sz="2000" dirty="0">
                <a:latin typeface="Book Antiqua" pitchFamily="18" charset="0"/>
              </a:rPr>
              <a:t> и </a:t>
            </a:r>
            <a:r>
              <a:rPr lang="ru-RU" sz="2000" b="1" dirty="0">
                <a:latin typeface="Book Antiqua" pitchFamily="18" charset="0"/>
              </a:rPr>
              <a:t>Сумароковым</a:t>
            </a:r>
            <a:r>
              <a:rPr lang="ru-RU" sz="2000" dirty="0">
                <a:latin typeface="Book Antiqua" pitchFamily="18" charset="0"/>
              </a:rPr>
              <a:t>. Вместе со своими современниками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Карамзиным</a:t>
            </a:r>
            <a:r>
              <a:rPr lang="ru-RU" sz="2000" dirty="0">
                <a:latin typeface="Book Antiqua" pitchFamily="18" charset="0"/>
              </a:rPr>
              <a:t> 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Жуковским</a:t>
            </a:r>
            <a:r>
              <a:rPr lang="ru-RU" sz="2000" dirty="0">
                <a:latin typeface="Book Antiqua" pitchFamily="18" charset="0"/>
              </a:rPr>
              <a:t> он предпринял грандиозный труд по построению новой русской литературы как части и наследницы литературы мировой</a:t>
            </a:r>
            <a:r>
              <a:rPr lang="ru-RU" sz="2000" dirty="0"/>
              <a:t>. </a:t>
            </a:r>
          </a:p>
        </p:txBody>
      </p:sp>
      <p:pic>
        <p:nvPicPr>
          <p:cNvPr id="2050" name="Picture 2" descr="C:\Users\Bananan\Desktop\тредья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14818"/>
            <a:ext cx="1928826" cy="2428893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 prst="relaxedInset"/>
          </a:sp3d>
        </p:spPr>
      </p:pic>
      <p:pic>
        <p:nvPicPr>
          <p:cNvPr id="2051" name="Picture 3" descr="C:\Users\Bananan\Desktop\Lomonosovportrai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4214818"/>
            <a:ext cx="1785950" cy="2437821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 prst="relaxedInset"/>
          </a:sp3d>
        </p:spPr>
      </p:pic>
      <p:pic>
        <p:nvPicPr>
          <p:cNvPr id="2052" name="Picture 4" descr="C:\Users\Bananan\Desktop\Sumaroko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4143380"/>
            <a:ext cx="1821654" cy="2428872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 prst="relaxedInset"/>
          </a:sp3d>
        </p:spPr>
      </p:pic>
      <p:pic>
        <p:nvPicPr>
          <p:cNvPr id="2053" name="Picture 5" descr="C:\Users\Bananan\Desktop\Tropinin_karamzi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1" y="4214818"/>
            <a:ext cx="1821496" cy="2424754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  <a:scene3d>
            <a:camera prst="perspectiveLeft"/>
            <a:lightRig rig="threePt" dir="t"/>
          </a:scene3d>
          <a:sp3d>
            <a:bevelT prst="relaxedInset"/>
          </a:sp3d>
        </p:spPr>
      </p:pic>
      <p:pic>
        <p:nvPicPr>
          <p:cNvPr id="2054" name="Picture 6" descr="C:\Users\Bananan\Desktop\Bryullov_portrait_of_Zhukovsk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28794" y="4214818"/>
            <a:ext cx="1768655" cy="2408228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  <a:scene3d>
            <a:camera prst="perspectiveLef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Book Antiqua" pitchFamily="18" charset="0"/>
              </a:rPr>
              <a:t>ЛИТЕРАТУРА В СОЦИАЛЬНО-ПОЛИТИЧЕСКОМ ПЛАНЕ</a:t>
            </a:r>
            <a:endParaRPr lang="ru-RU" sz="36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latin typeface="Book Antiqua" pitchFamily="18" charset="0"/>
              </a:rPr>
              <a:t>Литераторы обращаются к общественно-политическим проблемам российской действительности. Развивается жанр реалистического романа. Свои произведения создают </a:t>
            </a:r>
            <a:r>
              <a:rPr lang="ru-RU" b="1" dirty="0">
                <a:latin typeface="Book Antiqua" pitchFamily="18" charset="0"/>
              </a:rPr>
              <a:t>И.С. Тургенев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b="1" dirty="0">
                <a:latin typeface="Book Antiqua" pitchFamily="18" charset="0"/>
              </a:rPr>
              <a:t>Ф.М. Достоевский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b="1" dirty="0">
                <a:latin typeface="Book Antiqua" pitchFamily="18" charset="0"/>
              </a:rPr>
              <a:t>Л.Н. Толстой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b="1" dirty="0">
                <a:latin typeface="Book Antiqua" pitchFamily="18" charset="0"/>
              </a:rPr>
              <a:t>И.А. Гончаров</a:t>
            </a:r>
            <a:r>
              <a:rPr lang="ru-RU" dirty="0">
                <a:latin typeface="Book Antiqua" pitchFamily="18" charset="0"/>
              </a:rPr>
              <a:t>. Преобладает общественно-политическая, философская проблематика. Литературу отличает особый психологизм.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СИМВОЛИСТЫ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latin typeface="Book Antiqua" pitchFamily="18" charset="0"/>
              </a:rPr>
              <a:t>Всё громче звучали голоса писателей и поэтов нового поколения, протестовавших против главного принципа реалистического искусства – изображение окружающего мира. Они считали что главное в литературе это вера и религия.</a:t>
            </a:r>
          </a:p>
          <a:p>
            <a:pPr algn="ctr">
              <a:buNone/>
            </a:pPr>
            <a:r>
              <a:rPr lang="ru-RU" sz="1600" dirty="0" smtClean="0">
                <a:latin typeface="Book Antiqua" pitchFamily="18" charset="0"/>
              </a:rPr>
              <a:t>Одним из главных представителей символизма был </a:t>
            </a:r>
            <a:r>
              <a:rPr lang="ru-RU" sz="1600" b="1" dirty="0" smtClean="0">
                <a:latin typeface="Book Antiqua" pitchFamily="18" charset="0"/>
              </a:rPr>
              <a:t>А.А. Блок</a:t>
            </a:r>
            <a:r>
              <a:rPr lang="ru-RU" sz="1600" dirty="0" smtClean="0">
                <a:latin typeface="Book Antiqua" pitchFamily="18" charset="0"/>
              </a:rPr>
              <a:t>. Ранние его произведения представляли собой выражение безнадёжности и тоски, но далее, как и многие символисты того времени, попытался проникнутся в Русскую душу и народ государства, создав произведения такие как «На поле Куликовом», «Родина». Точно также сделал и </a:t>
            </a:r>
            <a:r>
              <a:rPr lang="ru-RU" sz="1600" b="1" dirty="0" smtClean="0">
                <a:latin typeface="Book Antiqua" pitchFamily="18" charset="0"/>
              </a:rPr>
              <a:t>А.Белый</a:t>
            </a:r>
            <a:r>
              <a:rPr lang="ru-RU" sz="1600" dirty="0" smtClean="0">
                <a:latin typeface="Book Antiqua" pitchFamily="18" charset="0"/>
              </a:rPr>
              <a:t>, написавший «Серебряный голубь» и «Петербург»</a:t>
            </a:r>
            <a:endParaRPr lang="ru-RU" sz="1600" b="1" i="1" dirty="0">
              <a:latin typeface="Book Antiqua" pitchFamily="18" charset="0"/>
            </a:endParaRPr>
          </a:p>
        </p:txBody>
      </p:sp>
      <p:pic>
        <p:nvPicPr>
          <p:cNvPr id="3074" name="Picture 2" descr="C:\Users\Bananan\Desktop\bl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929066"/>
            <a:ext cx="2000264" cy="2667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Users\Bananan\Desktop\0022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3857628"/>
            <a:ext cx="1928826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АКМЕИСТЫ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Book Antiqua" pitchFamily="18" charset="0"/>
              </a:rPr>
              <a:t>Акмеисты </a:t>
            </a:r>
            <a:r>
              <a:rPr lang="ru-RU" sz="2000" i="1" dirty="0" smtClean="0">
                <a:latin typeface="Book Antiqua" pitchFamily="18" charset="0"/>
              </a:rPr>
              <a:t>(</a:t>
            </a:r>
            <a:r>
              <a:rPr lang="en-US" sz="2000" i="1" dirty="0" smtClean="0">
                <a:latin typeface="Book Antiqua" pitchFamily="18" charset="0"/>
              </a:rPr>
              <a:t>acme – </a:t>
            </a:r>
            <a:r>
              <a:rPr lang="ru-RU" sz="2000" i="1" dirty="0" smtClean="0">
                <a:latin typeface="Book Antiqua" pitchFamily="18" charset="0"/>
              </a:rPr>
              <a:t>высшая степень, расцвет жизни) </a:t>
            </a:r>
            <a:r>
              <a:rPr lang="ru-RU" sz="2000" dirty="0" smtClean="0">
                <a:latin typeface="Book Antiqua" pitchFamily="18" charset="0"/>
              </a:rPr>
              <a:t>, напротив, отстаивали мнение по поводу ценности жизни. Гумилёва, Ахматову и Мандельштама отличали безупречный вкус и красота русского слова, которые они считали главными в поэзии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4098" name="Picture 2" descr="C:\Users\Bananan\Desktop\Ngum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6938" y="3611563"/>
            <a:ext cx="2276475" cy="31035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HeroicExtremeLeftFacing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99" name="Picture 3" descr="C:\Users\Bananan\Desktop\16_18_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643314"/>
            <a:ext cx="2431124" cy="30718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HeroicExtremeLeftFacing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00" name="Picture 4" descr="C:\Users\Bananan\Desktop\250px-Mandelsta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3643314"/>
            <a:ext cx="2286000" cy="3044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HeroicExtremeLeftFacing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ФУТУРИСТЫ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468630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>
                <a:latin typeface="Book Antiqua" pitchFamily="18" charset="0"/>
              </a:rPr>
              <a:t>Футуристы (</a:t>
            </a:r>
            <a:r>
              <a:rPr lang="en-US" sz="2400" dirty="0" err="1" smtClean="0">
                <a:latin typeface="Book Antiqua" pitchFamily="18" charset="0"/>
              </a:rPr>
              <a:t>futurum</a:t>
            </a:r>
            <a:r>
              <a:rPr lang="en-US" sz="2400" dirty="0" smtClean="0">
                <a:latin typeface="Book Antiqua" pitchFamily="18" charset="0"/>
              </a:rPr>
              <a:t> –</a:t>
            </a:r>
            <a:r>
              <a:rPr lang="ru-RU" sz="2400" dirty="0" smtClean="0">
                <a:latin typeface="Book Antiqua" pitchFamily="18" charset="0"/>
              </a:rPr>
              <a:t> будущее) использовали новые слова, понятия. Их интересовало не столько содержание, сколько форма стихосложения. Они использовали вульгарную лексику, профессиональный жаргон, язык документа, плаката и афиши. Один из самых известных футуристов – </a:t>
            </a:r>
            <a:r>
              <a:rPr lang="ru-RU" sz="2400" b="1" dirty="0" smtClean="0">
                <a:latin typeface="Book Antiqua" pitchFamily="18" charset="0"/>
              </a:rPr>
              <a:t>Бенедикт Лившиц</a:t>
            </a:r>
            <a:r>
              <a:rPr lang="ru-RU" sz="2400" dirty="0" smtClean="0">
                <a:latin typeface="Book Antiqua" pitchFamily="18" charset="0"/>
              </a:rPr>
              <a:t>, автор одного из важнейших футуристических альманахов 1950 г.</a:t>
            </a:r>
            <a:endParaRPr lang="ru-RU" sz="2400" dirty="0">
              <a:latin typeface="Book Antiqua" pitchFamily="18" charset="0"/>
            </a:endParaRPr>
          </a:p>
        </p:txBody>
      </p:sp>
      <p:pic>
        <p:nvPicPr>
          <p:cNvPr id="5122" name="Picture 2" descr="C:\Users\Bananan\Desktop\mand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643050"/>
            <a:ext cx="3367089" cy="40689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LeftFacing">
              <a:rot lat="577258" lon="2028868" rev="21280936"/>
            </a:camera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Book Antiqua" panose="02040602050305030304" pitchFamily="18" charset="0"/>
              </a:rPr>
              <a:t>НАПРАВЛЕНИЯ</a:t>
            </a:r>
            <a:endParaRPr lang="ru-RU" b="1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Book Antiqua" panose="02040602050305030304" pitchFamily="18" charset="0"/>
              </a:rPr>
              <a:t>Кроме разнообразия жанров также существовало и разнообразие направлений. Оно давало читателю огромный выбор сряди множества произведений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3739248379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КЛАССИЦИЗМ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</a:rPr>
              <a:t>Термин «классицизм» в переводе с латинского означает «образцовый» и связан с принципами подражания образам. Классицизм возник </a:t>
            </a:r>
            <a:r>
              <a:rPr lang="ru-RU" dirty="0" err="1">
                <a:latin typeface="Book Antiqua" panose="02040602050305030304" pitchFamily="18" charset="0"/>
              </a:rPr>
              <a:t>вXVII</a:t>
            </a:r>
            <a:r>
              <a:rPr lang="ru-RU" dirty="0">
                <a:latin typeface="Book Antiqua" panose="02040602050305030304" pitchFamily="18" charset="0"/>
              </a:rPr>
              <a:t> веке во Франции как выдающееся по своему общественному и художественному значению направление. В своей сущности он был связан с абсолютной монархией, утверждением дворянской государственности...</a:t>
            </a:r>
          </a:p>
        </p:txBody>
      </p:sp>
    </p:spTree>
    <p:extLst>
      <p:ext uri="{BB962C8B-B14F-4D97-AF65-F5344CB8AC3E}">
        <p14:creationId xmlns:p14="http://schemas.microsoft.com/office/powerpoint/2010/main" xmlns="" val="2055880251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Book Antiqua" panose="02040602050305030304" pitchFamily="18" charset="0"/>
              </a:rPr>
              <a:t>Одним из известных представителей классицизма является </a:t>
            </a:r>
            <a:endParaRPr lang="ru-RU" sz="3200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Book Antiqua" panose="02040602050305030304" pitchFamily="18" charset="0"/>
              </a:rPr>
              <a:t>Державин </a:t>
            </a:r>
            <a:r>
              <a:rPr lang="ru-RU" sz="2400" dirty="0">
                <a:latin typeface="Book Antiqua" panose="02040602050305030304" pitchFamily="18" charset="0"/>
              </a:rPr>
              <a:t>Гавриил Романович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1600200"/>
            <a:ext cx="2880320" cy="36575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HeroicExtremeLeftFacing">
              <a:rot lat="449630" lon="1463207" rev="21343149"/>
            </a:camera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56845220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Book Antiqua" panose="02040602050305030304" pitchFamily="18" charset="0"/>
              </a:rPr>
              <a:t>СЕНТИМЕНТАЛИЗМ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</a:rPr>
              <a:t>Во второй половине XVIII в. в европейской литературе возникает течение, получившее название сентиментализм </a:t>
            </a:r>
            <a:r>
              <a:rPr lang="ru-RU" i="1" dirty="0">
                <a:latin typeface="Book Antiqua" panose="02040602050305030304" pitchFamily="18" charset="0"/>
              </a:rPr>
              <a:t>(от французского слова </a:t>
            </a:r>
            <a:r>
              <a:rPr lang="ru-RU" i="1" dirty="0" err="1">
                <a:latin typeface="Book Antiqua" panose="02040602050305030304" pitchFamily="18" charset="0"/>
              </a:rPr>
              <a:t>sentimentalism</a:t>
            </a:r>
            <a:r>
              <a:rPr lang="ru-RU" i="1" dirty="0">
                <a:latin typeface="Book Antiqua" panose="02040602050305030304" pitchFamily="18" charset="0"/>
              </a:rPr>
              <a:t>, что означает чувствительность)</a:t>
            </a:r>
            <a:r>
              <a:rPr lang="ru-RU" dirty="0">
                <a:latin typeface="Book Antiqua" panose="02040602050305030304" pitchFamily="18" charset="0"/>
              </a:rPr>
              <a:t>. Само название дает четкое представление о сути и характере нового явления. Основной чертой, ведущим качеством человеческой личности провозглашался не разум, как это было в классицизме и в эпоху Просвещения, а чувство, не ум, а сердце</a:t>
            </a:r>
            <a:r>
              <a:rPr lang="ru-RU" b="1" dirty="0"/>
              <a:t>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978764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Book Antiqua" panose="02040602050305030304" pitchFamily="18" charset="0"/>
              </a:rPr>
              <a:t>Николай Михайлович Карамзин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5640" y="1623060"/>
            <a:ext cx="2712720" cy="3611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HeroicExtremeLeftFacing">
              <a:rot lat="470282" lon="1765196" rev="21383464"/>
            </a:camera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06472915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anose="02040602050305030304" pitchFamily="18" charset="0"/>
              </a:rPr>
              <a:t>РОМАНТИЗМ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</a:rPr>
              <a:t>Н</a:t>
            </a:r>
            <a:r>
              <a:rPr lang="ru-RU" dirty="0" smtClean="0">
                <a:latin typeface="Book Antiqua" panose="02040602050305030304" pitchFamily="18" charset="0"/>
              </a:rPr>
              <a:t>аправление </a:t>
            </a:r>
            <a:r>
              <a:rPr lang="ru-RU" dirty="0">
                <a:latin typeface="Book Antiqua" panose="02040602050305030304" pitchFamily="18" charset="0"/>
              </a:rPr>
              <a:t>в европейской и американской литературе конца XVIII - первой половины XIX века. Эпитет "романтический" в XVII века служил для характеристики авантюрных и героических </a:t>
            </a:r>
            <a:r>
              <a:rPr lang="ru-RU" i="1" dirty="0">
                <a:latin typeface="Book Antiqua" panose="02040602050305030304" pitchFamily="18" charset="0"/>
              </a:rPr>
              <a:t>сюжетов</a:t>
            </a:r>
            <a:r>
              <a:rPr lang="ru-RU" dirty="0">
                <a:latin typeface="Book Antiqua" panose="02040602050305030304" pitchFamily="18" charset="0"/>
              </a:rPr>
              <a:t> и произведений, написанных на романских языках (в противоположность тем, что создавались на языках классических)...</a:t>
            </a:r>
          </a:p>
        </p:txBody>
      </p:sp>
    </p:spTree>
    <p:extLst>
      <p:ext uri="{BB962C8B-B14F-4D97-AF65-F5344CB8AC3E}">
        <p14:creationId xmlns:p14="http://schemas.microsoft.com/office/powerpoint/2010/main" xmlns="" val="2311774394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5661248"/>
            <a:ext cx="8229600" cy="83671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Book Antiqua" panose="02040602050305030304" pitchFamily="18" charset="0"/>
              </a:rPr>
              <a:t>Василий </a:t>
            </a:r>
            <a:r>
              <a:rPr lang="ru-RU" sz="2000" dirty="0">
                <a:latin typeface="Book Antiqua" panose="02040602050305030304" pitchFamily="18" charset="0"/>
              </a:rPr>
              <a:t>А</a:t>
            </a:r>
            <a:r>
              <a:rPr lang="ru-RU" sz="2000" dirty="0" smtClean="0">
                <a:latin typeface="Book Antiqua" panose="02040602050305030304" pitchFamily="18" charset="0"/>
              </a:rPr>
              <a:t>ндреевич Жуковский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7757" y="980728"/>
            <a:ext cx="3388485" cy="4525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HeroicExtremeLeftFacing">
              <a:rot lat="449631" lon="1463206" rev="21343152"/>
            </a:camera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74214145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anose="02040602050305030304" pitchFamily="18" charset="0"/>
              </a:rPr>
              <a:t>РЕАЛИЗМ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</a:rPr>
              <a:t>Во всяком произведении изящной словесности мы различаем два необходимых элемента: объективный — воспроизведение явлений, данных помимо художника, и субъективный — нечто, вложенное в произведение художником от себя. Останавливаясь на сравнительной оценке этих двух элементов, теория в различные эпохи — в связи не только с ходом развития искусства, но и с иными разнообразными обстоятельствами — придаёт большее значение то одному, то другому из них...</a:t>
            </a:r>
          </a:p>
        </p:txBody>
      </p:sp>
    </p:spTree>
    <p:extLst>
      <p:ext uri="{BB962C8B-B14F-4D97-AF65-F5344CB8AC3E}">
        <p14:creationId xmlns:p14="http://schemas.microsoft.com/office/powerpoint/2010/main" xmlns="" val="3816329140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9280"/>
            <a:ext cx="8229600" cy="9087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Book Antiqua" panose="02040602050305030304" pitchFamily="18" charset="0"/>
              </a:rPr>
              <a:t>Александр Сергеевич Грибоедов</a:t>
            </a:r>
            <a:endParaRPr lang="ru-RU" sz="2400" dirty="0">
              <a:latin typeface="Book Antiqua" panose="0204060205030503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6701" y="1268761"/>
            <a:ext cx="3590597" cy="46085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ContrastingLeftFacing">
              <a:rot lat="547294" lon="1726326" rev="21231639"/>
            </a:camera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86219293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Book Antiqua" pitchFamily="18" charset="0"/>
              </a:rPr>
              <a:t>ВЫВОД</a:t>
            </a:r>
            <a:endParaRPr lang="ru-RU" sz="54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Book Antiqua" pitchFamily="18" charset="0"/>
              </a:rPr>
              <a:t>Во многом русская литература обязана творчеству Пушкина и других поэтов разных </a:t>
            </a:r>
            <a:r>
              <a:rPr lang="ru-RU" dirty="0" err="1" smtClean="0">
                <a:latin typeface="Book Antiqua" pitchFamily="18" charset="0"/>
              </a:rPr>
              <a:t>мировозрений</a:t>
            </a:r>
            <a:r>
              <a:rPr lang="ru-RU" dirty="0" smtClean="0">
                <a:latin typeface="Book Antiqua" pitchFamily="18" charset="0"/>
              </a:rPr>
              <a:t>, а </a:t>
            </a:r>
            <a:r>
              <a:rPr lang="en-US" dirty="0" smtClean="0">
                <a:latin typeface="Book Antiqua" pitchFamily="18" charset="0"/>
              </a:rPr>
              <a:t>XIX</a:t>
            </a:r>
            <a:r>
              <a:rPr lang="ru-RU" dirty="0" smtClean="0">
                <a:latin typeface="Book Antiqua" pitchFamily="18" charset="0"/>
              </a:rPr>
              <a:t> век является «Золотым веком» русской поэзии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Спасибо за просмотр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  <a:ln>
            <a:noFill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relaxedIns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  <a:hlinkClick r:id="rId3"/>
              </a:rPr>
              <a:t>http://litraxixveka.ru/zolotoi_vek.htm</a:t>
            </a:r>
            <a:endParaRPr lang="ru-RU" dirty="0" smtClean="0">
              <a:cs typeface="Arabic Typesetting" pitchFamily="66" charset="-78"/>
            </a:endParaRPr>
          </a:p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  <a:hlinkClick r:id="rId4"/>
              </a:rPr>
              <a:t>http://www.litra.ru/composition/get/coid/00074501184864115522/</a:t>
            </a:r>
            <a:endParaRPr lang="ru-RU" dirty="0" smtClean="0">
              <a:cs typeface="Arabic Typesetting" pitchFamily="66" charset="-78"/>
            </a:endParaRPr>
          </a:p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  <a:hlinkClick r:id="rId5"/>
              </a:rPr>
              <a:t>http://www.history-at-russia.ru/xix-vek/russkaya-literatura-v-konce-xix-nachale-xx-veka.html</a:t>
            </a:r>
            <a:endParaRPr lang="ru-RU" dirty="0">
              <a:cs typeface="Arabic Typesetting" pitchFamily="66" charset="-7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708</Words>
  <Application>Microsoft Office PowerPoint</Application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ЛИТЕРАТУРА</vt:lpstr>
      <vt:lpstr>РАЗВИТИЕ  ЛИТЕРАТУРЫ</vt:lpstr>
      <vt:lpstr>Слайд 3</vt:lpstr>
      <vt:lpstr>ВКЛАД  ПУШКИНА В РУССКУЮ ЛИТЕРАТУРУ</vt:lpstr>
      <vt:lpstr>ЛИТЕРАТУРА В СОЦИАЛЬНО-ПОЛИТИЧЕСКОМ ПЛАНЕ</vt:lpstr>
      <vt:lpstr>СИМВОЛИСТЫ</vt:lpstr>
      <vt:lpstr>АКМЕИСТЫ</vt:lpstr>
      <vt:lpstr>ФУТУРИСТЫ</vt:lpstr>
      <vt:lpstr>НАПРАВЛЕНИЯ</vt:lpstr>
      <vt:lpstr>КЛАССИЦИЗМ</vt:lpstr>
      <vt:lpstr>Одним из известных представителей классицизма является </vt:lpstr>
      <vt:lpstr>СЕНТИМЕНТАЛИЗМ</vt:lpstr>
      <vt:lpstr>Слайд 13</vt:lpstr>
      <vt:lpstr>РОМАНТИЗМ</vt:lpstr>
      <vt:lpstr>Василий Андреевич Жуковский</vt:lpstr>
      <vt:lpstr>РЕАЛИЗМ</vt:lpstr>
      <vt:lpstr>Александр Сергеевич Грибоедов</vt:lpstr>
      <vt:lpstr>ВЫВОД</vt:lpstr>
      <vt:lpstr>Спасибо за просмотр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ЛИТЕРАТУРА</dc:title>
  <dc:creator>Bananan</dc:creator>
  <cp:lastModifiedBy>Windows User</cp:lastModifiedBy>
  <cp:revision>23</cp:revision>
  <dcterms:created xsi:type="dcterms:W3CDTF">2015-01-15T16:45:30Z</dcterms:created>
  <dcterms:modified xsi:type="dcterms:W3CDTF">2016-07-07T07:49:11Z</dcterms:modified>
</cp:coreProperties>
</file>