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0" r:id="rId4"/>
    <p:sldId id="263" r:id="rId5"/>
    <p:sldId id="264" r:id="rId6"/>
    <p:sldId id="265" r:id="rId7"/>
    <p:sldId id="286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25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5E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uQD8kmxvO0" TargetMode="External"/><Relationship Id="rId3" Type="http://schemas.openxmlformats.org/officeDocument/2006/relationships/hyperlink" Target="http://kira-scrap.ru/KATALOG/MULTY_NASCHI/2/0_8e654_2852165e_M.png" TargetMode="External"/><Relationship Id="rId7" Type="http://schemas.openxmlformats.org/officeDocument/2006/relationships/hyperlink" Target="http://images.clipartpanda.com/light-bulb-idea-icon-92638_340.jpg" TargetMode="External"/><Relationship Id="rId2" Type="http://schemas.openxmlformats.org/officeDocument/2006/relationships/hyperlink" Target="http://30astr-mdou112.caduk.ru/images/gol1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47.radikal.ru/i116/1105/b1/f6e92e296ae0.jpg" TargetMode="External"/><Relationship Id="rId5" Type="http://schemas.openxmlformats.org/officeDocument/2006/relationships/hyperlink" Target="http://globuss24.ru/web/userfiles/image/doc/hello_html_482f5708.jpg" TargetMode="External"/><Relationship Id="rId4" Type="http://schemas.openxmlformats.org/officeDocument/2006/relationships/hyperlink" Target="http://cs622222.vk.me/v622222731/5b176/bB4jdv4jIc4.jpg" TargetMode="External"/><Relationship Id="rId9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274" y="260648"/>
            <a:ext cx="8687453" cy="309634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Лабиринт. </a:t>
            </a:r>
          </a:p>
          <a:p>
            <a:pPr algn="ctr"/>
            <a:r>
              <a:rPr lang="ru-RU" sz="32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Урок русского языка </a:t>
            </a:r>
          </a:p>
          <a:p>
            <a:pPr algn="ctr"/>
            <a:r>
              <a:rPr lang="ru-RU" sz="32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«Орфография. Повторение. </a:t>
            </a:r>
          </a:p>
          <a:p>
            <a:pPr algn="ctr"/>
            <a:r>
              <a:rPr lang="ru-RU" sz="3200" b="1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Слитное </a:t>
            </a:r>
            <a:r>
              <a:rPr lang="ru-RU" sz="32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и раздельное написание НЕ со словами разных частей </a:t>
            </a:r>
            <a:r>
              <a:rPr lang="ru-RU" sz="3200" b="1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речи»</a:t>
            </a:r>
          </a:p>
          <a:p>
            <a:pPr algn="ctr"/>
            <a:r>
              <a:rPr lang="ru-RU" sz="3200" b="1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 </a:t>
            </a:r>
            <a:r>
              <a:rPr lang="ru-RU" sz="32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(6 класс)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139952" y="3789040"/>
            <a:ext cx="4429156" cy="20716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 презентации: 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Печерина Елена Александровна, 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 русского языка и литературы МБОУ «ПСОШ № 2 имени Героя Советского Союза К. Ф. Кухарова», Курганская обл.,  г. Петухово</a:t>
            </a:r>
          </a:p>
        </p:txBody>
      </p:sp>
      <p:sp>
        <p:nvSpPr>
          <p:cNvPr id="4" name="Управляющая кнопка: сведения 3">
            <a:hlinkClick r:id="rId2" action="ppaction://hlinksldjump" highlightClick="1"/>
          </p:cNvPr>
          <p:cNvSpPr/>
          <p:nvPr/>
        </p:nvSpPr>
        <p:spPr>
          <a:xfrm>
            <a:off x="395536" y="4365104"/>
            <a:ext cx="648072" cy="648000"/>
          </a:xfrm>
          <a:prstGeom prst="actionButtonInformation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277035" y="3356992"/>
            <a:ext cx="838581" cy="864096"/>
          </a:xfrm>
          <a:prstGeom prst="mathMultiply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8828" y="3604954"/>
            <a:ext cx="2628292" cy="40011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- завершить показ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6820" y="4437112"/>
            <a:ext cx="1491161" cy="40011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- источники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0" name="Управляющая кнопка: возврат 9">
            <a:hlinkClick r:id="rId3" action="ppaction://hlinksldjump" highlightClick="1"/>
          </p:cNvPr>
          <p:cNvSpPr/>
          <p:nvPr/>
        </p:nvSpPr>
        <p:spPr>
          <a:xfrm>
            <a:off x="395536" y="5229200"/>
            <a:ext cx="648000" cy="648000"/>
          </a:xfrm>
          <a:prstGeom prst="actionButtonReturn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15616" y="5368534"/>
            <a:ext cx="1311578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- </a:t>
            </a:r>
            <a:r>
              <a:rPr lang="ru-RU" b="1" dirty="0" smtClean="0">
                <a:solidFill>
                  <a:srgbClr val="FF0000"/>
                </a:solidFill>
              </a:rPr>
              <a:t>вернуться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Скругленный прямоугольник 11">
            <a:hlinkClick r:id="" action="ppaction://hlinkshowjump?jump=nextslide"/>
          </p:cNvPr>
          <p:cNvSpPr/>
          <p:nvPr/>
        </p:nvSpPr>
        <p:spPr>
          <a:xfrm>
            <a:off x="6804248" y="6021288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ДАЛЕЕ</a:t>
            </a:r>
            <a:endParaRPr lang="ru-RU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ая прямоугольная выноска 2"/>
          <p:cNvSpPr/>
          <p:nvPr/>
        </p:nvSpPr>
        <p:spPr>
          <a:xfrm>
            <a:off x="3635896" y="332656"/>
            <a:ext cx="5184576" cy="2952328"/>
          </a:xfrm>
          <a:prstGeom prst="wedgeRoundRectCallout">
            <a:avLst>
              <a:gd name="adj1" fmla="val -47878"/>
              <a:gd name="adj2" fmla="val 9236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Дорогие ребята!</a:t>
            </a:r>
          </a:p>
          <a:p>
            <a:pPr algn="ctr"/>
            <a:r>
              <a:rPr lang="ru-RU" sz="2400" b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Предлагаю вам посмотреть начало мультфильма «До лампочки» из мини-сериала «</a:t>
            </a:r>
            <a:r>
              <a:rPr lang="ru-RU" sz="2400" b="1" dirty="0" err="1" smtClean="0">
                <a:solidFill>
                  <a:srgbClr val="0000CC"/>
                </a:solidFill>
                <a:cs typeface="Times New Roman" panose="02020603050405020304" pitchFamily="18" charset="0"/>
              </a:rPr>
              <a:t>Смешарики</a:t>
            </a:r>
            <a:r>
              <a:rPr lang="ru-RU" sz="2400" b="1" smtClean="0">
                <a:solidFill>
                  <a:srgbClr val="0000CC"/>
                </a:solidFill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400" b="1" smtClean="0">
                <a:solidFill>
                  <a:srgbClr val="0000CC"/>
                </a:solidFill>
                <a:cs typeface="Times New Roman" panose="02020603050405020304" pitchFamily="18" charset="0"/>
              </a:rPr>
              <a:t>Мир </a:t>
            </a:r>
            <a:r>
              <a:rPr lang="ru-RU" sz="2400" b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без насилия».</a:t>
            </a:r>
            <a:endParaRPr lang="ru-RU" sz="2400" b="1" dirty="0">
              <a:solidFill>
                <a:srgbClr val="0000CC"/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76872"/>
            <a:ext cx="3619500" cy="3810000"/>
          </a:xfrm>
          <a:prstGeom prst="rect">
            <a:avLst/>
          </a:prstGeom>
        </p:spPr>
      </p:pic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5364088" y="4509120"/>
            <a:ext cx="2664296" cy="144016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Смотреть мультфильм</a:t>
            </a:r>
            <a:endParaRPr lang="ru-RU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7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часть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3150" y="260648"/>
            <a:ext cx="8640960" cy="4845398"/>
          </a:xfrm>
          <a:prstGeom prst="rect">
            <a:avLst/>
          </a:prstGeom>
        </p:spPr>
      </p:pic>
      <p:sp>
        <p:nvSpPr>
          <p:cNvPr id="5" name="Скругленный прямоугольник 4">
            <a:hlinkClick r:id="" action="ppaction://hlinkshowjump?jump=nextslide"/>
          </p:cNvPr>
          <p:cNvSpPr/>
          <p:nvPr/>
        </p:nvSpPr>
        <p:spPr>
          <a:xfrm>
            <a:off x="6804248" y="6021288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ДАЛЕЕ</a:t>
            </a:r>
            <a:endParaRPr lang="ru-RU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16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6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ая прямоугольная выноска 2"/>
          <p:cNvSpPr/>
          <p:nvPr/>
        </p:nvSpPr>
        <p:spPr>
          <a:xfrm>
            <a:off x="3635896" y="836712"/>
            <a:ext cx="5184576" cy="2304256"/>
          </a:xfrm>
          <a:prstGeom prst="wedgeRoundRectCallout">
            <a:avLst>
              <a:gd name="adj1" fmla="val -47878"/>
              <a:gd name="adj2" fmla="val 9236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Чтобы посмотреть мультфильм полностью, необходимо пройти лабиринт, выполняя задания.</a:t>
            </a:r>
          </a:p>
          <a:p>
            <a:pPr algn="ctr"/>
            <a:r>
              <a:rPr lang="ru-RU" sz="2400" b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00CC"/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76872"/>
            <a:ext cx="3619500" cy="3810000"/>
          </a:xfrm>
          <a:prstGeom prst="rect">
            <a:avLst/>
          </a:prstGeom>
        </p:spPr>
      </p:pic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5364088" y="4509120"/>
            <a:ext cx="2664296" cy="144016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Пройти лабиринт</a:t>
            </a:r>
            <a:endParaRPr lang="ru-RU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13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Это (не)ветер открыл ворота.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53" y="5445184"/>
            <a:ext cx="720000" cy="720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589240"/>
            <a:ext cx="720000" cy="720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763" y="3835256"/>
            <a:ext cx="720000" cy="72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28149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93" y="374556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173" y="4514033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775" y="3981684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91806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65" y="4028954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75" y="2513387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53" y="2660062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80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Они хронически (не)доедают. 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53" y="5445184"/>
            <a:ext cx="720000" cy="720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589240"/>
            <a:ext cx="720000" cy="720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763" y="3835256"/>
            <a:ext cx="720000" cy="72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28149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93" y="374556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173" y="4514033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775" y="3981684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91806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65" y="4028954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75" y="2513387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53" y="2660062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2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0.02477 L 0.01181 0.245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Эта река оказалась (не)глубокой.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53" y="5445184"/>
            <a:ext cx="720000" cy="720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589240"/>
            <a:ext cx="720000" cy="720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763" y="3835256"/>
            <a:ext cx="720000" cy="72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28149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93" y="374556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173" y="4514033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775" y="3981684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65" y="4028954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75" y="2513387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64" y="4317724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4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3518 L 0.00434 0.108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Малышу купили (не)дорогую, а дешёвую игрушку.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53" y="5445184"/>
            <a:ext cx="720000" cy="720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763" y="3835256"/>
            <a:ext cx="720000" cy="72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28149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93" y="374556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173" y="4514033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775" y="3981684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65" y="4028954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75" y="2513387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64" y="5037804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4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15 0.00347 L 0.07517 -0.006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Наш сын часто (не)доедает свою порцию.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763" y="3835256"/>
            <a:ext cx="720000" cy="72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28149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93" y="374556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173" y="4514033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775" y="3981684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65" y="4028954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75" y="2513387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97" y="5085184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6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8 -0.02454 L 0.0401 -0.12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Девочка (не)</a:t>
            </a:r>
            <a:r>
              <a:rPr lang="ru-RU" sz="2800" b="1" dirty="0" err="1" smtClean="0">
                <a:solidFill>
                  <a:srgbClr val="0000CC"/>
                </a:solidFill>
              </a:rPr>
              <a:t>домогала</a:t>
            </a:r>
            <a:r>
              <a:rPr lang="ru-RU" sz="2800" b="1" dirty="0" smtClean="0">
                <a:solidFill>
                  <a:srgbClr val="0000CC"/>
                </a:solidFill>
              </a:rPr>
              <a:t> вторые сутки.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763" y="3835256"/>
            <a:ext cx="720000" cy="72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28149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93" y="374556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775" y="3981684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65" y="4028954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75" y="2513387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29" y="4365104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9 -0.03495 L 0.06371 -0.12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-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Он далеко (не)умник.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28149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93" y="374556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775" y="3981684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65" y="4028954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75" y="2513387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392298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1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1 0.0125 L 0.0783 0.05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Мальчик оказался (не)веждой.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93" y="374556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775" y="3981684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65" y="4028954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75" y="2513387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414" y="3507218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3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74 0.00625 L 0.11337 0.027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Это была (не)правда, а ложь.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93" y="374556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775" y="3981684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75" y="2513387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252" y="3428395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2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41 0.01782 L 0.10243 0.038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Няня (не)досмотрела </a:t>
            </a:r>
            <a:r>
              <a:rPr lang="ru-RU" sz="2800" b="1" dirty="0">
                <a:solidFill>
                  <a:srgbClr val="0000CC"/>
                </a:solidFill>
              </a:rPr>
              <a:t>за ребёнком.</a:t>
            </a: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93" y="374556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75" y="2513387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436" y="3428395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1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42 -0.00324 L 0.07882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Я (не)знаю </a:t>
            </a:r>
            <a:r>
              <a:rPr lang="ru-RU" sz="2800" b="1" dirty="0">
                <a:solidFill>
                  <a:srgbClr val="0000CC"/>
                </a:solidFill>
              </a:rPr>
              <a:t>его.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75" y="2513387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482" y="3359227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-0.04583 L 0.03177 -0.161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1" y="-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Не </a:t>
            </a:r>
            <a:r>
              <a:rPr lang="ru-RU" sz="2800" b="1" dirty="0">
                <a:solidFill>
                  <a:srgbClr val="0000CC"/>
                </a:solidFill>
              </a:rPr>
              <a:t>надо рассказывать </a:t>
            </a:r>
            <a:r>
              <a:rPr lang="ru-RU" sz="2800" b="1" dirty="0" smtClean="0">
                <a:solidFill>
                  <a:srgbClr val="0000CC"/>
                </a:solidFill>
              </a:rPr>
              <a:t>(не)</a:t>
            </a:r>
            <a:r>
              <a:rPr lang="ru-RU" sz="2800" b="1" dirty="0" err="1" smtClean="0">
                <a:solidFill>
                  <a:srgbClr val="0000CC"/>
                </a:solidFill>
              </a:rPr>
              <a:t>былицы</a:t>
            </a:r>
            <a:r>
              <a:rPr lang="ru-RU" sz="2800" b="1" dirty="0">
                <a:solidFill>
                  <a:srgbClr val="0000CC"/>
                </a:solidFill>
              </a:rPr>
              <a:t>.  </a:t>
            </a: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2895970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10" y="2056462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2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92 0.0287 L 0.06614 0.08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(Не)счастье </a:t>
            </a:r>
            <a:r>
              <a:rPr lang="ru-RU" sz="2800" b="1" dirty="0">
                <a:solidFill>
                  <a:srgbClr val="0000CC"/>
                </a:solidFill>
              </a:rPr>
              <a:t>стало причиной его болезни.   </a:t>
            </a: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64" y="3598981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716" y="2272329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9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0.03935 L 0.01875 0.154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Мы (не)досмотрели </a:t>
            </a:r>
            <a:r>
              <a:rPr lang="ru-RU" sz="2800" b="1" dirty="0">
                <a:solidFill>
                  <a:srgbClr val="0000CC"/>
                </a:solidFill>
              </a:rPr>
              <a:t>до конца фильм.  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8" y="4328374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093" y="3059140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4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04005 L 0.00763 0.13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Илья (не)смог </a:t>
            </a:r>
            <a:r>
              <a:rPr lang="ru-RU" sz="2800" b="1" dirty="0">
                <a:solidFill>
                  <a:srgbClr val="0000CC"/>
                </a:solidFill>
              </a:rPr>
              <a:t>всё рассказать.   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05" y="4941168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944" y="3902232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1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16 0.03241 L -0.04757 0.116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Моё </a:t>
            </a:r>
            <a:r>
              <a:rPr lang="ru-RU" sz="2800" b="1" dirty="0">
                <a:solidFill>
                  <a:srgbClr val="0000CC"/>
                </a:solidFill>
              </a:rPr>
              <a:t>внимание привлёк </a:t>
            </a:r>
            <a:r>
              <a:rPr lang="ru-RU" sz="2800" b="1" dirty="0" smtClean="0">
                <a:solidFill>
                  <a:srgbClr val="0000CC"/>
                </a:solidFill>
              </a:rPr>
              <a:t>(не)</a:t>
            </a:r>
            <a:r>
              <a:rPr lang="ru-RU" sz="2800" b="1" dirty="0" err="1" smtClean="0">
                <a:solidFill>
                  <a:srgbClr val="0000CC"/>
                </a:solidFill>
              </a:rPr>
              <a:t>ряшливый</a:t>
            </a:r>
            <a:r>
              <a:rPr lang="ru-RU" sz="2800" b="1" dirty="0" smtClean="0">
                <a:solidFill>
                  <a:srgbClr val="0000CC"/>
                </a:solidFill>
              </a:rPr>
              <a:t> </a:t>
            </a:r>
            <a:r>
              <a:rPr lang="ru-RU" sz="2800" b="1" dirty="0">
                <a:solidFill>
                  <a:srgbClr val="0000CC"/>
                </a:solidFill>
              </a:rPr>
              <a:t>прохожий.     </a:t>
            </a: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04" y="521589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476" y="4608878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4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26 0.01343 L 0.07448 0.044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Словарный </a:t>
            </a:r>
            <a:r>
              <a:rPr lang="ru-RU" sz="2800" b="1" dirty="0">
                <a:solidFill>
                  <a:srgbClr val="0000CC"/>
                </a:solidFill>
              </a:rPr>
              <a:t>диктант был </a:t>
            </a:r>
            <a:r>
              <a:rPr lang="ru-RU" sz="2800" b="1" dirty="0" smtClean="0">
                <a:solidFill>
                  <a:srgbClr val="0000CC"/>
                </a:solidFill>
              </a:rPr>
              <a:t>(не)лёгким</a:t>
            </a:r>
            <a:r>
              <a:rPr lang="ru-RU" sz="2800" b="1" dirty="0">
                <a:solidFill>
                  <a:srgbClr val="0000CC"/>
                </a:solidFill>
              </a:rPr>
              <a:t>, а трудным.   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10" y="5048374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012" y="4591806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5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26 0.00556 L 0.08247 0.005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Нисколько (не)интересный </a:t>
            </a:r>
            <a:r>
              <a:rPr lang="ru-RU" sz="2800" b="1" dirty="0">
                <a:solidFill>
                  <a:srgbClr val="0000CC"/>
                </a:solidFill>
              </a:rPr>
              <a:t>фильм.   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06" y="4231806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125" y="4591806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0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46 -0.03634 L 0.03907 -0.099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1" y="-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Сосед (не)</a:t>
            </a:r>
            <a:r>
              <a:rPr lang="ru-RU" sz="2800" b="1" dirty="0" err="1" smtClean="0">
                <a:solidFill>
                  <a:srgbClr val="0000CC"/>
                </a:solidFill>
              </a:rPr>
              <a:t>годовал</a:t>
            </a:r>
            <a:r>
              <a:rPr lang="ru-RU" sz="2800" b="1" dirty="0" smtClean="0">
                <a:solidFill>
                  <a:srgbClr val="0000CC"/>
                </a:solidFill>
              </a:rPr>
              <a:t> </a:t>
            </a:r>
            <a:r>
              <a:rPr lang="ru-RU" sz="2800" b="1" dirty="0">
                <a:solidFill>
                  <a:srgbClr val="0000CC"/>
                </a:solidFill>
              </a:rPr>
              <a:t>от возмущения.      </a:t>
            </a: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21" y="3471837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59" y="4159045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5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4676 L 0.00174 -0.15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6552000" cy="1260000"/>
          </a:xfrm>
          <a:prstGeom prst="rect">
            <a:avLst/>
          </a:prstGeom>
          <a:solidFill>
            <a:srgbClr val="C5E4ED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Он </a:t>
            </a:r>
            <a:r>
              <a:rPr lang="ru-RU" sz="2800" b="1" dirty="0">
                <a:solidFill>
                  <a:srgbClr val="0000CC"/>
                </a:solidFill>
              </a:rPr>
              <a:t>выразил на полное </a:t>
            </a:r>
            <a:r>
              <a:rPr lang="ru-RU" sz="2800" b="1" dirty="0" smtClean="0">
                <a:solidFill>
                  <a:srgbClr val="0000CC"/>
                </a:solidFill>
              </a:rPr>
              <a:t>(не)доверие</a:t>
            </a:r>
            <a:r>
              <a:rPr lang="ru-RU" sz="2800" b="1" dirty="0">
                <a:solidFill>
                  <a:srgbClr val="0000CC"/>
                </a:solidFill>
              </a:rPr>
              <a:t>.      </a:t>
            </a: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948264" y="197091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СЛИТНО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90872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РАЗДЕЛЬНО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20" y="3182232"/>
            <a:ext cx="720000" cy="720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58" y="3005879"/>
            <a:ext cx="1163523" cy="11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35 -0.00463 L 0.07274 -0.025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-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6" y="1628800"/>
            <a:ext cx="8172348" cy="47986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885633"/>
            <a:ext cx="720000" cy="720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1745686" y="191007"/>
            <a:ext cx="5652628" cy="144016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     Смотреть мультфильм</a:t>
            </a:r>
            <a:endParaRPr lang="ru-RU" sz="4000" b="1" dirty="0"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645879"/>
            <a:ext cx="1163523" cy="11995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376" y="191007"/>
            <a:ext cx="1347444" cy="131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1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3.7037E-7 L 0.07621 -0.02084 L -0.68334 -0.3588 L -0.66893 -0.36042 " pathEditMode="relative" ptsTypes="AA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ир без насилия. До лампочки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64704"/>
            <a:ext cx="9144000" cy="5143500"/>
          </a:xfrm>
          <a:prstGeom prst="rect">
            <a:avLst/>
          </a:prstGeom>
        </p:spPr>
      </p:pic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804248" y="6021288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ДАЛЕЕ</a:t>
            </a:r>
            <a:endParaRPr lang="ru-RU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71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9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138" y="260648"/>
            <a:ext cx="6213724" cy="29614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33530"/>
            <a:ext cx="3003832" cy="3161928"/>
          </a:xfrm>
          <a:prstGeom prst="rect">
            <a:avLst/>
          </a:prstGeom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3491880" y="3501008"/>
            <a:ext cx="5472608" cy="1800200"/>
          </a:xfrm>
          <a:prstGeom prst="wedgeRoundRectCallout">
            <a:avLst>
              <a:gd name="adj1" fmla="val -63990"/>
              <a:gd name="adj2" fmla="val 57898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Ребята, как вы понимаете эти слова?</a:t>
            </a:r>
          </a:p>
          <a:p>
            <a:pPr algn="ctr"/>
            <a:r>
              <a:rPr lang="ru-RU" sz="2400" b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Объясните правописание НЕ.</a:t>
            </a:r>
            <a:endParaRPr lang="ru-RU" sz="2400" b="1" dirty="0">
              <a:solidFill>
                <a:srgbClr val="0000CC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7956376" y="188640"/>
            <a:ext cx="838581" cy="864096"/>
          </a:xfrm>
          <a:prstGeom prst="mathMultiply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32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04664"/>
            <a:ext cx="7272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/>
                <a:ea typeface="Calibri"/>
              </a:rPr>
              <a:t>Источники</a:t>
            </a:r>
          </a:p>
          <a:p>
            <a:r>
              <a:rPr lang="ru-RU" dirty="0" smtClean="0">
                <a:latin typeface="Times New Roman"/>
              </a:rPr>
              <a:t>Лабиринт - </a:t>
            </a:r>
            <a:r>
              <a:rPr lang="en-US" dirty="0">
                <a:latin typeface="Times New Roman"/>
                <a:hlinkClick r:id="rId2"/>
              </a:rPr>
              <a:t>http://</a:t>
            </a:r>
            <a:r>
              <a:rPr lang="en-US" dirty="0" smtClean="0">
                <a:latin typeface="Times New Roman"/>
                <a:hlinkClick r:id="rId2"/>
              </a:rPr>
              <a:t>30astr-mdou112.caduk.ru/images/gol1.png</a:t>
            </a:r>
            <a:endParaRPr lang="ru-RU" dirty="0" smtClean="0">
              <a:latin typeface="Times New Roman"/>
            </a:endParaRPr>
          </a:p>
          <a:p>
            <a:r>
              <a:rPr lang="ru-RU" dirty="0" smtClean="0">
                <a:latin typeface="Times New Roman"/>
              </a:rPr>
              <a:t>Ёжик - </a:t>
            </a:r>
            <a:r>
              <a:rPr lang="en-US" dirty="0">
                <a:latin typeface="Times New Roman"/>
                <a:hlinkClick r:id="rId3"/>
              </a:rPr>
              <a:t>http://</a:t>
            </a:r>
            <a:r>
              <a:rPr lang="en-US" dirty="0" smtClean="0">
                <a:latin typeface="Times New Roman"/>
                <a:hlinkClick r:id="rId3"/>
              </a:rPr>
              <a:t>kira-scrap.ru/KATALOG/MULTY_NASCHI/2/0_8e654_2852165e_M.png</a:t>
            </a:r>
            <a:endParaRPr lang="ru-RU" dirty="0" smtClean="0">
              <a:latin typeface="Times New Roman"/>
            </a:endParaRPr>
          </a:p>
          <a:p>
            <a:r>
              <a:rPr lang="ru-RU" dirty="0" smtClean="0">
                <a:latin typeface="Times New Roman"/>
              </a:rPr>
              <a:t>Кар </a:t>
            </a:r>
            <a:r>
              <a:rPr lang="ru-RU" dirty="0" err="1" smtClean="0">
                <a:latin typeface="Times New Roman"/>
              </a:rPr>
              <a:t>Карыч</a:t>
            </a:r>
            <a:r>
              <a:rPr lang="ru-RU" dirty="0" smtClean="0">
                <a:latin typeface="Times New Roman"/>
              </a:rPr>
              <a:t> - </a:t>
            </a:r>
            <a:r>
              <a:rPr lang="en-US" dirty="0">
                <a:latin typeface="Times New Roman"/>
                <a:hlinkClick r:id="rId4"/>
              </a:rPr>
              <a:t>http://</a:t>
            </a:r>
            <a:r>
              <a:rPr lang="en-US" dirty="0" smtClean="0">
                <a:latin typeface="Times New Roman"/>
                <a:hlinkClick r:id="rId4"/>
              </a:rPr>
              <a:t>cs622222.vk.me/v622222731/5b176/bB4jdv4jIc4.jpg</a:t>
            </a:r>
            <a:endParaRPr lang="ru-RU" dirty="0" smtClean="0">
              <a:latin typeface="Times New Roman"/>
            </a:endParaRPr>
          </a:p>
          <a:p>
            <a:r>
              <a:rPr lang="ru-RU" dirty="0" err="1" smtClean="0">
                <a:latin typeface="Times New Roman"/>
              </a:rPr>
              <a:t>Крош</a:t>
            </a:r>
            <a:r>
              <a:rPr lang="ru-RU" dirty="0" smtClean="0">
                <a:latin typeface="Times New Roman"/>
              </a:rPr>
              <a:t> - </a:t>
            </a:r>
            <a:r>
              <a:rPr lang="en-US" dirty="0">
                <a:latin typeface="Times New Roman"/>
                <a:hlinkClick r:id="rId5"/>
              </a:rPr>
              <a:t>http://</a:t>
            </a:r>
            <a:r>
              <a:rPr lang="en-US" dirty="0" smtClean="0">
                <a:latin typeface="Times New Roman"/>
                <a:hlinkClick r:id="rId5"/>
              </a:rPr>
              <a:t>globuss24.ru/web/userfiles/image/doc/hello_html_482f5708.jpg</a:t>
            </a:r>
            <a:endParaRPr lang="ru-RU" dirty="0" smtClean="0">
              <a:latin typeface="Times New Roman"/>
            </a:endParaRPr>
          </a:p>
          <a:p>
            <a:r>
              <a:rPr lang="en-US" dirty="0">
                <a:latin typeface="Times New Roman"/>
                <a:hlinkClick r:id="rId6"/>
              </a:rPr>
              <a:t>http://</a:t>
            </a:r>
            <a:r>
              <a:rPr lang="en-US" dirty="0" smtClean="0">
                <a:latin typeface="Times New Roman"/>
                <a:hlinkClick r:id="rId6"/>
              </a:rPr>
              <a:t>s47.radikal.ru/i116/1105/b1/f6e92e296ae0.jpg</a:t>
            </a:r>
            <a:endParaRPr lang="ru-RU" dirty="0" smtClean="0">
              <a:latin typeface="Times New Roman"/>
            </a:endParaRPr>
          </a:p>
          <a:p>
            <a:r>
              <a:rPr lang="ru-RU" dirty="0" smtClean="0">
                <a:latin typeface="Times New Roman"/>
              </a:rPr>
              <a:t>Лампочка - </a:t>
            </a:r>
            <a:r>
              <a:rPr lang="en-US" dirty="0">
                <a:latin typeface="Times New Roman"/>
                <a:hlinkClick r:id="rId7"/>
              </a:rPr>
              <a:t>http://</a:t>
            </a:r>
            <a:r>
              <a:rPr lang="en-US" dirty="0" smtClean="0">
                <a:latin typeface="Times New Roman"/>
                <a:hlinkClick r:id="rId7"/>
              </a:rPr>
              <a:t>images.clipartpanda.com/light-bulb-idea-icon-92638_340.jpg</a:t>
            </a:r>
            <a:endParaRPr lang="ru-RU" dirty="0" smtClean="0">
              <a:latin typeface="Times New Roman"/>
            </a:endParaRPr>
          </a:p>
          <a:p>
            <a:r>
              <a:rPr lang="ru-RU" dirty="0" smtClean="0">
                <a:latin typeface="Times New Roman"/>
              </a:rPr>
              <a:t>Кадры из мультфильма и мультфильм «До </a:t>
            </a:r>
            <a:r>
              <a:rPr lang="ru-RU" dirty="0">
                <a:latin typeface="Times New Roman"/>
              </a:rPr>
              <a:t>лампочки» (Анимационный мини-сериал «</a:t>
            </a:r>
            <a:r>
              <a:rPr lang="ru-RU" dirty="0" err="1">
                <a:latin typeface="Times New Roman"/>
              </a:rPr>
              <a:t>Смешарики</a:t>
            </a:r>
            <a:r>
              <a:rPr lang="ru-RU" dirty="0">
                <a:latin typeface="Times New Roman"/>
              </a:rPr>
              <a:t>. Мир без насилия» разработан в 2012 году по заказу ООО «Студия компьютерной анимации «Петербург</a:t>
            </a:r>
            <a:r>
              <a:rPr lang="ru-RU" dirty="0" smtClean="0">
                <a:latin typeface="Times New Roman"/>
              </a:rPr>
              <a:t>»), источник видео - </a:t>
            </a:r>
            <a:r>
              <a:rPr lang="en-US" dirty="0">
                <a:latin typeface="Times New Roman"/>
                <a:hlinkClick r:id="rId8"/>
              </a:rPr>
              <a:t>https://</a:t>
            </a:r>
            <a:r>
              <a:rPr lang="en-US" dirty="0" smtClean="0">
                <a:latin typeface="Times New Roman"/>
                <a:hlinkClick r:id="rId8"/>
              </a:rPr>
              <a:t>www.youtube.com/watch?v=buQD8kmxvO0</a:t>
            </a:r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/>
          </a:p>
        </p:txBody>
      </p:sp>
      <p:sp>
        <p:nvSpPr>
          <p:cNvPr id="3" name="Управляющая кнопка: возврат 2">
            <a:hlinkClick r:id="rId9" action="ppaction://hlinksldjump" highlightClick="1"/>
          </p:cNvPr>
          <p:cNvSpPr/>
          <p:nvPr/>
        </p:nvSpPr>
        <p:spPr>
          <a:xfrm>
            <a:off x="8263066" y="404664"/>
            <a:ext cx="648000" cy="648000"/>
          </a:xfrm>
          <a:prstGeom prst="actionButtonReturn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90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360</Words>
  <Application>Microsoft Office PowerPoint</Application>
  <PresentationFormat>Экран (4:3)</PresentationFormat>
  <Paragraphs>92</Paragraphs>
  <Slides>28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Евгений Печерин</cp:lastModifiedBy>
  <cp:revision>30</cp:revision>
  <dcterms:created xsi:type="dcterms:W3CDTF">2016-08-21T15:09:22Z</dcterms:created>
  <dcterms:modified xsi:type="dcterms:W3CDTF">2016-08-22T15:09:34Z</dcterms:modified>
</cp:coreProperties>
</file>