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2" r:id="rId2"/>
    <p:sldId id="283" r:id="rId3"/>
    <p:sldId id="284" r:id="rId4"/>
    <p:sldId id="256" r:id="rId5"/>
    <p:sldId id="257" r:id="rId6"/>
    <p:sldId id="285" r:id="rId7"/>
    <p:sldId id="269" r:id="rId8"/>
    <p:sldId id="258" r:id="rId9"/>
    <p:sldId id="286" r:id="rId10"/>
    <p:sldId id="287" r:id="rId11"/>
    <p:sldId id="288" r:id="rId12"/>
    <p:sldId id="289" r:id="rId13"/>
    <p:sldId id="290" r:id="rId14"/>
    <p:sldId id="291" r:id="rId15"/>
    <p:sldId id="293" r:id="rId16"/>
    <p:sldId id="292" r:id="rId17"/>
    <p:sldId id="263" r:id="rId18"/>
    <p:sldId id="262" r:id="rId19"/>
    <p:sldId id="276" r:id="rId20"/>
    <p:sldId id="280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4B1156A-380E-4F78-BDF5-A606A8083BF9}" styleName="Средний стиль 4 -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ED083AE6-46FA-4A59-8FB0-9F97EB10719F}" styleName="Светлый стиль 3 - акцент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8799B23B-EC83-4686-B30A-512413B5E67A}" styleName="Светлый стиль 3 - акцент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C083E6E3-FA7D-4D7B-A595-EF9225AFEA82}" styleName="Светлый стиль 1 - акцент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2" d="100"/>
          <a:sy n="62" d="100"/>
        </p:scale>
        <p:origin x="-902" y="-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25.02.2016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25.02.2016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25.02.2016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25.02.2016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25.02.2016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25.02.2016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25.02.2016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25.02.2016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25.02.2016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25.02.2016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25.02.2016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25.02.2016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25.02.2016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25.02.2016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61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file:///F:\6%20&#1082;&#1083;&#1072;&#1089;&#1089;\&#1084;&#1077;&#1089;&#1090;&#1086;&#1080;&#1084;&#1077;&#1085;&#1080;&#1077;%20&#1082;&#1072;&#1082;%20&#1095;&#1072;&#1089;&#1090;&#1100;%20&#1088;&#1077;&#1095;&#1080;\(VocalRemover.ru)%20O.S.%20-%20&#1058;&#1080;&#1093;&#1072;&#1103;%20&#1085;&#1086;&#1095;&#1100;%20-%20Silent%20Night%20(&#1084;&#1080;&#1085;&#1091;&#1089;).mp3" TargetMode="External"/><Relationship Id="rId1" Type="http://schemas.openxmlformats.org/officeDocument/2006/relationships/themeOverride" Target="../theme/themeOverride2.xml"/><Relationship Id="rId5" Type="http://schemas.openxmlformats.org/officeDocument/2006/relationships/image" Target="../media/image6.png"/><Relationship Id="rId4" Type="http://schemas.openxmlformats.org/officeDocument/2006/relationships/image" Target="../media/image1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улыбка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51520" y="476672"/>
            <a:ext cx="8640960" cy="5976664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800" dirty="0" smtClean="0">
                <a:solidFill>
                  <a:srgbClr val="7030A0"/>
                </a:solidFill>
                <a:latin typeface="+mn-lt"/>
              </a:rPr>
              <a:t>Лингвистическая разминка</a:t>
            </a:r>
            <a:endParaRPr lang="ru-RU" sz="4800" dirty="0">
              <a:solidFill>
                <a:srgbClr val="7030A0"/>
              </a:solidFill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ru-RU" sz="3400" dirty="0" smtClean="0"/>
              <a:t>Как называется раздел лингвистики, в котором изучается слово как часть речи?</a:t>
            </a:r>
          </a:p>
          <a:p>
            <a:pPr marL="514350" indent="-514350" algn="ctr">
              <a:buNone/>
            </a:pPr>
            <a:r>
              <a:rPr lang="ru-RU" sz="3400" b="1" dirty="0" smtClean="0">
                <a:solidFill>
                  <a:srgbClr val="C00000"/>
                </a:solidFill>
              </a:rPr>
              <a:t>Морфология</a:t>
            </a:r>
          </a:p>
          <a:p>
            <a:pPr marL="514350" indent="-514350">
              <a:buNone/>
            </a:pPr>
            <a:r>
              <a:rPr lang="ru-RU" sz="3400" dirty="0" smtClean="0"/>
              <a:t>2. Какие части речи мы уже изучили? </a:t>
            </a:r>
          </a:p>
          <a:p>
            <a:pPr marL="514350" indent="-514350" algn="ctr">
              <a:buNone/>
            </a:pPr>
            <a:r>
              <a:rPr lang="ru-RU" sz="3400" b="1" dirty="0" smtClean="0">
                <a:solidFill>
                  <a:srgbClr val="C00000"/>
                </a:solidFill>
              </a:rPr>
              <a:t>Имя существительное, имя прилагательное, имя числительное</a:t>
            </a:r>
            <a:endParaRPr lang="ru-RU" sz="3400" b="1" dirty="0">
              <a:solidFill>
                <a:srgbClr val="C00000"/>
              </a:solidFill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976664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b="1" i="1" dirty="0" smtClean="0">
                <a:solidFill>
                  <a:srgbClr val="C00000"/>
                </a:solidFill>
              </a:rPr>
              <a:t>Я  только что ходил на телефонную станцию звонить в Москву, и от самых ворот нашего парка за мной увязался </a:t>
            </a:r>
            <a:r>
              <a:rPr lang="ru-RU" b="1" i="1" u="sng" dirty="0" smtClean="0">
                <a:solidFill>
                  <a:srgbClr val="C00000"/>
                </a:solidFill>
              </a:rPr>
              <a:t>лист клёна.</a:t>
            </a:r>
            <a:r>
              <a:rPr lang="ru-RU" i="1" u="sng" dirty="0" smtClean="0">
                <a:solidFill>
                  <a:srgbClr val="C00000"/>
                </a:solidFill>
              </a:rPr>
              <a:t> </a:t>
            </a:r>
          </a:p>
          <a:p>
            <a:pPr>
              <a:buNone/>
            </a:pPr>
            <a:r>
              <a:rPr lang="ru-RU" i="1" dirty="0" smtClean="0"/>
              <a:t>    </a:t>
            </a:r>
            <a:r>
              <a:rPr lang="ru-RU" b="1" i="1" dirty="0" smtClean="0"/>
              <a:t>Он бежал у самой моей ноги. Когда я останавливался, он тоже останавливался. Когда я шёл быстрее, он тоже бежал быстрее. Он не отставал от меня ни на шаг, но на телефонную станцию не пошёл... Я погладил его по спинке, и он остался ждать меня у дверей. Но когда я вышел, его уже не было. Очевидно, его кто-то прогнал или раздавил. И мне, понимаешь, стало нехорошо, будто я предал и не уберёг смешного маленького друга.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1259632" y="1052736"/>
            <a:ext cx="7272808" cy="1800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6000" i="0" u="none" strike="noStrike" kern="1200" cap="none" spc="0" normalizeH="0" baseline="0" noProof="0" dirty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uLnTx/>
              <a:uFillTx/>
              <a:latin typeface="+mn-lt"/>
              <a:ea typeface="+mj-ea"/>
              <a:cs typeface="+mj-cs"/>
            </a:endParaRPr>
          </a:p>
        </p:txBody>
      </p:sp>
      <p:sp>
        <p:nvSpPr>
          <p:cNvPr id="5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347864" y="4077072"/>
            <a:ext cx="3992488" cy="1752600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  <a:buNone/>
            </a:pPr>
            <a:endParaRPr lang="ru-RU" sz="2200" b="1" i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367644" y="1631995"/>
            <a:ext cx="7056784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 smtClean="0">
                <a:solidFill>
                  <a:srgbClr val="7030A0"/>
                </a:solidFill>
                <a:ea typeface="+mj-ea"/>
                <a:cs typeface="+mj-cs"/>
              </a:rPr>
              <a:t>Двадцать пятое февраля.</a:t>
            </a:r>
          </a:p>
          <a:p>
            <a:pPr algn="ctr"/>
            <a:r>
              <a:rPr lang="ru-RU" sz="4400" b="1" dirty="0" smtClean="0">
                <a:solidFill>
                  <a:srgbClr val="7030A0"/>
                </a:solidFill>
                <a:ea typeface="+mj-ea"/>
                <a:cs typeface="+mj-cs"/>
              </a:rPr>
              <a:t>Классная работа.</a:t>
            </a:r>
            <a:endParaRPr lang="ru-RU" sz="4400" b="1" dirty="0" smtClean="0">
              <a:solidFill>
                <a:srgbClr val="7030A0"/>
              </a:solidFill>
              <a:ea typeface="+mj-ea"/>
              <a:cs typeface="+mj-cs"/>
            </a:endParaRPr>
          </a:p>
          <a:p>
            <a:pPr algn="ctr"/>
            <a:r>
              <a:rPr lang="ru-RU" sz="4000" b="1" dirty="0" smtClean="0">
                <a:solidFill>
                  <a:srgbClr val="7030A0"/>
                </a:solidFill>
                <a:ea typeface="+mj-ea"/>
                <a:cs typeface="+mj-cs"/>
              </a:rPr>
              <a:t>Местоимение </a:t>
            </a:r>
            <a:r>
              <a:rPr lang="ru-RU" sz="4000" b="1" dirty="0" smtClean="0">
                <a:solidFill>
                  <a:srgbClr val="7030A0"/>
                </a:solidFill>
                <a:ea typeface="+mj-ea"/>
                <a:cs typeface="+mj-cs"/>
              </a:rPr>
              <a:t>как </a:t>
            </a:r>
            <a:r>
              <a:rPr lang="ru-RU" sz="4000" b="1" smtClean="0">
                <a:solidFill>
                  <a:srgbClr val="7030A0"/>
                </a:solidFill>
                <a:ea typeface="+mj-ea"/>
                <a:cs typeface="+mj-cs"/>
              </a:rPr>
              <a:t>часть </a:t>
            </a:r>
            <a:r>
              <a:rPr lang="ru-RU" sz="4000" b="1" smtClean="0">
                <a:solidFill>
                  <a:srgbClr val="7030A0"/>
                </a:solidFill>
                <a:ea typeface="+mj-ea"/>
                <a:cs typeface="+mj-cs"/>
              </a:rPr>
              <a:t>речи.</a:t>
            </a:r>
            <a:endParaRPr lang="ru-RU" sz="4000" b="1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597709" y="908720"/>
            <a:ext cx="1661032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800" dirty="0" smtClean="0">
                <a:solidFill>
                  <a:srgbClr val="7030A0"/>
                </a:solidFill>
              </a:rPr>
              <a:t>Цель: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827584" y="1739717"/>
            <a:ext cx="7776864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dirty="0" smtClean="0"/>
              <a:t>познакомиться с понятием местоимения, актуализировать и восстановить ранее изученное о местоимении.</a:t>
            </a:r>
            <a:endParaRPr lang="ru-RU" sz="4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940966"/>
          </a:xfrm>
        </p:spPr>
        <p:txBody>
          <a:bodyPr>
            <a:normAutofit/>
          </a:bodyPr>
          <a:lstStyle/>
          <a:p>
            <a:r>
              <a:rPr lang="ru-RU" sz="4800" dirty="0" smtClean="0">
                <a:solidFill>
                  <a:srgbClr val="7030A0"/>
                </a:solidFill>
                <a:latin typeface="+mn-lt"/>
                <a:ea typeface="+mn-ea"/>
                <a:cs typeface="+mn-cs"/>
              </a:rPr>
              <a:t>Задачи урока: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713387"/>
          </a:xfrm>
        </p:spPr>
        <p:txBody>
          <a:bodyPr/>
          <a:lstStyle/>
          <a:p>
            <a:pPr algn="ctr">
              <a:buNone/>
            </a:pPr>
            <a:r>
              <a:rPr lang="ru-RU" sz="4400" dirty="0" smtClean="0"/>
              <a:t>1) Выяснить, в чём загадка местоимения как части речи.</a:t>
            </a:r>
          </a:p>
          <a:p>
            <a:pPr algn="ctr">
              <a:buNone/>
            </a:pPr>
            <a:endParaRPr lang="ru-RU" sz="2000" dirty="0" smtClean="0"/>
          </a:p>
          <a:p>
            <a:pPr algn="ctr">
              <a:buNone/>
            </a:pPr>
            <a:r>
              <a:rPr lang="ru-RU" sz="4400" dirty="0" smtClean="0"/>
              <a:t>2) Какова роль местоимения в русском языке.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3568" y="836712"/>
            <a:ext cx="8208912" cy="45550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800" kern="0" dirty="0" smtClean="0">
                <a:solidFill>
                  <a:srgbClr val="7030A0"/>
                </a:solidFill>
                <a:ea typeface="+mj-ea"/>
                <a:cs typeface="+mj-cs"/>
              </a:rPr>
              <a:t>Первичное закрепление новых знаний.</a:t>
            </a:r>
          </a:p>
          <a:p>
            <a:endParaRPr lang="ru-RU" sz="4800" kern="0" dirty="0" smtClean="0">
              <a:solidFill>
                <a:srgbClr val="7030A0"/>
              </a:solidFill>
              <a:ea typeface="+mj-ea"/>
              <a:cs typeface="+mj-cs"/>
            </a:endParaRPr>
          </a:p>
          <a:p>
            <a:endParaRPr lang="ru-RU" sz="3200" kern="0" dirty="0" smtClean="0">
              <a:solidFill>
                <a:srgbClr val="7030A0"/>
              </a:solidFill>
              <a:ea typeface="+mj-ea"/>
              <a:cs typeface="+mj-cs"/>
            </a:endParaRPr>
          </a:p>
          <a:p>
            <a:pPr algn="ctr"/>
            <a:endParaRPr lang="ru-RU" sz="4800" kern="0" dirty="0" smtClean="0">
              <a:solidFill>
                <a:srgbClr val="7030A0"/>
              </a:solidFill>
              <a:ea typeface="+mj-ea"/>
              <a:cs typeface="+mj-cs"/>
            </a:endParaRPr>
          </a:p>
          <a:p>
            <a:pPr algn="ctr"/>
            <a:endParaRPr lang="ru-RU" sz="4800" kern="0" dirty="0" smtClean="0">
              <a:solidFill>
                <a:srgbClr val="7030A0"/>
              </a:solidFill>
              <a:ea typeface="+mj-ea"/>
              <a:cs typeface="+mj-cs"/>
            </a:endParaRPr>
          </a:p>
          <a:p>
            <a:pPr algn="ctr"/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539552" y="2564904"/>
            <a:ext cx="8136904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 smtClean="0"/>
              <a:t>Выполнение упр. 433 (устно).</a:t>
            </a:r>
            <a:r>
              <a:rPr lang="ru-RU" sz="3600" dirty="0" smtClean="0"/>
              <a:t> Вставить подходящие по смыслу местоимения, определить вместо каких слов они употребляются.</a:t>
            </a:r>
          </a:p>
          <a:p>
            <a:r>
              <a:rPr lang="ru-RU" sz="3600" dirty="0"/>
              <a:t>- </a:t>
            </a:r>
            <a:r>
              <a:rPr lang="ru-RU" sz="3600" b="1" dirty="0"/>
              <a:t>Какой вывод можно сделать из всего вышесказанного?</a:t>
            </a:r>
          </a:p>
        </p:txBody>
      </p:sp>
    </p:spTree>
    <p:extLst>
      <p:ext uri="{BB962C8B-B14F-4D97-AF65-F5344CB8AC3E}">
        <p14:creationId xmlns:p14="http://schemas.microsoft.com/office/powerpoint/2010/main" val="1350470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 txBox="1">
            <a:spLocks/>
          </p:cNvSpPr>
          <p:nvPr/>
        </p:nvSpPr>
        <p:spPr>
          <a:xfrm>
            <a:off x="539552" y="1988840"/>
            <a:ext cx="8064896" cy="1800200"/>
          </a:xfrm>
          <a:prstGeom prst="rect">
            <a:avLst/>
          </a:prstGeom>
        </p:spPr>
        <p:txBody>
          <a:bodyPr>
            <a:noAutofit/>
          </a:bodyPr>
          <a:lstStyle/>
          <a:p>
            <a:pPr lvl="0" algn="ctr"/>
            <a:r>
              <a:rPr lang="ru-RU" sz="6600" dirty="0" smtClean="0">
                <a:solidFill>
                  <a:srgbClr val="7030A0"/>
                </a:solidFill>
              </a:rPr>
              <a:t>Работа по группам.</a:t>
            </a:r>
            <a:endParaRPr lang="ru-RU" sz="6600" dirty="0">
              <a:solidFill>
                <a:prstClr val="black"/>
              </a:solidFill>
            </a:endParaRPr>
          </a:p>
        </p:txBody>
      </p:sp>
      <p:pic>
        <p:nvPicPr>
          <p:cNvPr id="4" name="(VocalRemover.ru) O.S. - Тихая ночь - Silent Night (минус).mp3">
            <a:hlinkClick r:id="" action="ppaction://media"/>
          </p:cNvPr>
          <p:cNvPicPr>
            <a:picLocks noRot="1" noChangeAspect="1"/>
          </p:cNvPicPr>
          <p:nvPr>
            <a:audioFile r:link="rId2"/>
          </p:nvPr>
        </p:nvPicPr>
        <p:blipFill>
          <a:blip r:embed="rId5" cstate="print"/>
          <a:stretch>
            <a:fillRect/>
          </a:stretch>
        </p:blipFill>
        <p:spPr>
          <a:xfrm>
            <a:off x="7020272" y="5589240"/>
            <a:ext cx="842317" cy="842317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698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>
                <p:cTn id="7" repeatCount="indefinite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400" b="1" kern="0" dirty="0" smtClean="0">
                <a:solidFill>
                  <a:srgbClr val="7030A0"/>
                </a:solidFill>
              </a:rPr>
              <a:t/>
            </a:r>
            <a:br>
              <a:rPr lang="ru-RU" sz="2400" b="1" kern="0" dirty="0" smtClean="0">
                <a:solidFill>
                  <a:srgbClr val="7030A0"/>
                </a:solidFill>
              </a:rPr>
            </a:br>
            <a:r>
              <a:rPr lang="ru-RU" sz="2400" b="1" kern="0" dirty="0" smtClean="0">
                <a:solidFill>
                  <a:srgbClr val="7030A0"/>
                </a:solidFill>
              </a:rPr>
              <a:t/>
            </a:r>
            <a:br>
              <a:rPr lang="ru-RU" sz="2400" b="1" kern="0" dirty="0" smtClean="0">
                <a:solidFill>
                  <a:srgbClr val="7030A0"/>
                </a:solidFill>
              </a:rPr>
            </a:br>
            <a:r>
              <a:rPr lang="ru-RU" sz="2400" b="1" kern="0" dirty="0" smtClean="0">
                <a:solidFill>
                  <a:srgbClr val="7030A0"/>
                </a:solidFill>
              </a:rPr>
              <a:t/>
            </a:r>
            <a:br>
              <a:rPr lang="ru-RU" sz="2400" b="1" kern="0" dirty="0" smtClean="0">
                <a:solidFill>
                  <a:srgbClr val="7030A0"/>
                </a:solidFill>
              </a:rPr>
            </a:br>
            <a:r>
              <a:rPr lang="ru-RU" sz="2400" b="1" kern="0" dirty="0" smtClean="0">
                <a:solidFill>
                  <a:srgbClr val="7030A0"/>
                </a:solidFill>
              </a:rPr>
              <a:t/>
            </a:r>
            <a:br>
              <a:rPr lang="ru-RU" sz="2400" b="1" kern="0" dirty="0" smtClean="0">
                <a:solidFill>
                  <a:srgbClr val="7030A0"/>
                </a:solidFill>
              </a:rPr>
            </a:br>
            <a:r>
              <a:rPr lang="ru-RU" sz="2400" b="1" kern="0" dirty="0" smtClean="0">
                <a:solidFill>
                  <a:srgbClr val="7030A0"/>
                </a:solidFill>
              </a:rPr>
              <a:t>Первая группа – работа с местоимениями</a:t>
            </a:r>
            <a:br>
              <a:rPr lang="ru-RU" sz="2400" b="1" kern="0" dirty="0" smtClean="0">
                <a:solidFill>
                  <a:srgbClr val="7030A0"/>
                </a:solidFill>
              </a:rPr>
            </a:br>
            <a:r>
              <a:rPr lang="ru-RU" sz="2400" b="1" kern="0" dirty="0" smtClean="0">
                <a:solidFill>
                  <a:srgbClr val="7030A0"/>
                </a:solidFill>
              </a:rPr>
              <a:t/>
            </a:r>
            <a:br>
              <a:rPr lang="ru-RU" sz="2400" b="1" kern="0" dirty="0" smtClean="0">
                <a:solidFill>
                  <a:srgbClr val="7030A0"/>
                </a:solidFill>
              </a:rPr>
            </a:br>
            <a:r>
              <a:rPr lang="ru-RU" sz="2400" b="1" kern="0" dirty="0" smtClean="0">
                <a:solidFill>
                  <a:srgbClr val="7030A0"/>
                </a:solidFill>
              </a:rPr>
              <a:t>На карточке в 3 столбика записаны местоимения:  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400" b="1" kern="0" dirty="0" smtClean="0">
                <a:solidFill>
                  <a:srgbClr val="7030A0"/>
                </a:solidFill>
              </a:rPr>
              <a:t/>
            </a:r>
            <a:br>
              <a:rPr lang="ru-RU" sz="2400" b="1" kern="0" dirty="0" smtClean="0">
                <a:solidFill>
                  <a:srgbClr val="7030A0"/>
                </a:solidFill>
              </a:rPr>
            </a:br>
            <a:r>
              <a:rPr lang="ru-RU" sz="2400" b="1" kern="0" dirty="0" smtClean="0">
                <a:solidFill>
                  <a:srgbClr val="7030A0"/>
                </a:solidFill>
              </a:rPr>
              <a:t/>
            </a:r>
            <a:br>
              <a:rPr lang="ru-RU" sz="2400" b="1" kern="0" dirty="0" smtClean="0">
                <a:solidFill>
                  <a:srgbClr val="7030A0"/>
                </a:solidFill>
              </a:rPr>
            </a:br>
            <a:endParaRPr lang="ru-RU" sz="2400" b="1" dirty="0"/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idx="1"/>
          </p:nvPr>
        </p:nvGraphicFramePr>
        <p:xfrm>
          <a:off x="457200" y="1628583"/>
          <a:ext cx="8229600" cy="509320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743200"/>
                <a:gridCol w="2743200"/>
                <a:gridCol w="2743200"/>
              </a:tblGrid>
              <a:tr h="51395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6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она</a:t>
                      </a:r>
                      <a:endParaRPr lang="ru-RU" sz="3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6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мой</a:t>
                      </a:r>
                      <a:endParaRPr lang="ru-RU" sz="3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6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несколько</a:t>
                      </a:r>
                      <a:endParaRPr lang="ru-RU" sz="3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1395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никто</a:t>
                      </a:r>
                      <a:endParaRPr lang="ru-RU" sz="3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любой</a:t>
                      </a:r>
                      <a:endParaRPr lang="ru-RU" sz="3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столько</a:t>
                      </a:r>
                      <a:endParaRPr lang="ru-RU" sz="3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1395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мы</a:t>
                      </a:r>
                      <a:endParaRPr lang="ru-RU" sz="3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наши</a:t>
                      </a:r>
                      <a:endParaRPr lang="ru-RU" sz="3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сколько</a:t>
                      </a:r>
                      <a:endParaRPr lang="ru-RU" sz="3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783223">
                <a:tc gridSpan="3">
                  <a:txBody>
                    <a:bodyPr/>
                    <a:lstStyle/>
                    <a:p>
                      <a:r>
                        <a:rPr lang="ru-RU" sz="2800" b="1" dirty="0" smtClean="0"/>
                        <a:t>- На какие вопросы отвечают слова в этих столбиках?</a:t>
                      </a:r>
                      <a:endParaRPr lang="ru-RU" sz="2800" dirty="0" smtClean="0"/>
                    </a:p>
                    <a:p>
                      <a:r>
                        <a:rPr lang="ru-RU" sz="2800" b="1" dirty="0" smtClean="0"/>
                        <a:t>- Слова каких частей речи отвечают на эти вопросы?</a:t>
                      </a:r>
                      <a:endParaRPr lang="ru-RU" sz="2800" dirty="0" smtClean="0"/>
                    </a:p>
                    <a:p>
                      <a:r>
                        <a:rPr lang="ru-RU" sz="2800" b="1" dirty="0" smtClean="0"/>
                        <a:t>- Сделайте вывод, какие части речи способны заменять местоимения.</a:t>
                      </a:r>
                      <a:endParaRPr lang="ru-RU" sz="2800" dirty="0" smtClean="0"/>
                    </a:p>
                    <a:p>
                      <a:endParaRPr lang="ru-RU" dirty="0" smtClean="0"/>
                    </a:p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868958"/>
          </a:xfrm>
        </p:spPr>
        <p:txBody>
          <a:bodyPr>
            <a:normAutofit/>
          </a:bodyPr>
          <a:lstStyle/>
          <a:p>
            <a:r>
              <a:rPr lang="ru-RU" sz="2400" b="1" kern="0" dirty="0" smtClean="0">
                <a:solidFill>
                  <a:srgbClr val="7030A0"/>
                </a:solidFill>
              </a:rPr>
              <a:t>Вторая группа – работа со словарями</a:t>
            </a:r>
            <a:endParaRPr lang="ru-RU" sz="2400" b="1" dirty="0"/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457200" y="1628800"/>
            <a:ext cx="8229600" cy="4497363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   </a:t>
            </a:r>
            <a:r>
              <a:rPr lang="ru-RU" sz="3600" dirty="0" smtClean="0"/>
              <a:t>1. Найдите в словарях происхождение слова «местоимение» и значение слова «местоимение».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940966"/>
          </a:xfrm>
        </p:spPr>
        <p:txBody>
          <a:bodyPr>
            <a:normAutofit/>
          </a:bodyPr>
          <a:lstStyle/>
          <a:p>
            <a:r>
              <a:rPr lang="ru-RU" sz="2400" b="1" kern="0" dirty="0" smtClean="0">
                <a:solidFill>
                  <a:srgbClr val="7030A0"/>
                </a:solidFill>
              </a:rPr>
              <a:t>Вторая группа –работа с текстом</a:t>
            </a:r>
            <a:r>
              <a:rPr lang="ru-RU" sz="2700" b="1" kern="0" dirty="0" smtClean="0">
                <a:solidFill>
                  <a:srgbClr val="7030A0"/>
                </a:solidFill>
              </a:rPr>
              <a:t>.</a:t>
            </a:r>
            <a:endParaRPr lang="ru-RU" sz="2700" b="1" dirty="0"/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785395"/>
          </a:xfrm>
        </p:spPr>
        <p:txBody>
          <a:bodyPr/>
          <a:lstStyle/>
          <a:p>
            <a:pPr algn="ctr">
              <a:buNone/>
            </a:pPr>
            <a:r>
              <a:rPr lang="ru-RU" b="1" dirty="0" smtClean="0"/>
              <a:t>   </a:t>
            </a:r>
            <a:r>
              <a:rPr lang="ru-RU" sz="2800" b="1" i="1" dirty="0" smtClean="0"/>
              <a:t>Стояли тёплые, тихие дни: такие дни</a:t>
            </a:r>
          </a:p>
          <a:p>
            <a:pPr algn="ctr">
              <a:buNone/>
            </a:pPr>
            <a:r>
              <a:rPr lang="ru-RU" sz="2800" b="1" i="1" dirty="0" smtClean="0"/>
              <a:t>случаются в начале осени. Через несколько</a:t>
            </a:r>
          </a:p>
          <a:p>
            <a:pPr algn="ctr">
              <a:buNone/>
            </a:pPr>
            <a:r>
              <a:rPr lang="ru-RU" sz="2800" b="1" i="1" dirty="0" smtClean="0"/>
              <a:t>часов стемнеет.</a:t>
            </a:r>
            <a:endParaRPr lang="ru-RU" sz="2800" b="1" dirty="0" smtClean="0"/>
          </a:p>
          <a:p>
            <a:pPr>
              <a:buFontTx/>
              <a:buChar char="-"/>
            </a:pPr>
            <a:r>
              <a:rPr lang="ru-RU" sz="2800" dirty="0" smtClean="0"/>
              <a:t>Найдите местоимения в предложениях и определите их синтаксическую роль.</a:t>
            </a:r>
          </a:p>
          <a:p>
            <a:pPr>
              <a:buFontTx/>
              <a:buChar char="-"/>
            </a:pPr>
            <a:r>
              <a:rPr lang="ru-RU" sz="2800" dirty="0" smtClean="0"/>
              <a:t>Сделайте вывод: роль каких частей речи играют местоимения в предложениях? На какие вопросы они отвечают? Какими членами предложения бывают.</a:t>
            </a:r>
          </a:p>
          <a:p>
            <a:pPr>
              <a:buFontTx/>
              <a:buChar char="-"/>
            </a:pPr>
            <a:endParaRPr lang="ru-RU" sz="2800" dirty="0" smtClean="0"/>
          </a:p>
          <a:p>
            <a:pPr>
              <a:buFontTx/>
              <a:buChar char="-"/>
            </a:pPr>
            <a:endParaRPr lang="ru-RU" sz="2800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940966"/>
          </a:xfrm>
        </p:spPr>
        <p:txBody>
          <a:bodyPr>
            <a:normAutofit/>
          </a:bodyPr>
          <a:lstStyle/>
          <a:p>
            <a:r>
              <a:rPr lang="ru-RU" sz="2400" b="1" kern="0" dirty="0" smtClean="0">
                <a:solidFill>
                  <a:srgbClr val="7030A0"/>
                </a:solidFill>
              </a:rPr>
              <a:t>Третья группа – редактирование текста</a:t>
            </a:r>
            <a:r>
              <a:rPr lang="ru-RU" sz="2400" kern="0" dirty="0" smtClean="0">
                <a:solidFill>
                  <a:srgbClr val="7030A0"/>
                </a:solidFill>
              </a:rPr>
              <a:t>.</a:t>
            </a:r>
            <a:endParaRPr lang="ru-RU" sz="2400" dirty="0"/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785395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dirty="0" smtClean="0"/>
              <a:t>    </a:t>
            </a:r>
            <a:r>
              <a:rPr lang="ru-RU" i="1" dirty="0" smtClean="0"/>
              <a:t>В доме у нас жил ёжик, ёжик был ручной. Когда ёжика гладили, ёжик прижимал к спине колючки и делался совсем мягким. За это мы ёжика прозвали Пушком</a:t>
            </a:r>
            <a:r>
              <a:rPr lang="ru-RU" dirty="0" smtClean="0"/>
              <a:t>. </a:t>
            </a:r>
          </a:p>
          <a:p>
            <a:pPr algn="ctr">
              <a:buNone/>
            </a:pPr>
            <a:r>
              <a:rPr lang="ru-RU" sz="3000" dirty="0" smtClean="0"/>
              <a:t>- Что в этом тексте не так?  </a:t>
            </a:r>
          </a:p>
          <a:p>
            <a:pPr algn="ctr">
              <a:buNone/>
            </a:pPr>
            <a:r>
              <a:rPr lang="ru-RU" sz="3000" dirty="0" smtClean="0"/>
              <a:t>- Замените часто повторяющееся слово местоимением. </a:t>
            </a:r>
          </a:p>
          <a:p>
            <a:pPr algn="ctr">
              <a:buNone/>
            </a:pPr>
            <a:r>
              <a:rPr lang="ru-RU" sz="3000" dirty="0" smtClean="0"/>
              <a:t>-Сделайте вывод: нужны ли в нашей жизни</a:t>
            </a:r>
          </a:p>
          <a:p>
            <a:pPr algn="ctr">
              <a:buNone/>
            </a:pPr>
            <a:r>
              <a:rPr lang="ru-RU" sz="3000" dirty="0" smtClean="0"/>
              <a:t>(речи) местоимения? Если нужны, то для</a:t>
            </a:r>
          </a:p>
          <a:p>
            <a:pPr algn="ctr">
              <a:buNone/>
            </a:pPr>
            <a:r>
              <a:rPr lang="ru-RU" sz="3000" dirty="0" smtClean="0"/>
              <a:t>чего?</a:t>
            </a:r>
          </a:p>
          <a:p>
            <a:pPr>
              <a:buFontTx/>
              <a:buChar char="-"/>
            </a:pPr>
            <a:endParaRPr lang="ru-RU" sz="2800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940966"/>
          </a:xfrm>
        </p:spPr>
        <p:txBody>
          <a:bodyPr>
            <a:normAutofit/>
          </a:bodyPr>
          <a:lstStyle/>
          <a:p>
            <a:r>
              <a:rPr lang="ru-RU" sz="2400" b="1" kern="0" dirty="0" smtClean="0">
                <a:solidFill>
                  <a:srgbClr val="7030A0"/>
                </a:solidFill>
              </a:rPr>
              <a:t>Третья группа – редактирование текста.</a:t>
            </a:r>
            <a:endParaRPr lang="ru-RU" sz="2400" b="1" dirty="0"/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457200" y="1844824"/>
            <a:ext cx="8229600" cy="4281339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/>
              <a:t>    </a:t>
            </a:r>
            <a:r>
              <a:rPr lang="ru-RU" sz="4000" i="1" dirty="0" smtClean="0"/>
              <a:t>В доме у нас жил ёжик, он был ручной. Когда его гладили, он прижимал к спине колючки и делался совсем мягким. За это мы его прозвали Пушком. </a:t>
            </a:r>
            <a:endParaRPr lang="ru-RU" sz="4000" dirty="0" smtClean="0"/>
          </a:p>
          <a:p>
            <a:pPr>
              <a:buNone/>
            </a:pPr>
            <a:endParaRPr lang="ru-RU" sz="3000" dirty="0" smtClean="0"/>
          </a:p>
          <a:p>
            <a:pPr>
              <a:buFontTx/>
              <a:buChar char="-"/>
            </a:pPr>
            <a:endParaRPr lang="ru-RU" sz="2800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b="1" kern="0" dirty="0" smtClean="0">
                <a:solidFill>
                  <a:srgbClr val="7030A0"/>
                </a:solidFill>
              </a:rPr>
              <a:t>Четвертая группа – работа со стихотворением</a:t>
            </a:r>
            <a:r>
              <a:rPr lang="ru-RU" sz="2700" b="1" kern="0" dirty="0" smtClean="0">
                <a:solidFill>
                  <a:srgbClr val="7030A0"/>
                </a:solidFill>
              </a:rPr>
              <a:t>.</a:t>
            </a:r>
            <a:endParaRPr lang="ru-RU" sz="2700" b="1" dirty="0"/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073427"/>
          </a:xfrm>
        </p:spPr>
        <p:txBody>
          <a:bodyPr>
            <a:normAutofit fontScale="62500" lnSpcReduction="20000"/>
          </a:bodyPr>
          <a:lstStyle/>
          <a:p>
            <a:pPr algn="ctr">
              <a:buNone/>
            </a:pPr>
            <a:r>
              <a:rPr lang="ru-RU" sz="4000" dirty="0" smtClean="0"/>
              <a:t>Сказали МНЕ, что с НЕЮ ВЫ </a:t>
            </a:r>
          </a:p>
          <a:p>
            <a:pPr algn="ctr">
              <a:buNone/>
            </a:pPr>
            <a:r>
              <a:rPr lang="ru-RU" sz="4000" dirty="0" smtClean="0"/>
              <a:t>При НИХ на берегу </a:t>
            </a:r>
          </a:p>
          <a:p>
            <a:pPr algn="ctr">
              <a:buNone/>
            </a:pPr>
            <a:r>
              <a:rPr lang="ru-RU" sz="4000" dirty="0" smtClean="0"/>
              <a:t>ЕГО ловили. Но, увы: </a:t>
            </a:r>
          </a:p>
          <a:p>
            <a:pPr algn="ctr">
              <a:buNone/>
            </a:pPr>
            <a:r>
              <a:rPr lang="ru-RU" sz="4000" dirty="0" smtClean="0"/>
              <a:t>Я плавать - не могу! </a:t>
            </a:r>
          </a:p>
          <a:p>
            <a:pPr algn="ctr">
              <a:buNone/>
            </a:pPr>
            <a:r>
              <a:rPr lang="ru-RU" sz="4000" dirty="0" smtClean="0"/>
              <a:t>МЫ ВАМ ЕЁ, ОНА НАМ ИХ, </a:t>
            </a:r>
          </a:p>
          <a:p>
            <a:pPr algn="ctr">
              <a:buNone/>
            </a:pPr>
            <a:r>
              <a:rPr lang="ru-RU" sz="4000" dirty="0" smtClean="0"/>
              <a:t>ВЫ ИМ, обратно, НАС. </a:t>
            </a:r>
          </a:p>
          <a:p>
            <a:pPr algn="ctr">
              <a:buNone/>
            </a:pPr>
            <a:r>
              <a:rPr lang="ru-RU" sz="4000" dirty="0" smtClean="0"/>
              <a:t>Он с НЕЮ, к НАМ опять для НИХ, </a:t>
            </a:r>
          </a:p>
          <a:p>
            <a:pPr algn="ctr">
              <a:buNone/>
            </a:pPr>
            <a:r>
              <a:rPr lang="ru-RU" sz="4000" dirty="0" smtClean="0"/>
              <a:t>А МЫ с НИМ - к НЕЙ от ВАС… </a:t>
            </a:r>
          </a:p>
          <a:p>
            <a:pPr algn="ctr">
              <a:buNone/>
            </a:pPr>
            <a:r>
              <a:rPr lang="ru-RU" sz="4000" dirty="0" smtClean="0"/>
              <a:t>Хоть МНЕ известно, что ОНО </a:t>
            </a:r>
          </a:p>
          <a:p>
            <a:pPr algn="ctr">
              <a:buNone/>
            </a:pPr>
            <a:r>
              <a:rPr lang="ru-RU" sz="4000" dirty="0" smtClean="0"/>
              <a:t>ИХ любит больше ТЕХ, - </a:t>
            </a:r>
          </a:p>
          <a:p>
            <a:pPr algn="ctr">
              <a:buNone/>
            </a:pPr>
            <a:r>
              <a:rPr lang="ru-RU" sz="4000" dirty="0" smtClean="0"/>
              <a:t>Всё ЭТО тайной быть должно </a:t>
            </a:r>
          </a:p>
          <a:p>
            <a:pPr algn="ctr">
              <a:buNone/>
            </a:pPr>
            <a:r>
              <a:rPr lang="ru-RU" sz="4000" dirty="0" smtClean="0"/>
              <a:t>Для НАС и ВАС от ВСЕХ</a:t>
            </a:r>
          </a:p>
          <a:p>
            <a:pPr>
              <a:buNone/>
            </a:pPr>
            <a:r>
              <a:rPr lang="ru-RU" sz="4000" b="1" dirty="0" smtClean="0"/>
              <a:t>                 -Что не так в этом стихотворении?</a:t>
            </a:r>
          </a:p>
          <a:p>
            <a:pPr>
              <a:buNone/>
            </a:pPr>
            <a:endParaRPr lang="ru-RU" sz="4000" dirty="0" smtClean="0"/>
          </a:p>
          <a:p>
            <a:pPr>
              <a:buNone/>
            </a:pPr>
            <a:endParaRPr lang="ru-RU" sz="3000" dirty="0" smtClean="0"/>
          </a:p>
          <a:p>
            <a:pPr>
              <a:buFontTx/>
              <a:buChar char="-"/>
            </a:pPr>
            <a:endParaRPr lang="ru-RU" sz="2800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b="1" kern="0" dirty="0" smtClean="0">
                <a:solidFill>
                  <a:srgbClr val="7030A0"/>
                </a:solidFill>
              </a:rPr>
              <a:t>Четвертая группа – работа с упр. 436 учебника.</a:t>
            </a:r>
            <a:endParaRPr lang="ru-RU" sz="2700" b="1" dirty="0"/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713387"/>
          </a:xfrm>
        </p:spPr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ru-RU" sz="4000" b="1" dirty="0" smtClean="0"/>
              <a:t>   </a:t>
            </a:r>
            <a:r>
              <a:rPr lang="ru-RU" sz="3100" b="1" dirty="0" smtClean="0"/>
              <a:t> Найдите недочеты в употреблении местоимений. Запишите предложения в исправленном виде.</a:t>
            </a:r>
            <a:endParaRPr lang="ru-RU" sz="3100" dirty="0" smtClean="0"/>
          </a:p>
          <a:p>
            <a:pPr>
              <a:buNone/>
            </a:pPr>
            <a:r>
              <a:rPr lang="ru-RU" sz="4000" i="1" dirty="0" smtClean="0"/>
              <a:t>1. Я заходил к учительнице, но их (не)было дома.</a:t>
            </a:r>
            <a:endParaRPr lang="ru-RU" sz="4000" dirty="0" smtClean="0"/>
          </a:p>
          <a:p>
            <a:pPr>
              <a:buNone/>
            </a:pPr>
            <a:r>
              <a:rPr lang="ru-RU" sz="4000" i="1" dirty="0" smtClean="0"/>
              <a:t>2. После сна первый отряд </a:t>
            </a:r>
            <a:r>
              <a:rPr lang="ru-RU" sz="4000" i="1" dirty="0" err="1" smtClean="0"/>
              <a:t>пош___л</a:t>
            </a:r>
            <a:r>
              <a:rPr lang="ru-RU" sz="4000" i="1" dirty="0" smtClean="0"/>
              <a:t> в лес. Они долго (не)возвращались.</a:t>
            </a:r>
            <a:endParaRPr lang="ru-RU" sz="4000" dirty="0" smtClean="0"/>
          </a:p>
          <a:p>
            <a:pPr>
              <a:buNone/>
            </a:pPr>
            <a:r>
              <a:rPr lang="ru-RU" sz="4000" i="1" dirty="0" smtClean="0"/>
              <a:t>3. Враг был силён, но они скоро </a:t>
            </a:r>
            <a:r>
              <a:rPr lang="ru-RU" sz="4000" i="1" dirty="0" err="1" smtClean="0"/>
              <a:t>сд___лись</a:t>
            </a:r>
            <a:r>
              <a:rPr lang="ru-RU" sz="4000" i="1" dirty="0" smtClean="0"/>
              <a:t>.</a:t>
            </a:r>
            <a:endParaRPr lang="ru-RU" sz="4000" dirty="0" smtClean="0"/>
          </a:p>
          <a:p>
            <a:pPr>
              <a:buNone/>
            </a:pPr>
            <a:r>
              <a:rPr lang="ru-RU" sz="4000" i="1" dirty="0" smtClean="0"/>
              <a:t>4. </a:t>
            </a:r>
            <a:r>
              <a:rPr lang="ru-RU" sz="4000" i="1" dirty="0" err="1" smtClean="0"/>
              <a:t>Собач___нке</a:t>
            </a:r>
            <a:r>
              <a:rPr lang="ru-RU" sz="4000" i="1" dirty="0" smtClean="0"/>
              <a:t> было три недели, и него</a:t>
            </a:r>
          </a:p>
          <a:p>
            <a:pPr>
              <a:buNone/>
            </a:pPr>
            <a:r>
              <a:rPr lang="ru-RU" sz="4000" i="1" dirty="0" smtClean="0"/>
              <a:t>начали </a:t>
            </a:r>
            <a:r>
              <a:rPr lang="ru-RU" sz="4000" i="1" dirty="0" err="1" smtClean="0"/>
              <a:t>прорезат</a:t>
            </a:r>
            <a:r>
              <a:rPr lang="ru-RU" sz="4000" i="1" dirty="0" smtClean="0"/>
              <a:t>(?)</a:t>
            </a:r>
            <a:r>
              <a:rPr lang="ru-RU" sz="4000" i="1" dirty="0" err="1" smtClean="0"/>
              <a:t>ся</a:t>
            </a:r>
            <a:r>
              <a:rPr lang="ru-RU" sz="4000" i="1" dirty="0" smtClean="0"/>
              <a:t> глаза.</a:t>
            </a:r>
            <a:endParaRPr lang="ru-RU" sz="4000" dirty="0" smtClean="0"/>
          </a:p>
          <a:p>
            <a:pPr algn="ctr">
              <a:buNone/>
            </a:pPr>
            <a:endParaRPr lang="ru-RU" sz="4000" b="1" dirty="0" smtClean="0"/>
          </a:p>
          <a:p>
            <a:pPr>
              <a:buNone/>
            </a:pPr>
            <a:endParaRPr lang="ru-RU" sz="4000" dirty="0" smtClean="0"/>
          </a:p>
          <a:p>
            <a:pPr>
              <a:buNone/>
            </a:pPr>
            <a:endParaRPr lang="ru-RU" sz="3000" dirty="0" smtClean="0"/>
          </a:p>
          <a:p>
            <a:pPr>
              <a:buFontTx/>
              <a:buChar char="-"/>
            </a:pPr>
            <a:endParaRPr lang="ru-RU" sz="2800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74638"/>
            <a:ext cx="8291264" cy="994122"/>
          </a:xfrm>
        </p:spPr>
        <p:txBody>
          <a:bodyPr>
            <a:noAutofit/>
          </a:bodyPr>
          <a:lstStyle/>
          <a:p>
            <a:r>
              <a:rPr lang="ru-RU" sz="1800" b="1" dirty="0" smtClean="0">
                <a:solidFill>
                  <a:srgbClr val="7030A0"/>
                </a:solidFill>
                <a:latin typeface="Arial" charset="0"/>
              </a:rPr>
              <a:t/>
            </a:r>
            <a:br>
              <a:rPr lang="ru-RU" sz="1800" b="1" dirty="0" smtClean="0">
                <a:solidFill>
                  <a:srgbClr val="7030A0"/>
                </a:solidFill>
                <a:latin typeface="Arial" charset="0"/>
              </a:rPr>
            </a:br>
            <a:endParaRPr lang="ru-RU" sz="2800" dirty="0">
              <a:solidFill>
                <a:srgbClr val="7030A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250259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987824" y="1988840"/>
            <a:ext cx="282506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67544" y="1196752"/>
            <a:ext cx="8208912" cy="4770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ctr"/>
            <a:r>
              <a:rPr lang="ru-RU" sz="2800" b="1" dirty="0" smtClean="0"/>
              <a:t>Выполнение упражнения № 436</a:t>
            </a:r>
          </a:p>
          <a:p>
            <a:pPr marL="457200" indent="-457200" algn="ctr"/>
            <a:endParaRPr lang="ru-RU" sz="2800" b="1" dirty="0" smtClean="0"/>
          </a:p>
          <a:p>
            <a:r>
              <a:rPr lang="ru-RU" sz="2800" dirty="0" smtClean="0"/>
              <a:t>1. Я заходил к учительнице, но </a:t>
            </a:r>
            <a:r>
              <a:rPr lang="ru-RU" sz="3200" b="1" dirty="0" smtClean="0">
                <a:solidFill>
                  <a:srgbClr val="C00000"/>
                </a:solidFill>
              </a:rPr>
              <a:t>её</a:t>
            </a:r>
            <a:r>
              <a:rPr lang="ru-RU" sz="2800" dirty="0" smtClean="0"/>
              <a:t> не было дома.</a:t>
            </a:r>
          </a:p>
          <a:p>
            <a:r>
              <a:rPr lang="ru-RU" sz="2800" dirty="0" smtClean="0"/>
              <a:t> 2. После сна первый отряд пошёл в лес. </a:t>
            </a:r>
            <a:r>
              <a:rPr lang="ru-RU" sz="3200" b="1" dirty="0" smtClean="0">
                <a:solidFill>
                  <a:srgbClr val="C00000"/>
                </a:solidFill>
              </a:rPr>
              <a:t>Он</a:t>
            </a:r>
            <a:r>
              <a:rPr lang="ru-RU" sz="2800" dirty="0" smtClean="0"/>
              <a:t> долго </a:t>
            </a:r>
            <a:r>
              <a:rPr lang="ru-RU" sz="2800" b="1" dirty="0" smtClean="0">
                <a:solidFill>
                  <a:srgbClr val="C00000"/>
                </a:solidFill>
              </a:rPr>
              <a:t>не возвращался</a:t>
            </a:r>
            <a:r>
              <a:rPr lang="ru-RU" sz="2800" dirty="0" smtClean="0"/>
              <a:t>.</a:t>
            </a:r>
          </a:p>
          <a:p>
            <a:r>
              <a:rPr lang="ru-RU" sz="2800" dirty="0" smtClean="0"/>
              <a:t> 3. Враг был силён, но </a:t>
            </a:r>
            <a:r>
              <a:rPr lang="ru-RU" sz="3200" b="1" dirty="0" smtClean="0">
                <a:solidFill>
                  <a:srgbClr val="C00000"/>
                </a:solidFill>
              </a:rPr>
              <a:t>он</a:t>
            </a:r>
            <a:r>
              <a:rPr lang="ru-RU" sz="2800" dirty="0" smtClean="0"/>
              <a:t> скоро </a:t>
            </a:r>
            <a:r>
              <a:rPr lang="ru-RU" sz="2800" b="1" dirty="0" smtClean="0">
                <a:solidFill>
                  <a:srgbClr val="C00000"/>
                </a:solidFill>
              </a:rPr>
              <a:t>сдался</a:t>
            </a:r>
            <a:r>
              <a:rPr lang="ru-RU" sz="2800" dirty="0" smtClean="0"/>
              <a:t>.</a:t>
            </a:r>
          </a:p>
          <a:p>
            <a:r>
              <a:rPr lang="ru-RU" sz="2800" dirty="0" smtClean="0"/>
              <a:t> 4. Собач</a:t>
            </a:r>
            <a:r>
              <a:rPr lang="ru-RU" sz="3200" b="1" dirty="0" smtClean="0">
                <a:solidFill>
                  <a:srgbClr val="C00000"/>
                </a:solidFill>
              </a:rPr>
              <a:t>о</a:t>
            </a:r>
            <a:r>
              <a:rPr lang="ru-RU" sz="2800" dirty="0" smtClean="0"/>
              <a:t>нке было три недели, и </a:t>
            </a:r>
            <a:r>
              <a:rPr lang="ru-RU" sz="3200" b="1" dirty="0" smtClean="0">
                <a:solidFill>
                  <a:srgbClr val="C00000"/>
                </a:solidFill>
              </a:rPr>
              <a:t>неё</a:t>
            </a:r>
            <a:r>
              <a:rPr lang="ru-RU" sz="2800" dirty="0" smtClean="0"/>
              <a:t> начали </a:t>
            </a:r>
            <a:r>
              <a:rPr lang="ru-RU" sz="2800" b="1" dirty="0" smtClean="0">
                <a:solidFill>
                  <a:srgbClr val="C00000"/>
                </a:solidFill>
              </a:rPr>
              <a:t>прорезываться</a:t>
            </a:r>
            <a:r>
              <a:rPr lang="ru-RU" sz="2800" dirty="0" smtClean="0"/>
              <a:t> глаза.</a:t>
            </a:r>
            <a:endParaRPr lang="ru-RU" sz="2800" b="1" dirty="0" smtClean="0"/>
          </a:p>
          <a:p>
            <a:pPr marL="457200" indent="-457200"/>
            <a:endParaRPr lang="ru-RU" sz="3200" b="1" dirty="0" smtClean="0"/>
          </a:p>
          <a:p>
            <a:pPr marL="457200" indent="-457200"/>
            <a:endParaRPr lang="ru-RU" sz="3200" b="1" dirty="0"/>
          </a:p>
        </p:txBody>
      </p:sp>
    </p:spTree>
    <p:extLst>
      <p:ext uri="{BB962C8B-B14F-4D97-AF65-F5344CB8AC3E}">
        <p14:creationId xmlns:p14="http://schemas.microsoft.com/office/powerpoint/2010/main" val="29233354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74638"/>
            <a:ext cx="8291264" cy="1426170"/>
          </a:xfrm>
        </p:spPr>
        <p:txBody>
          <a:bodyPr>
            <a:noAutofit/>
          </a:bodyPr>
          <a:lstStyle/>
          <a:p>
            <a:r>
              <a:rPr lang="ru-RU" sz="1800" b="1" dirty="0" smtClean="0">
                <a:solidFill>
                  <a:srgbClr val="7030A0"/>
                </a:solidFill>
                <a:latin typeface="Arial" charset="0"/>
              </a:rPr>
              <a:t/>
            </a:r>
            <a:br>
              <a:rPr lang="ru-RU" sz="1800" b="1" dirty="0" smtClean="0">
                <a:solidFill>
                  <a:srgbClr val="7030A0"/>
                </a:solidFill>
                <a:latin typeface="Arial" charset="0"/>
              </a:rPr>
            </a:br>
            <a:r>
              <a:rPr lang="ru-RU" sz="1800" b="1" kern="0" dirty="0" smtClean="0">
                <a:solidFill>
                  <a:srgbClr val="7030A0"/>
                </a:solidFill>
              </a:rPr>
              <a:t> </a:t>
            </a:r>
            <a:r>
              <a:rPr lang="ru-RU" sz="2800" b="1" kern="0" dirty="0" smtClean="0">
                <a:solidFill>
                  <a:srgbClr val="7030A0"/>
                </a:solidFill>
              </a:rPr>
              <a:t>Закрепление новых знаний</a:t>
            </a:r>
            <a:endParaRPr lang="ru-RU" sz="2800" dirty="0">
              <a:solidFill>
                <a:srgbClr val="7030A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250259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987824" y="1988840"/>
            <a:ext cx="282506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67544" y="1700808"/>
            <a:ext cx="8208912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AutoNum type="arabicPeriod"/>
            </a:pPr>
            <a:r>
              <a:rPr lang="ru-RU" sz="3200" b="1" dirty="0" smtClean="0"/>
              <a:t>Работа с учебником. Чтение справочного материала п. 76 (с. 62)</a:t>
            </a:r>
          </a:p>
          <a:p>
            <a:pPr marL="514350" indent="-514350"/>
            <a:r>
              <a:rPr lang="en-US" sz="3200" b="1" dirty="0" smtClean="0"/>
              <a:t/>
            </a:r>
            <a:br>
              <a:rPr lang="en-US" sz="3200" b="1" dirty="0" smtClean="0"/>
            </a:br>
            <a:r>
              <a:rPr lang="ru-RU" sz="3200" dirty="0" smtClean="0"/>
              <a:t>- Найдите информацию, о которой мы с вами еще не говорили.</a:t>
            </a:r>
          </a:p>
        </p:txBody>
      </p:sp>
    </p:spTree>
    <p:extLst>
      <p:ext uri="{BB962C8B-B14F-4D97-AF65-F5344CB8AC3E}">
        <p14:creationId xmlns:p14="http://schemas.microsoft.com/office/powerpoint/2010/main" val="2923335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74638"/>
            <a:ext cx="8219256" cy="1282154"/>
          </a:xfrm>
        </p:spPr>
        <p:txBody>
          <a:bodyPr>
            <a:normAutofit/>
          </a:bodyPr>
          <a:lstStyle/>
          <a:p>
            <a:r>
              <a:rPr lang="ru-RU" sz="1800" b="1" dirty="0" smtClean="0">
                <a:solidFill>
                  <a:srgbClr val="7030A0"/>
                </a:solidFill>
                <a:latin typeface="Arial" charset="0"/>
              </a:rPr>
              <a:t/>
            </a:r>
            <a:br>
              <a:rPr lang="ru-RU" sz="1800" b="1" dirty="0" smtClean="0">
                <a:solidFill>
                  <a:srgbClr val="7030A0"/>
                </a:solidFill>
                <a:latin typeface="Arial" charset="0"/>
              </a:rPr>
            </a:br>
            <a:r>
              <a:rPr lang="ru-RU" sz="2800" b="1" dirty="0" smtClean="0">
                <a:solidFill>
                  <a:srgbClr val="7030A0"/>
                </a:solidFill>
                <a:latin typeface="Arial" charset="0"/>
              </a:rPr>
              <a:t>Домашнее задание.</a:t>
            </a:r>
            <a:endParaRPr lang="ru-RU" sz="2800" dirty="0">
              <a:solidFill>
                <a:srgbClr val="7030A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83568" y="1340768"/>
            <a:ext cx="792088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sz="3200" dirty="0" smtClean="0"/>
              <a:t>§76 учить, </a:t>
            </a:r>
          </a:p>
          <a:p>
            <a:pPr>
              <a:spcAft>
                <a:spcPts val="0"/>
              </a:spcAft>
            </a:pPr>
            <a:r>
              <a:rPr lang="ru-RU" sz="3200" u="sng" dirty="0" smtClean="0"/>
              <a:t>на выбор: </a:t>
            </a:r>
          </a:p>
          <a:p>
            <a:pPr>
              <a:spcAft>
                <a:spcPts val="0"/>
              </a:spcAft>
            </a:pPr>
            <a:r>
              <a:rPr lang="ru-RU" sz="3200" dirty="0" smtClean="0"/>
              <a:t>1) упр. 435</a:t>
            </a:r>
            <a:r>
              <a:rPr lang="en-US" sz="3200" dirty="0" smtClean="0"/>
              <a:t> (</a:t>
            </a:r>
            <a:r>
              <a:rPr lang="ru-RU" sz="3200" dirty="0" smtClean="0"/>
              <a:t>по заданию</a:t>
            </a:r>
            <a:r>
              <a:rPr lang="en-US" sz="3200" dirty="0" smtClean="0"/>
              <a:t>)</a:t>
            </a:r>
            <a:r>
              <a:rPr lang="ru-RU" sz="3200" dirty="0" smtClean="0"/>
              <a:t>; </a:t>
            </a:r>
          </a:p>
          <a:p>
            <a:pPr>
              <a:spcAft>
                <a:spcPts val="0"/>
              </a:spcAft>
            </a:pPr>
            <a:r>
              <a:rPr lang="ru-RU" sz="3200" dirty="0" smtClean="0"/>
              <a:t>2) записать 3 загадки с местоимениями, определить их род, число, падеж; </a:t>
            </a:r>
          </a:p>
          <a:p>
            <a:pPr>
              <a:spcAft>
                <a:spcPts val="0"/>
              </a:spcAft>
            </a:pPr>
            <a:r>
              <a:rPr lang="ru-RU" sz="3200" dirty="0" smtClean="0"/>
              <a:t>3) придумать и нарисовать ребус, связанный с местоимениями.</a:t>
            </a:r>
            <a:endParaRPr lang="ru-RU" sz="3200" b="1" dirty="0"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841785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54162"/>
          </a:xfrm>
        </p:spPr>
        <p:txBody>
          <a:bodyPr>
            <a:normAutofit/>
          </a:bodyPr>
          <a:lstStyle/>
          <a:p>
            <a:r>
              <a:rPr lang="ru-RU" sz="1800" b="1" i="1" dirty="0" smtClean="0">
                <a:solidFill>
                  <a:srgbClr val="7030A0"/>
                </a:solidFill>
                <a:latin typeface="Arial" charset="0"/>
              </a:rPr>
              <a:t/>
            </a:r>
            <a:br>
              <a:rPr lang="ru-RU" sz="1800" b="1" i="1" dirty="0" smtClean="0">
                <a:solidFill>
                  <a:srgbClr val="7030A0"/>
                </a:solidFill>
                <a:latin typeface="Arial" charset="0"/>
              </a:rPr>
            </a:br>
            <a:r>
              <a:rPr lang="ru-RU" sz="2400" b="1" i="1" dirty="0" smtClean="0">
                <a:solidFill>
                  <a:srgbClr val="7030A0"/>
                </a:solidFill>
                <a:latin typeface="Arial" charset="0"/>
              </a:rPr>
              <a:t>Подведение итогов урока.</a:t>
            </a:r>
            <a:endParaRPr lang="ru-RU" sz="2400" dirty="0">
              <a:solidFill>
                <a:srgbClr val="7030A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899592" y="1700808"/>
            <a:ext cx="7128792" cy="24776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Char char="-"/>
            </a:pPr>
            <a:r>
              <a:rPr lang="ru-RU" sz="2400" dirty="0" smtClean="0"/>
              <a:t>На карточках напротив каждого утверждения поставьте знаки +/-</a:t>
            </a:r>
            <a:br>
              <a:rPr lang="ru-RU" sz="2400" dirty="0" smtClean="0"/>
            </a:br>
            <a:endParaRPr lang="ru-RU" sz="1100" dirty="0" smtClean="0"/>
          </a:p>
          <a:p>
            <a:r>
              <a:rPr lang="ru-RU" sz="2400" b="1" dirty="0" smtClean="0"/>
              <a:t>1)Комфортно ли вам было на уроке?</a:t>
            </a:r>
            <a:br>
              <a:rPr lang="ru-RU" sz="2400" b="1" dirty="0" smtClean="0"/>
            </a:br>
            <a:r>
              <a:rPr lang="ru-RU" sz="2400" b="1" dirty="0" smtClean="0"/>
              <a:t>2)Поняли ли вы тему урока?</a:t>
            </a:r>
            <a:br>
              <a:rPr lang="ru-RU" sz="2400" b="1" dirty="0" smtClean="0"/>
            </a:br>
            <a:r>
              <a:rPr lang="ru-RU" sz="2400" b="1" dirty="0" smtClean="0"/>
              <a:t>3)Теперь я имею прочные знания по данной теме и смогу объяснить другим.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2629555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412776"/>
            <a:ext cx="8229600" cy="2664296"/>
          </a:xfrm>
        </p:spPr>
        <p:txBody>
          <a:bodyPr>
            <a:normAutofit/>
          </a:bodyPr>
          <a:lstStyle/>
          <a:p>
            <a:pPr marL="342900" lvl="0" indent="-342900" fontAlgn="base">
              <a:spcBef>
                <a:spcPct val="20000"/>
              </a:spcBef>
              <a:spcAft>
                <a:spcPct val="0"/>
              </a:spcAft>
            </a:pPr>
            <a:r>
              <a:rPr lang="ru-RU" sz="6000" b="1" dirty="0" smtClean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/>
            </a:r>
            <a:br>
              <a:rPr lang="ru-RU" sz="6000" b="1" dirty="0" smtClean="0">
                <a:solidFill>
                  <a:prstClr val="black"/>
                </a:solidFill>
                <a:latin typeface="Calibri"/>
                <a:ea typeface="+mn-ea"/>
                <a:cs typeface="+mn-cs"/>
              </a:rPr>
            </a:br>
            <a:r>
              <a:rPr lang="ru-RU" sz="6000" b="1" dirty="0" smtClean="0">
                <a:solidFill>
                  <a:srgbClr val="7030A0"/>
                </a:solidFill>
                <a:latin typeface="Calibri"/>
                <a:ea typeface="+mn-ea"/>
                <a:cs typeface="+mn-cs"/>
              </a:rPr>
              <a:t>Спасибо </a:t>
            </a:r>
            <a:r>
              <a:rPr lang="ru-RU" sz="6000" b="1" dirty="0">
                <a:solidFill>
                  <a:srgbClr val="7030A0"/>
                </a:solidFill>
                <a:latin typeface="Calibri"/>
                <a:ea typeface="+mn-ea"/>
                <a:cs typeface="+mn-cs"/>
              </a:rPr>
              <a:t>за урок!</a:t>
            </a:r>
            <a:r>
              <a:rPr lang="ru-RU" sz="6000" b="1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/>
            </a:r>
            <a:br>
              <a:rPr lang="ru-RU" sz="6000" b="1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63549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Другая 1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C00000"/>
      </a:hlink>
      <a:folHlink>
        <a:srgbClr val="FAC08F"/>
      </a:folHlink>
    </a:clrScheme>
    <a:fontScheme name="Классическая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Другая 11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C00000"/>
    </a:hlink>
    <a:folHlink>
      <a:srgbClr val="FAC08F"/>
    </a:folHlink>
  </a:clrScheme>
</a:themeOverride>
</file>

<file path=ppt/theme/themeOverride2.xml><?xml version="1.0" encoding="utf-8"?>
<a:themeOverride xmlns:a="http://schemas.openxmlformats.org/drawingml/2006/main">
  <a:clrScheme name="Другая 11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C00000"/>
    </a:hlink>
    <a:folHlink>
      <a:srgbClr val="FAC08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874</TotalTime>
  <Words>669</Words>
  <Application>Microsoft Office PowerPoint</Application>
  <PresentationFormat>Экран (4:3)</PresentationFormat>
  <Paragraphs>106</Paragraphs>
  <Slides>20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Тема Office</vt:lpstr>
      <vt:lpstr>Презентация PowerPoint</vt:lpstr>
      <vt:lpstr>Лингвистическая разминка</vt:lpstr>
      <vt:lpstr>Презентация PowerPoint</vt:lpstr>
      <vt:lpstr>Презентация PowerPoint</vt:lpstr>
      <vt:lpstr>Презентация PowerPoint</vt:lpstr>
      <vt:lpstr>Задачи урока:</vt:lpstr>
      <vt:lpstr>Презентация PowerPoint</vt:lpstr>
      <vt:lpstr>Презентация PowerPoint</vt:lpstr>
      <vt:lpstr>    Первая группа – работа с местоимениями  На карточке в 3 столбика записаны местоимения:     </vt:lpstr>
      <vt:lpstr>Вторая группа – работа со словарями</vt:lpstr>
      <vt:lpstr>Вторая группа –работа с текстом.</vt:lpstr>
      <vt:lpstr>Третья группа – редактирование текста.</vt:lpstr>
      <vt:lpstr>Третья группа – редактирование текста.</vt:lpstr>
      <vt:lpstr>Четвертая группа – работа со стихотворением.</vt:lpstr>
      <vt:lpstr>Четвертая группа – работа с упр. 436 учебника.</vt:lpstr>
      <vt:lpstr> </vt:lpstr>
      <vt:lpstr>  Закрепление новых знаний</vt:lpstr>
      <vt:lpstr> Домашнее задание.</vt:lpstr>
      <vt:lpstr> Подведение итогов урока.</vt:lpstr>
      <vt:lpstr> Спасибо за урок!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Елена</dc:creator>
  <cp:lastModifiedBy>k47</cp:lastModifiedBy>
  <cp:revision>69</cp:revision>
  <dcterms:created xsi:type="dcterms:W3CDTF">2013-08-20T23:50:31Z</dcterms:created>
  <dcterms:modified xsi:type="dcterms:W3CDTF">2016-02-25T04:48:51Z</dcterms:modified>
</cp:coreProperties>
</file>