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37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98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30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14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44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09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53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64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60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8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927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286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585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148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749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169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155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E494556-1C27-418C-A66B-D2530A416060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D08932-464F-4C39-85D4-181D6B8D4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89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0311" y="1378424"/>
            <a:ext cx="92531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Презентация на тему: «Строение головного мозга»</a:t>
            </a:r>
            <a:endParaRPr lang="ru-RU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02305" y="4544704"/>
            <a:ext cx="3248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/>
              <a:t>у</a:t>
            </a:r>
            <a:r>
              <a:rPr lang="ru-RU" dirty="0" smtClean="0"/>
              <a:t>читель биологии</a:t>
            </a:r>
          </a:p>
          <a:p>
            <a:r>
              <a:rPr lang="ru-RU" dirty="0" smtClean="0"/>
              <a:t>МБОУ Александровской СОШ</a:t>
            </a:r>
          </a:p>
          <a:p>
            <a:r>
              <a:rPr lang="ru-RU" dirty="0" smtClean="0"/>
              <a:t>Давыдова Ирина Николаевна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567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 txBox="1">
            <a:spLocks noChangeArrowheads="1"/>
          </p:cNvSpPr>
          <p:nvPr/>
        </p:nvSpPr>
        <p:spPr bwMode="auto">
          <a:xfrm>
            <a:off x="900113" y="981075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/>
            </a:r>
            <a:br>
              <a:rPr kumimoji="0" lang="ru-RU" sz="40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Проблема: Можно ли утверждать, что чем больше мозг (голова), тем умнее человек?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3" name="Picture 8" descr="f&amp;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4514" y="2259009"/>
            <a:ext cx="5612594" cy="368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535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037805" y="460268"/>
            <a:ext cx="82296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Сравнение массы головного мозга человека и млекопитающих</a:t>
            </a:r>
          </a:p>
        </p:txBody>
      </p:sp>
      <p:graphicFrame>
        <p:nvGraphicFramePr>
          <p:cNvPr id="3" name="Group 1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262227"/>
              </p:ext>
            </p:extLst>
          </p:nvPr>
        </p:nvGraphicFramePr>
        <p:xfrm>
          <a:off x="749489" y="1617591"/>
          <a:ext cx="5951563" cy="4610118"/>
        </p:xfrm>
        <a:graphic>
          <a:graphicData uri="http://schemas.openxmlformats.org/drawingml/2006/table">
            <a:tbl>
              <a:tblPr/>
              <a:tblGrid>
                <a:gridCol w="1859864"/>
                <a:gridCol w="2300121"/>
                <a:gridCol w="1791578"/>
              </a:tblGrid>
              <a:tr h="990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Название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Абсолютная масса мозге, г (средняя)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Относительная масса мозга, %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047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Домовая мышь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2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Кошка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31,4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2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Собака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0,59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70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Шимпанзе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350-400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0,8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2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Лошадь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590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556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Синий кит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4700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0,007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2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Слон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0,08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2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Человек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2-2,5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mpd="sng">
                      <a:solidFill>
                        <a:srgbClr val="6076B4"/>
                      </a:solidFill>
                    </a:lnL>
                    <a:lnR w="12700" cmpd="sng">
                      <a:solidFill>
                        <a:srgbClr val="6076B4"/>
                      </a:solidFill>
                    </a:lnR>
                    <a:lnT w="12700" cmpd="sng">
                      <a:solidFill>
                        <a:srgbClr val="6076B4"/>
                      </a:solidFill>
                    </a:lnT>
                    <a:lnB w="12700" cmpd="sng">
                      <a:solidFill>
                        <a:srgbClr val="6076B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C:\Documents and Settings\User\Рабочий стол\13 марта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2054" y="1759590"/>
            <a:ext cx="3021226" cy="4329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833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A20-9_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8537" y="1102234"/>
            <a:ext cx="5513695" cy="219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/>
          <p:cNvSpPr txBox="1">
            <a:spLocks noChangeArrowheads="1"/>
          </p:cNvSpPr>
          <p:nvPr/>
        </p:nvSpPr>
        <p:spPr bwMode="auto">
          <a:xfrm>
            <a:off x="900113" y="3500438"/>
            <a:ext cx="73914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n"/>
              <a:tabLst/>
              <a:defRPr/>
            </a:pPr>
            <a:endParaRPr kumimoji="0" lang="ru-RU" sz="2400" b="1" i="0" u="none" strike="noStrike" kern="1200" cap="none" spc="0" normalizeH="0" baseline="0" noProof="0" smtClean="0">
              <a:ln>
                <a:noFill/>
              </a:ln>
              <a:solidFill>
                <a:srgbClr val="2F5897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</a:t>
            </a: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Головной мозг расположен в мозговой части черепа.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Покрыт тремя оболочками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Внутри мозга имеются 4 желудочка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От головного мозга отходят 12 пар черепно-мозговых нервов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 Средняя масса головного мозга людей- 1100 до 2000 грамм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7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 Образован белым и серым веществом</a:t>
            </a:r>
            <a:endParaRPr kumimoji="0" lang="ru-RU" sz="7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9117" y="1102234"/>
            <a:ext cx="453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Общая характеристика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40909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092397" y="692150"/>
            <a:ext cx="73914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smtClean="0">
                <a:ln>
                  <a:noFill/>
                </a:ln>
                <a:solidFill>
                  <a:srgbClr val="6076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Головной мозг в цифрах:</a:t>
            </a:r>
            <a:endParaRPr kumimoji="0" lang="ru-RU" sz="3600" b="1" i="1" u="none" strike="noStrike" kern="1200" cap="none" spc="0" normalizeH="0" baseline="0" noProof="0" dirty="0" smtClean="0">
              <a:ln>
                <a:noFill/>
              </a:ln>
              <a:solidFill>
                <a:srgbClr val="6076B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3" name="Rectangle 8"/>
          <p:cNvSpPr txBox="1">
            <a:spLocks noChangeArrowheads="1"/>
          </p:cNvSpPr>
          <p:nvPr/>
        </p:nvSpPr>
        <p:spPr bwMode="auto">
          <a:xfrm>
            <a:off x="946245" y="2636838"/>
            <a:ext cx="6705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Число нейронов в мозге-100 млрд..;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Число нейронов в коре полушарий- 12 млн.;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Длина нервов в полушариях-500 тыс. км.;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Длина кровеносных сосудов полушарий-560 км.;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Поверхность коры-20 м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²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    Вода составляет 84 % массы головного мозга;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     Количество крови, протекающей через сосуды мозга в 1 мин-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¾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 литра;</a:t>
            </a: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 pitchFamily="18" charset="0"/>
              </a:rPr>
              <a:t>    Мозг потребляет кислорода в 20 раз больше, чем мышца.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n-ea"/>
              <a:cs typeface="Times New Roman" pitchFamily="18" charset="0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smtClean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smtClean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2F5897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smtClean="0">
              <a:ln>
                <a:noFill/>
              </a:ln>
              <a:solidFill>
                <a:srgbClr val="2F5897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076B4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2F5897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2" descr="C:\Documents and Settings\User\Рабочий стол\13 марта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919" y="1786649"/>
            <a:ext cx="2995453" cy="41910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4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967031" y="762853"/>
            <a:ext cx="84248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ГОЛОВНОЙ МОЗГ ЧЕЛОВЕКА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75000"/>
                </a:srgbClr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392" y="1194653"/>
            <a:ext cx="385762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749421" y="1185389"/>
            <a:ext cx="615002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ГОЛОВНОЙ МОЗГ ЧЕЛОВЕКА, орган, координирующий и регулирующий все жизненные функции организма и контролирующий поведение. Все наши мысли, чувства, ощущения, желания и движения связаны с работой мозга, и если он не функционирует, человек переходит в вегетативное состояние: утрачивается способность к каким-либо действиям, ощущениям или реакциям на внешние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воздействия.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59344" y="3582892"/>
            <a:ext cx="2663825" cy="457200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Головной мозг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4462819" y="4112227"/>
            <a:ext cx="993303" cy="425341"/>
          </a:xfrm>
          <a:prstGeom prst="straightConnector1">
            <a:avLst/>
          </a:prstGeom>
          <a:noFill/>
          <a:ln w="349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8" name="Прямая со стрелкой 7"/>
          <p:cNvCxnSpPr/>
          <p:nvPr/>
        </p:nvCxnSpPr>
        <p:spPr>
          <a:xfrm flipH="1">
            <a:off x="6385114" y="4101038"/>
            <a:ext cx="40007" cy="479065"/>
          </a:xfrm>
          <a:prstGeom prst="straightConnector1">
            <a:avLst/>
          </a:prstGeom>
          <a:noFill/>
          <a:ln w="349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0" name="Прямая со стрелкой 9"/>
          <p:cNvCxnSpPr/>
          <p:nvPr/>
        </p:nvCxnSpPr>
        <p:spPr>
          <a:xfrm>
            <a:off x="7211992" y="4112227"/>
            <a:ext cx="1422353" cy="428625"/>
          </a:xfrm>
          <a:prstGeom prst="straightConnector1">
            <a:avLst/>
          </a:prstGeom>
          <a:noFill/>
          <a:ln w="349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4" name="Скругленный прямоугольник 13"/>
          <p:cNvSpPr/>
          <p:nvPr/>
        </p:nvSpPr>
        <p:spPr>
          <a:xfrm>
            <a:off x="2755521" y="4619867"/>
            <a:ext cx="1993900" cy="457200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Передний мозг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31114" y="4619867"/>
            <a:ext cx="1800225" cy="457200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Мозжечок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113033" y="4619867"/>
            <a:ext cx="2036762" cy="457200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Ствол мозга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3043451" y="5159366"/>
            <a:ext cx="282503" cy="258795"/>
          </a:xfrm>
          <a:prstGeom prst="straightConnector1">
            <a:avLst/>
          </a:prstGeom>
          <a:noFill/>
          <a:ln w="222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</p:cxnSp>
      <p:cxnSp>
        <p:nvCxnSpPr>
          <p:cNvPr id="21" name="Прямая со стрелкой 20"/>
          <p:cNvCxnSpPr/>
          <p:nvPr/>
        </p:nvCxnSpPr>
        <p:spPr>
          <a:xfrm>
            <a:off x="3944250" y="5159366"/>
            <a:ext cx="300204" cy="258795"/>
          </a:xfrm>
          <a:prstGeom prst="straightConnector1">
            <a:avLst/>
          </a:prstGeom>
          <a:noFill/>
          <a:ln w="222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</p:cxnSp>
      <p:cxnSp>
        <p:nvCxnSpPr>
          <p:cNvPr id="23" name="Прямая со стрелкой 22"/>
          <p:cNvCxnSpPr/>
          <p:nvPr/>
        </p:nvCxnSpPr>
        <p:spPr>
          <a:xfrm flipH="1">
            <a:off x="8286371" y="5122117"/>
            <a:ext cx="333022" cy="251915"/>
          </a:xfrm>
          <a:prstGeom prst="straightConnector1">
            <a:avLst/>
          </a:prstGeom>
          <a:noFill/>
          <a:ln w="222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</p:cxnSp>
      <p:cxnSp>
        <p:nvCxnSpPr>
          <p:cNvPr id="25" name="Прямая со стрелкой 24"/>
          <p:cNvCxnSpPr/>
          <p:nvPr/>
        </p:nvCxnSpPr>
        <p:spPr>
          <a:xfrm flipH="1">
            <a:off x="9131414" y="5115038"/>
            <a:ext cx="6970" cy="347450"/>
          </a:xfrm>
          <a:prstGeom prst="straightConnector1">
            <a:avLst/>
          </a:prstGeom>
          <a:noFill/>
          <a:ln w="222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</p:cxnSp>
      <p:cxnSp>
        <p:nvCxnSpPr>
          <p:cNvPr id="29" name="Прямая со стрелкой 28"/>
          <p:cNvCxnSpPr/>
          <p:nvPr/>
        </p:nvCxnSpPr>
        <p:spPr>
          <a:xfrm>
            <a:off x="9675326" y="5136120"/>
            <a:ext cx="374588" cy="282041"/>
          </a:xfrm>
          <a:prstGeom prst="straightConnector1">
            <a:avLst/>
          </a:prstGeom>
          <a:noFill/>
          <a:ln w="22225" cap="flat" cmpd="sng" algn="ctr">
            <a:solidFill>
              <a:srgbClr val="6076B4"/>
            </a:solidFill>
            <a:prstDash val="solid"/>
            <a:tailEnd type="arrow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</p:cxnSp>
      <p:sp>
        <p:nvSpPr>
          <p:cNvPr id="31" name="Скругленный прямоугольник 30"/>
          <p:cNvSpPr/>
          <p:nvPr/>
        </p:nvSpPr>
        <p:spPr>
          <a:xfrm>
            <a:off x="1967031" y="5431809"/>
            <a:ext cx="1532696" cy="863600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Промежу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-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точный мозг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921010" y="5437365"/>
            <a:ext cx="1535112" cy="852488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Полушария большого мозга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545201" y="5437365"/>
            <a:ext cx="2016125" cy="665163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Продолговатый мозг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736005" y="5435860"/>
            <a:ext cx="914400" cy="665162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мост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935335" y="5426880"/>
            <a:ext cx="1187450" cy="688975"/>
          </a:xfrm>
          <a:prstGeom prst="round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Средний мозг</a:t>
            </a:r>
          </a:p>
        </p:txBody>
      </p:sp>
      <p:cxnSp>
        <p:nvCxnSpPr>
          <p:cNvPr id="38" name="Прямая соединительная линия 37"/>
          <p:cNvCxnSpPr>
            <a:stCxn id="31" idx="3"/>
            <a:endCxn id="32" idx="1"/>
          </p:cNvCxnSpPr>
          <p:nvPr/>
        </p:nvCxnSpPr>
        <p:spPr>
          <a:xfrm>
            <a:off x="3499727" y="5863609"/>
            <a:ext cx="421283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456122" y="5860955"/>
            <a:ext cx="1089079" cy="2654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34" idx="1"/>
          </p:cNvCxnSpPr>
          <p:nvPr/>
        </p:nvCxnSpPr>
        <p:spPr>
          <a:xfrm>
            <a:off x="8561326" y="5768441"/>
            <a:ext cx="174679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endCxn id="35" idx="1"/>
          </p:cNvCxnSpPr>
          <p:nvPr/>
        </p:nvCxnSpPr>
        <p:spPr>
          <a:xfrm flipV="1">
            <a:off x="9675326" y="5771368"/>
            <a:ext cx="260009" cy="17153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15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4" grpId="0" animBg="1"/>
      <p:bldP spid="16" grpId="0" animBg="1"/>
      <p:bldP spid="17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508084" y="347900"/>
            <a:ext cx="6781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Расположение головного мозга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4861" y="1211500"/>
            <a:ext cx="52768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7057219" y="1937011"/>
            <a:ext cx="380639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Головной мозг лежит в полости черепа, в основном повторяя его форму. Функцией головного мозга является регуляция всех процессов, происходящих в организме.</a:t>
            </a:r>
          </a:p>
        </p:txBody>
      </p:sp>
    </p:spTree>
    <p:extLst>
      <p:ext uri="{BB962C8B-B14F-4D97-AF65-F5344CB8AC3E}">
        <p14:creationId xmlns:p14="http://schemas.microsoft.com/office/powerpoint/2010/main" val="153072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377269" y="656135"/>
            <a:ext cx="6781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Отделы головного мозга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75000"/>
                </a:srgbClr>
              </a:solidFill>
              <a:effectLst/>
              <a:uLnTx/>
              <a:uFillTx/>
              <a:latin typeface="Impac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7269" y="1303835"/>
            <a:ext cx="7465325" cy="47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3308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31159" y="478714"/>
            <a:ext cx="8229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Головной мозг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graphicFrame>
        <p:nvGraphicFramePr>
          <p:cNvPr id="3" name="Group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564025"/>
              </p:ext>
            </p:extLst>
          </p:nvPr>
        </p:nvGraphicFramePr>
        <p:xfrm>
          <a:off x="1931159" y="1407994"/>
          <a:ext cx="8763000" cy="4373880"/>
        </p:xfrm>
        <a:graphic>
          <a:graphicData uri="http://schemas.openxmlformats.org/drawingml/2006/table">
            <a:tbl>
              <a:tblPr/>
              <a:tblGrid>
                <a:gridCol w="2921000"/>
                <a:gridCol w="2921000"/>
                <a:gridCol w="2921000"/>
              </a:tblGrid>
              <a:tr h="111050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Отделы и части головного мозга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Особенности строения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Функции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621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</a:t>
                      </a:r>
                      <a:r>
                        <a:rPr lang="ru-RU" sz="2800" b="1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Ствол: 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76B4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335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Продолговатый мозг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Мост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Средний мозг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Промежуточный мозг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39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Мозжечок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9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586819" y="560601"/>
            <a:ext cx="6781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Ствол</a:t>
            </a:r>
            <a:r>
              <a:rPr kumimoji="0" lang="ru-RU" sz="5400" b="0" i="0" u="none" strike="noStrike" kern="1200" cap="none" spc="0" normalizeH="0" baseline="0" noProof="0" smtClean="0">
                <a:ln>
                  <a:noFill/>
                </a:ln>
                <a:solidFill>
                  <a:srgbClr val="E4E9EF">
                    <a:lumMod val="25000"/>
                  </a:srgbClr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 </a:t>
            </a:r>
            <a:r>
              <a:rPr kumimoji="0" lang="ru-RU" sz="5400" b="0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мозга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75000"/>
                </a:srgbClr>
              </a:solidFill>
              <a:effectLst/>
              <a:uLnTx/>
              <a:uFillTx/>
              <a:latin typeface="Impac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207425" y="1302959"/>
            <a:ext cx="1002468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Ствол головного мозга служит для передачи сигналов из высших отделов мозга в спинной мозг и обратно, а также является ответственным за регуляцию базовых витальных функций, таки, как дыхание, кровяное давление, частота сердечных сокращений, а также рефлексов — например, глазодвигательных, рвотного и др.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/>
          <a:srcRect l="-1070"/>
          <a:stretch/>
        </p:blipFill>
        <p:spPr bwMode="auto">
          <a:xfrm>
            <a:off x="3351153" y="2731472"/>
            <a:ext cx="5737225" cy="2405062"/>
          </a:xfrm>
          <a:prstGeom prst="rect">
            <a:avLst/>
          </a:prstGeom>
          <a:solidFill>
            <a:sysClr val="window" lastClr="FFFFFF"/>
          </a:solidFill>
          <a:ln w="22225" cap="flat" cmpd="sng" algn="ctr">
            <a:solidFill>
              <a:srgbClr val="6076B4"/>
            </a:solidFill>
            <a:prstDash val="solid"/>
          </a:ln>
          <a:effectLst/>
          <a:extLst/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319166" y="5241608"/>
            <a:ext cx="8712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В ствол входят три основные части: продолговатый мозг,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Варолиев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 мост и средний мозг. </a:t>
            </a:r>
          </a:p>
        </p:txBody>
      </p:sp>
    </p:spTree>
    <p:extLst>
      <p:ext uri="{BB962C8B-B14F-4D97-AF65-F5344CB8AC3E}">
        <p14:creationId xmlns:p14="http://schemas.microsoft.com/office/powerpoint/2010/main" val="283246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668659" y="579035"/>
            <a:ext cx="6781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Продолговатый мозг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7181" y="1082273"/>
            <a:ext cx="10171279" cy="1631950"/>
          </a:xfrm>
          <a:prstGeom prst="rect">
            <a:avLst/>
          </a:prstGeom>
          <a:solidFill>
            <a:srgbClr val="6076B4"/>
          </a:solidFill>
          <a:ln w="34925" cap="flat" cmpd="sng" algn="ctr">
            <a:solidFill>
              <a:sysClr val="window" lastClr="FFFFFF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Продолговатый мозг (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medulla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oblongata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) — непосредственное продолжение спинного мозга. Продолговатый мозг имеет длину 2,5—3 см, по форме он похож на опрокинутый усеченный конус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Серое вещество располагается отдельными скоплениями ядер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3199" y="2899818"/>
            <a:ext cx="3210920" cy="3244399"/>
          </a:xfrm>
          <a:prstGeom prst="rect">
            <a:avLst/>
          </a:prstGeom>
          <a:solidFill>
            <a:sysClr val="window" lastClr="FFFFFF"/>
          </a:solidFill>
          <a:ln w="22225" cap="flat" cmpd="sng" algn="ctr">
            <a:solidFill>
              <a:srgbClr val="6076B4"/>
            </a:solidFill>
            <a:prstDash val="solid"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36166" y="3041770"/>
            <a:ext cx="5690973" cy="2677656"/>
          </a:xfrm>
          <a:prstGeom prst="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Через ядра проходят рефлекторные дуги: рефлекса кашля, рефлекса чихания, рефлекса слезоотделения и т.д.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 ядрах располагаются центры, отвечающие за акт глотания, работу пищеварительных желез, регуляцию дыхания, деятельность сердца и сосудов.</a:t>
            </a:r>
          </a:p>
        </p:txBody>
      </p:sp>
    </p:spTree>
    <p:extLst>
      <p:ext uri="{BB962C8B-B14F-4D97-AF65-F5344CB8AC3E}">
        <p14:creationId xmlns:p14="http://schemas.microsoft.com/office/powerpoint/2010/main" val="354827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569073" y="0"/>
            <a:ext cx="6781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Варолиев мост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465" y="1223963"/>
            <a:ext cx="3960813" cy="3038475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529886" y="1223963"/>
            <a:ext cx="4518025" cy="4892675"/>
          </a:xfrm>
          <a:prstGeom prst="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ВАРОЛИЕВ МОСТ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(Pons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Varolii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)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(от имени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Констанзо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Варолия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), часть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СТВОЛА МОЗГА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у человека, входящая в состав заднего мозга. Содержит нервные волокна, соединяющие две половины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МОЗЖЕЧКА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 Под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варолиевым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мостом расположен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ПРОДОЛГОВАТЫЙ МОЗГ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через который проходят восходящие и нисходящие нервные волокна из спинного в головной мозг и наоборот.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028975" y="4342665"/>
            <a:ext cx="10810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мост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082257" y="4342666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мозжечок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2355649" y="3439236"/>
            <a:ext cx="754413" cy="903429"/>
          </a:xfrm>
          <a:prstGeom prst="straightConnector1">
            <a:avLst/>
          </a:prstGeom>
          <a:noFill/>
          <a:ln w="34925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1" name="Прямая со стрелкой 10"/>
          <p:cNvCxnSpPr/>
          <p:nvPr/>
        </p:nvCxnSpPr>
        <p:spPr>
          <a:xfrm flipH="1" flipV="1">
            <a:off x="3780430" y="3142456"/>
            <a:ext cx="774606" cy="1200209"/>
          </a:xfrm>
          <a:prstGeom prst="straightConnector1">
            <a:avLst/>
          </a:prstGeom>
          <a:noFill/>
          <a:ln w="34925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grpSp>
        <p:nvGrpSpPr>
          <p:cNvPr id="13" name="Прямоугольник 9"/>
          <p:cNvGrpSpPr>
            <a:grpSpLocks/>
          </p:cNvGrpSpPr>
          <p:nvPr/>
        </p:nvGrpSpPr>
        <p:grpSpPr bwMode="auto">
          <a:xfrm>
            <a:off x="1262561" y="4965700"/>
            <a:ext cx="4279900" cy="1150938"/>
            <a:chOff x="42" y="3180"/>
            <a:chExt cx="2696" cy="725"/>
          </a:xfrm>
        </p:grpSpPr>
        <p:pic>
          <p:nvPicPr>
            <p:cNvPr id="14" name="Прямоугольник 9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" y="3180"/>
              <a:ext cx="2696" cy="725"/>
            </a:xfrm>
            <a:prstGeom prst="rect">
              <a:avLst/>
            </a:prstGeom>
            <a:noFill/>
          </p:spPr>
        </p:pic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13" y="3203"/>
              <a:ext cx="2586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</a:pPr>
              <a:r>
                <a:rPr lang="ru-RU" sz="2000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Проводят импульс в кору головного мозга, к мозжечку, продолговатому и спинному мозгу.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34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535380" y="454807"/>
            <a:ext cx="6781800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Средний мозг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506845" y="1256495"/>
            <a:ext cx="8023225" cy="708025"/>
          </a:xfrm>
          <a:prstGeom prst="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  <a:headEnd/>
            <a:tailEnd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(лат.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Mesencephalon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) — отдел головного мозга, древний зрительный центр. Включен в ствол головного мозга.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6845" y="2460507"/>
            <a:ext cx="4103688" cy="3468687"/>
          </a:xfrm>
          <a:prstGeom prst="rect">
            <a:avLst/>
          </a:prstGeom>
          <a:solidFill>
            <a:sysClr val="window" lastClr="FFFFFF"/>
          </a:solidFill>
          <a:ln w="22225" cap="flat" cmpd="sng" algn="ctr">
            <a:solidFill>
              <a:srgbClr val="6076B4"/>
            </a:solidFill>
            <a:prstDash val="solid"/>
          </a:ln>
          <a:effectLst/>
          <a:extLst/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7116644" y="2301756"/>
            <a:ext cx="3968750" cy="3786187"/>
          </a:xfrm>
          <a:prstGeom prst="rect">
            <a:avLst/>
          </a:prstGeom>
          <a:gradFill rotWithShape="1">
            <a:gsLst>
              <a:gs pos="0">
                <a:srgbClr val="6076B4">
                  <a:tint val="37000"/>
                  <a:hueMod val="100000"/>
                  <a:satMod val="200000"/>
                  <a:lumMod val="88000"/>
                </a:srgbClr>
              </a:gs>
              <a:gs pos="100000">
                <a:srgbClr val="6076B4">
                  <a:tint val="53000"/>
                  <a:shade val="100000"/>
                  <a:hueMod val="100000"/>
                  <a:satMod val="350000"/>
                  <a:lumMod val="79000"/>
                </a:srgbClr>
              </a:gs>
            </a:gsLst>
            <a:lin ang="5400000" scaled="1"/>
          </a:gradFill>
          <a:ln w="15875" cap="flat" cmpd="sng" algn="ctr">
            <a:solidFill>
              <a:srgbClr val="6076B4"/>
            </a:solidFill>
            <a:prstDash val="solid"/>
          </a:ln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Функции среднего мозга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1. Двигательные функции.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2. Сенсорные функции (например зрение).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3. Регулировка актов жевания и глотания (продолжительности)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4. Обеспечения точных движений рук (например, при письме).</a:t>
            </a:r>
          </a:p>
        </p:txBody>
      </p:sp>
    </p:spTree>
    <p:extLst>
      <p:ext uri="{BB962C8B-B14F-4D97-AF65-F5344CB8AC3E}">
        <p14:creationId xmlns:p14="http://schemas.microsoft.com/office/powerpoint/2010/main" val="55660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3983228" y="284163"/>
            <a:ext cx="4392612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rgbClr val="2F589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Мозжечок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126" y="1248368"/>
            <a:ext cx="40830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Прямоугольник 3"/>
          <p:cNvGrpSpPr>
            <a:grpSpLocks/>
          </p:cNvGrpSpPr>
          <p:nvPr/>
        </p:nvGrpSpPr>
        <p:grpSpPr bwMode="auto">
          <a:xfrm>
            <a:off x="6541709" y="1248368"/>
            <a:ext cx="4541837" cy="4845050"/>
            <a:chOff x="2857" y="684"/>
            <a:chExt cx="2861" cy="3052"/>
          </a:xfrm>
        </p:grpSpPr>
        <p:pic>
          <p:nvPicPr>
            <p:cNvPr id="6" name="Прямоугольник 3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57" y="684"/>
              <a:ext cx="2861" cy="3052"/>
            </a:xfrm>
            <a:prstGeom prst="rect">
              <a:avLst/>
            </a:prstGeom>
            <a:noFill/>
          </p:spPr>
        </p:pic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934" y="739"/>
              <a:ext cx="2707" cy="2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</a:pPr>
              <a:r>
                <a:rPr lang="ru-RU" sz="2000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Мозжечок напоминает мозг в миниатюре, так как он также поделен на два покрытые извилинами полушария, имеющие тот же цвет, что и большой мозг. Кстати, по-латыни он называется </a:t>
              </a:r>
              <a:r>
                <a:rPr lang="ru-RU" sz="2000" dirty="0" err="1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cerebellum</a:t>
              </a:r>
              <a:r>
                <a:rPr lang="ru-RU" sz="2000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, что значит «маленький мозг». Он расположен в задней части мозга и является частью центральной нервной системы. Мозжечок получает информацию как от тела, так и от полушарий. Он ответственен за координацию движения делая их точными и целенаправленными и равновесие тела.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181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D:\РАЗРАБОТКИ УРОКОВ\8 класс\Головной мозг\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3881" y="2944504"/>
            <a:ext cx="4107976" cy="308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19869" y="1119116"/>
            <a:ext cx="7301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Спасибо за внимание!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307757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</TotalTime>
  <Words>687</Words>
  <Application>Microsoft Office PowerPoint</Application>
  <PresentationFormat>Широкоэкранный</PresentationFormat>
  <Paragraphs>103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Garamond</vt:lpstr>
      <vt:lpstr>Impact</vt:lpstr>
      <vt:lpstr>Times New Roman</vt:lpstr>
      <vt:lpstr>Wingdings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5</cp:revision>
  <dcterms:created xsi:type="dcterms:W3CDTF">2016-05-20T19:04:34Z</dcterms:created>
  <dcterms:modified xsi:type="dcterms:W3CDTF">2016-05-21T09:52:21Z</dcterms:modified>
</cp:coreProperties>
</file>