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28758E7F-AEDF-4DC8-8B8D-02B78F915BA0}" type="datetimeFigureOut">
              <a:rPr lang="ru-RU" smtClean="0"/>
              <a:t>14.02.2016</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A563EA6-782B-4A4A-A67D-07D317342AFC}"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8758E7F-AEDF-4DC8-8B8D-02B78F915BA0}" type="datetimeFigureOut">
              <a:rPr lang="ru-RU" smtClean="0"/>
              <a:t>14.02.2016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63EA6-782B-4A4A-A67D-07D317342AFC}"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8758E7F-AEDF-4DC8-8B8D-02B78F915BA0}" type="datetimeFigureOut">
              <a:rPr lang="ru-RU" smtClean="0"/>
              <a:t>14.02.2016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63EA6-782B-4A4A-A67D-07D317342AFC}"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758E7F-AEDF-4DC8-8B8D-02B78F915BA0}" type="datetimeFigureOut">
              <a:rPr lang="ru-RU" smtClean="0"/>
              <a:t>14.02.2016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63EA6-782B-4A4A-A67D-07D317342AFC}"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8758E7F-AEDF-4DC8-8B8D-02B78F915BA0}" type="datetimeFigureOut">
              <a:rPr lang="ru-RU" smtClean="0"/>
              <a:t>14.02.2016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A563EA6-782B-4A4A-A67D-07D317342AFC}"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8758E7F-AEDF-4DC8-8B8D-02B78F915BA0}" type="datetimeFigureOut">
              <a:rPr lang="ru-RU" smtClean="0"/>
              <a:t>14.02.2016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A563EA6-782B-4A4A-A67D-07D317342AFC}"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58E7F-AEDF-4DC8-8B8D-02B78F915BA0}" type="datetimeFigureOut">
              <a:rPr lang="ru-RU" smtClean="0"/>
              <a:t>14.02.2016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A563EA6-782B-4A4A-A67D-07D317342AFC}"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8758E7F-AEDF-4DC8-8B8D-02B78F915BA0}" type="datetimeFigureOut">
              <a:rPr lang="ru-RU" smtClean="0"/>
              <a:t>14.02.2016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63EA6-782B-4A4A-A67D-07D317342AFC}"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8758E7F-AEDF-4DC8-8B8D-02B78F915BA0}" type="datetimeFigureOut">
              <a:rPr lang="ru-RU" smtClean="0"/>
              <a:t>14.02.2016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63EA6-782B-4A4A-A67D-07D317342AFC}"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8758E7F-AEDF-4DC8-8B8D-02B78F915BA0}" type="datetimeFigureOut">
              <a:rPr lang="ru-RU" smtClean="0"/>
              <a:t>14.02.2016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63EA6-782B-4A4A-A67D-07D317342AFC}"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8758E7F-AEDF-4DC8-8B8D-02B78F915BA0}" type="datetimeFigureOut">
              <a:rPr lang="ru-RU" smtClean="0"/>
              <a:t>14.02.2016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63EA6-782B-4A4A-A67D-07D317342AFC}"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28758E7F-AEDF-4DC8-8B8D-02B78F915BA0}" type="datetimeFigureOut">
              <a:rPr lang="ru-RU" smtClean="0"/>
              <a:t>14.02.2016</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6A563EA6-782B-4A4A-A67D-07D317342AFC}"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hyperlink" Target="http://ru.wikipedia.org/wiki"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91880" y="476672"/>
            <a:ext cx="5472608" cy="2770634"/>
          </a:xfrm>
        </p:spPr>
        <p:txBody>
          <a:bodyPr>
            <a:noAutofit/>
          </a:bodyPr>
          <a:lstStyle/>
          <a:p>
            <a:r>
              <a:rPr lang="ru-RU" sz="3600" b="1" dirty="0" smtClean="0">
                <a:solidFill>
                  <a:schemeClr val="accent1">
                    <a:lumMod val="60000"/>
                    <a:lumOff val="40000"/>
                  </a:schemeClr>
                </a:solidFill>
              </a:rPr>
              <a:t>Исследовательская работа</a:t>
            </a:r>
            <a:r>
              <a:rPr lang="ru-RU" sz="3600" dirty="0" smtClean="0">
                <a:solidFill>
                  <a:schemeClr val="accent1">
                    <a:lumMod val="60000"/>
                    <a:lumOff val="40000"/>
                  </a:schemeClr>
                </a:solidFill>
              </a:rPr>
              <a:t/>
            </a:r>
            <a:br>
              <a:rPr lang="ru-RU" sz="3600" dirty="0" smtClean="0">
                <a:solidFill>
                  <a:schemeClr val="accent1">
                    <a:lumMod val="60000"/>
                    <a:lumOff val="40000"/>
                  </a:schemeClr>
                </a:solidFill>
              </a:rPr>
            </a:br>
            <a:r>
              <a:rPr lang="ru-RU" sz="3600" b="1" dirty="0" smtClean="0">
                <a:solidFill>
                  <a:schemeClr val="accent1">
                    <a:lumMod val="60000"/>
                    <a:lumOff val="40000"/>
                  </a:schemeClr>
                </a:solidFill>
              </a:rPr>
              <a:t> «Почему ржавеет железо»</a:t>
            </a:r>
            <a:r>
              <a:rPr lang="ru-RU" sz="3600" dirty="0" smtClean="0">
                <a:solidFill>
                  <a:schemeClr val="accent1">
                    <a:lumMod val="60000"/>
                    <a:lumOff val="40000"/>
                  </a:schemeClr>
                </a:solidFill>
              </a:rPr>
              <a:t/>
            </a:r>
            <a:br>
              <a:rPr lang="ru-RU" sz="3600" dirty="0" smtClean="0">
                <a:solidFill>
                  <a:schemeClr val="accent1">
                    <a:lumMod val="60000"/>
                    <a:lumOff val="40000"/>
                  </a:schemeClr>
                </a:solidFill>
              </a:rPr>
            </a:br>
            <a:endParaRPr lang="ru-RU" sz="3600" dirty="0">
              <a:solidFill>
                <a:schemeClr val="accent1">
                  <a:lumMod val="60000"/>
                  <a:lumOff val="40000"/>
                </a:schemeClr>
              </a:solidFill>
            </a:endParaRPr>
          </a:p>
        </p:txBody>
      </p:sp>
      <p:sp>
        <p:nvSpPr>
          <p:cNvPr id="3" name="Подзаголовок 2"/>
          <p:cNvSpPr>
            <a:spLocks noGrp="1"/>
          </p:cNvSpPr>
          <p:nvPr>
            <p:ph type="subTitle" idx="1"/>
          </p:nvPr>
        </p:nvSpPr>
        <p:spPr>
          <a:xfrm>
            <a:off x="1547664" y="4365104"/>
            <a:ext cx="6400800" cy="1752600"/>
          </a:xfrm>
        </p:spPr>
        <p:txBody>
          <a:bodyPr>
            <a:normAutofit fontScale="92500" lnSpcReduction="20000"/>
          </a:bodyPr>
          <a:lstStyle/>
          <a:p>
            <a:r>
              <a:rPr lang="ru-RU" b="1" dirty="0" smtClean="0">
                <a:solidFill>
                  <a:schemeClr val="accent3">
                    <a:lumMod val="60000"/>
                    <a:lumOff val="40000"/>
                  </a:schemeClr>
                </a:solidFill>
              </a:rPr>
              <a:t>Работу выполнила ученица 4 класса</a:t>
            </a:r>
            <a:endParaRPr lang="ru-RU" dirty="0" smtClean="0">
              <a:solidFill>
                <a:schemeClr val="accent3">
                  <a:lumMod val="60000"/>
                  <a:lumOff val="40000"/>
                </a:schemeClr>
              </a:solidFill>
            </a:endParaRPr>
          </a:p>
          <a:p>
            <a:r>
              <a:rPr lang="ru-RU" b="1" dirty="0" smtClean="0">
                <a:solidFill>
                  <a:schemeClr val="accent3">
                    <a:lumMod val="60000"/>
                    <a:lumOff val="40000"/>
                  </a:schemeClr>
                </a:solidFill>
              </a:rPr>
              <a:t>Зотова Елизавета Сергеевна</a:t>
            </a:r>
            <a:endParaRPr lang="ru-RU" dirty="0" smtClean="0">
              <a:solidFill>
                <a:schemeClr val="accent3">
                  <a:lumMod val="60000"/>
                  <a:lumOff val="40000"/>
                </a:schemeClr>
              </a:solidFill>
            </a:endParaRPr>
          </a:p>
          <a:p>
            <a:r>
              <a:rPr lang="ru-RU" b="1" dirty="0" smtClean="0">
                <a:solidFill>
                  <a:schemeClr val="accent3">
                    <a:lumMod val="60000"/>
                    <a:lumOff val="40000"/>
                  </a:schemeClr>
                </a:solidFill>
              </a:rPr>
              <a:t>Руководитель проекта</a:t>
            </a:r>
            <a:endParaRPr lang="ru-RU" dirty="0" smtClean="0">
              <a:solidFill>
                <a:schemeClr val="accent3">
                  <a:lumMod val="60000"/>
                  <a:lumOff val="40000"/>
                </a:schemeClr>
              </a:solidFill>
            </a:endParaRPr>
          </a:p>
          <a:p>
            <a:r>
              <a:rPr lang="ru-RU" b="1" dirty="0" smtClean="0">
                <a:solidFill>
                  <a:schemeClr val="accent3">
                    <a:lumMod val="60000"/>
                    <a:lumOff val="40000"/>
                  </a:schemeClr>
                </a:solidFill>
              </a:rPr>
              <a:t>учитель начальных классов </a:t>
            </a:r>
            <a:endParaRPr lang="ru-RU" dirty="0" smtClean="0">
              <a:solidFill>
                <a:schemeClr val="accent3">
                  <a:lumMod val="60000"/>
                  <a:lumOff val="40000"/>
                </a:schemeClr>
              </a:solidFill>
            </a:endParaRPr>
          </a:p>
          <a:p>
            <a:r>
              <a:rPr lang="ru-RU" b="1" dirty="0" smtClean="0">
                <a:solidFill>
                  <a:schemeClr val="accent3">
                    <a:lumMod val="60000"/>
                    <a:lumOff val="40000"/>
                  </a:schemeClr>
                </a:solidFill>
              </a:rPr>
              <a:t>Пономарева Ольга Николаевна</a:t>
            </a:r>
            <a:endParaRPr lang="ru-RU" dirty="0" smtClean="0">
              <a:solidFill>
                <a:schemeClr val="accent3">
                  <a:lumMod val="60000"/>
                  <a:lumOff val="40000"/>
                </a:schemeClr>
              </a:solidFill>
            </a:endParaRPr>
          </a:p>
          <a:p>
            <a:endParaRPr lang="ru-RU" dirty="0"/>
          </a:p>
        </p:txBody>
      </p:sp>
      <p:pic>
        <p:nvPicPr>
          <p:cNvPr id="4" name="Рисунок 3" descr="C:\Users\Ольга\AppData\Local\Microsoft\Windows\Temporary Internet Files\Content.Word\IMG_1287.jpg"/>
          <p:cNvPicPr/>
          <p:nvPr/>
        </p:nvPicPr>
        <p:blipFill rotWithShape="1">
          <a:blip r:embed="rId2" cstate="print">
            <a:extLst>
              <a:ext uri="{28A0092B-C50C-407E-A947-70E740481C1C}">
                <a14:useLocalDpi xmlns:a14="http://schemas.microsoft.com/office/drawing/2010/main" val="0"/>
              </a:ext>
            </a:extLst>
          </a:blip>
          <a:srcRect r="46829" b="44223"/>
          <a:stretch/>
        </p:blipFill>
        <p:spPr bwMode="auto">
          <a:xfrm>
            <a:off x="755576" y="548680"/>
            <a:ext cx="3096344" cy="201622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6183327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a:bodyPr>
          <a:lstStyle/>
          <a:p>
            <a:r>
              <a:rPr lang="ru-RU" b="1" dirty="0"/>
              <a:t> Рабочая гипотеза:</a:t>
            </a:r>
            <a:endParaRPr lang="ru-RU" dirty="0"/>
          </a:p>
          <a:p>
            <a:pPr marL="0" indent="0">
              <a:buNone/>
            </a:pPr>
            <a:r>
              <a:rPr lang="ru-RU" sz="1800" u="sng" dirty="0"/>
              <a:t>Я </a:t>
            </a:r>
            <a:r>
              <a:rPr lang="ru-RU" sz="1800" u="sng" dirty="0" smtClean="0"/>
              <a:t>сделала предположение, что все  предметы покрываются ржавчиной  при любых условиях.</a:t>
            </a:r>
            <a:endParaRPr lang="ru-RU" sz="1800" dirty="0"/>
          </a:p>
          <a:p>
            <a:pPr marL="0" indent="0">
              <a:buNone/>
            </a:pPr>
            <a:r>
              <a:rPr lang="ru-RU" sz="1800" dirty="0"/>
              <a:t>Провела собственное исследование и выяснила, что ржавчина появляется на металлических предметах и её образование зависит от внешних факторов. </a:t>
            </a:r>
          </a:p>
          <a:p>
            <a:endParaRPr lang="ru-RU" b="1" dirty="0" smtClean="0"/>
          </a:p>
          <a:p>
            <a:r>
              <a:rPr lang="ru-RU" b="1" dirty="0" smtClean="0"/>
              <a:t>Цель </a:t>
            </a:r>
            <a:r>
              <a:rPr lang="ru-RU" b="1" dirty="0"/>
              <a:t>исследования: </a:t>
            </a:r>
            <a:r>
              <a:rPr lang="ru-RU" dirty="0"/>
              <a:t>изучить причины образования ржавчины и способы борьбы с ней.</a:t>
            </a:r>
          </a:p>
          <a:p>
            <a:r>
              <a:rPr lang="ru-RU" b="1" dirty="0"/>
              <a:t>Задачи:</a:t>
            </a:r>
            <a:endParaRPr lang="ru-RU" dirty="0"/>
          </a:p>
          <a:p>
            <a:pPr marL="0" indent="0">
              <a:buNone/>
            </a:pPr>
            <a:r>
              <a:rPr lang="ru-RU" dirty="0"/>
              <a:t>1.  Найти и обработать сведения   о  </a:t>
            </a:r>
            <a:r>
              <a:rPr lang="ru-RU" dirty="0" smtClean="0"/>
              <a:t>ржавчине;</a:t>
            </a:r>
            <a:endParaRPr lang="ru-RU" dirty="0"/>
          </a:p>
          <a:p>
            <a:pPr marL="0" indent="0">
              <a:buNone/>
            </a:pPr>
            <a:r>
              <a:rPr lang="ru-RU" dirty="0"/>
              <a:t>2. Выяснить, какие внешние факторы влияют на образование </a:t>
            </a:r>
            <a:r>
              <a:rPr lang="ru-RU" dirty="0" smtClean="0"/>
              <a:t>ржавчины;</a:t>
            </a:r>
            <a:endParaRPr lang="ru-RU" dirty="0"/>
          </a:p>
          <a:p>
            <a:pPr marL="0" indent="0">
              <a:buNone/>
            </a:pPr>
            <a:r>
              <a:rPr lang="ru-RU" dirty="0"/>
              <a:t>3. Найти способы борьбы с </a:t>
            </a:r>
            <a:r>
              <a:rPr lang="ru-RU" dirty="0" smtClean="0"/>
              <a:t>ржавчиной;</a:t>
            </a:r>
            <a:endParaRPr lang="ru-RU" dirty="0"/>
          </a:p>
          <a:p>
            <a:pPr marL="0" indent="0">
              <a:buNone/>
            </a:pPr>
            <a:r>
              <a:rPr lang="ru-RU" dirty="0"/>
              <a:t>4. Записать результаты наблюдений в виде таблицы и сделать выводы.</a:t>
            </a:r>
          </a:p>
        </p:txBody>
      </p:sp>
    </p:spTree>
    <p:extLst>
      <p:ext uri="{BB962C8B-B14F-4D97-AF65-F5344CB8AC3E}">
        <p14:creationId xmlns:p14="http://schemas.microsoft.com/office/powerpoint/2010/main" val="4387204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b="1" dirty="0" smtClean="0"/>
              <a:t>                Объект изучения:</a:t>
            </a:r>
            <a:r>
              <a:rPr lang="ru-RU" dirty="0" smtClean="0"/>
              <a:t> ржавчина.</a:t>
            </a:r>
            <a:endParaRPr lang="ru-RU" dirty="0"/>
          </a:p>
        </p:txBody>
      </p:sp>
      <p:sp>
        <p:nvSpPr>
          <p:cNvPr id="3" name="Заголовок 2"/>
          <p:cNvSpPr>
            <a:spLocks noGrp="1"/>
          </p:cNvSpPr>
          <p:nvPr>
            <p:ph type="title"/>
          </p:nvPr>
        </p:nvSpPr>
        <p:spPr/>
        <p:txBody>
          <a:bodyPr/>
          <a:lstStyle/>
          <a:p>
            <a:endParaRPr lang="ru-RU"/>
          </a:p>
        </p:txBody>
      </p:sp>
      <p:pic>
        <p:nvPicPr>
          <p:cNvPr id="4098" name="Picture 2" descr="E:\DCIM\201_0202\IMG_205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2606"/>
          <a:stretch/>
        </p:blipFill>
        <p:spPr bwMode="auto">
          <a:xfrm>
            <a:off x="2339752" y="2892896"/>
            <a:ext cx="5405805"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5946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ru-RU" dirty="0"/>
              <a:t>Мы вынесли на улицу старый холодильник. Через некоторое время я заметила, что на корпусе  появился ржавый налёт. Почему на холодильнике в доме нет такого налёта, а на улице он появился. От чего это зависит? Вот так и возникла идея  проведения моей исследовательской работы.</a:t>
            </a:r>
            <a:r>
              <a:rPr lang="ru-RU" i="1" dirty="0"/>
              <a:t> </a:t>
            </a:r>
            <a:endParaRPr lang="ru-RU" dirty="0"/>
          </a:p>
          <a:p>
            <a:pPr marL="0" indent="0">
              <a:buNone/>
            </a:pPr>
            <a:r>
              <a:rPr lang="ru-RU" dirty="0"/>
              <a:t>Эта тема  актуальна на сегодняшний день. Металл, находясь в заброшенном состоянии, негативно влияет на окружающую среду. Природа затрачивает много времени для разложения металла. Но если надлежащим образом следить за металлом, не допускать ржавчины, подвергать переработке металлы, нам не придется добывать железную руду из недр земли и тем самым сохранить запас </a:t>
            </a:r>
            <a:r>
              <a:rPr lang="ru-RU" dirty="0" smtClean="0"/>
              <a:t>полезных ископаемых на </a:t>
            </a:r>
            <a:r>
              <a:rPr lang="ru-RU" dirty="0"/>
              <a:t>нашей планете. </a:t>
            </a:r>
          </a:p>
        </p:txBody>
      </p:sp>
      <p:sp>
        <p:nvSpPr>
          <p:cNvPr id="2" name="Заголовок 1"/>
          <p:cNvSpPr>
            <a:spLocks noGrp="1"/>
          </p:cNvSpPr>
          <p:nvPr>
            <p:ph type="title"/>
          </p:nvPr>
        </p:nvSpPr>
        <p:spPr/>
        <p:txBody>
          <a:bodyPr/>
          <a:lstStyle/>
          <a:p>
            <a:r>
              <a:rPr lang="ru-RU" dirty="0" smtClean="0"/>
              <a:t>Актуальность</a:t>
            </a:r>
            <a:endParaRPr lang="ru-RU" dirty="0"/>
          </a:p>
        </p:txBody>
      </p:sp>
    </p:spTree>
    <p:extLst>
      <p:ext uri="{BB962C8B-B14F-4D97-AF65-F5344CB8AC3E}">
        <p14:creationId xmlns:p14="http://schemas.microsoft.com/office/powerpoint/2010/main" val="11677210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2780928"/>
            <a:ext cx="8147248" cy="3417243"/>
          </a:xfrm>
        </p:spPr>
        <p:txBody>
          <a:bodyPr>
            <a:normAutofit fontScale="92500"/>
          </a:bodyPr>
          <a:lstStyle/>
          <a:p>
            <a:pPr marL="0" indent="0">
              <a:buNone/>
            </a:pPr>
            <a:r>
              <a:rPr lang="ru-RU" sz="2800" dirty="0"/>
              <a:t>Ржавчину мы можем увидеть на машине, велосипеде, почтовом ящике, на газовых трубах. Она  имеет очень характерный цвет, рыжий, что даже говорят – листья цвета ржавчины. </a:t>
            </a:r>
            <a:r>
              <a:rPr lang="ru-RU" sz="2800" b="1" dirty="0"/>
              <a:t>Ржавчина </a:t>
            </a:r>
            <a:r>
              <a:rPr lang="ru-RU" sz="2800" dirty="0"/>
              <a:t>— это окись </a:t>
            </a:r>
            <a:r>
              <a:rPr lang="ru-RU" sz="2800" dirty="0" smtClean="0"/>
              <a:t>железа</a:t>
            </a:r>
          </a:p>
          <a:p>
            <a:pPr marL="0" indent="0">
              <a:buNone/>
            </a:pPr>
            <a:r>
              <a:rPr lang="ru-RU" sz="2800" dirty="0" smtClean="0"/>
              <a:t> </a:t>
            </a:r>
            <a:r>
              <a:rPr lang="ru-RU" sz="2800" dirty="0"/>
              <a:t>( гидроксид железа). Она образуется в результате «сгорания» железа при соединении с кислородом, растворенным в воде,  и приводит к разрушению металла.</a:t>
            </a:r>
          </a:p>
          <a:p>
            <a:endParaRPr lang="ru-RU" dirty="0"/>
          </a:p>
        </p:txBody>
      </p:sp>
      <p:sp>
        <p:nvSpPr>
          <p:cNvPr id="2" name="Заголовок 1"/>
          <p:cNvSpPr>
            <a:spLocks noGrp="1"/>
          </p:cNvSpPr>
          <p:nvPr>
            <p:ph type="title"/>
          </p:nvPr>
        </p:nvSpPr>
        <p:spPr/>
        <p:txBody>
          <a:bodyPr>
            <a:normAutofit fontScale="90000"/>
          </a:bodyPr>
          <a:lstStyle/>
          <a:p>
            <a:r>
              <a:rPr lang="ru-RU" b="1" dirty="0" smtClean="0"/>
              <a:t>                       </a:t>
            </a:r>
            <a:r>
              <a:rPr lang="ru-RU" sz="3600" b="1" dirty="0" smtClean="0"/>
              <a:t>Что </a:t>
            </a:r>
            <a:r>
              <a:rPr lang="ru-RU" sz="3600" b="1" dirty="0"/>
              <a:t>такое ржавчина?</a:t>
            </a:r>
            <a:r>
              <a:rPr lang="ru-RU" sz="3600" dirty="0"/>
              <a:t/>
            </a:r>
            <a:br>
              <a:rPr lang="ru-RU" sz="3600" dirty="0"/>
            </a:br>
            <a:endParaRPr lang="ru-RU" sz="3600" dirty="0"/>
          </a:p>
        </p:txBody>
      </p:sp>
      <p:pic>
        <p:nvPicPr>
          <p:cNvPr id="4" name="Рисунок 3"/>
          <p:cNvPicPr/>
          <p:nvPr/>
        </p:nvPicPr>
        <p:blipFill>
          <a:blip r:embed="rId2"/>
          <a:stretch>
            <a:fillRect/>
          </a:stretch>
        </p:blipFill>
        <p:spPr>
          <a:xfrm>
            <a:off x="251520" y="188640"/>
            <a:ext cx="3528392" cy="1656184"/>
          </a:xfrm>
          <a:prstGeom prst="rect">
            <a:avLst/>
          </a:prstGeom>
        </p:spPr>
      </p:pic>
    </p:spTree>
    <p:extLst>
      <p:ext uri="{BB962C8B-B14F-4D97-AF65-F5344CB8AC3E}">
        <p14:creationId xmlns:p14="http://schemas.microsoft.com/office/powerpoint/2010/main" val="13867671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dirty="0"/>
              <a:t>Железо в чистом виде практически не используется, так как оно слишком мягкое и не годится для изготовления каких-либо конструкций. Прочность железу придает углерод. Он превращает железо в твердые сталь и чугун. </a:t>
            </a:r>
            <a:r>
              <a:rPr lang="ru-RU" dirty="0" smtClean="0"/>
              <a:t>Если железо находится </a:t>
            </a:r>
            <a:r>
              <a:rPr lang="ru-RU" dirty="0"/>
              <a:t>в контакте с водой, то оно начинает ржаветь. Вода становится красноватой, и ржавчина плавает в воде в виде мелких частиц. Когда капля испарится, остается ржавчина, образуя красноватый слой на поверхности железа. </a:t>
            </a:r>
            <a:br>
              <a:rPr lang="ru-RU" dirty="0"/>
            </a:br>
            <a:endParaRPr lang="ru-RU" dirty="0"/>
          </a:p>
        </p:txBody>
      </p:sp>
      <p:sp>
        <p:nvSpPr>
          <p:cNvPr id="2" name="Заголовок 1"/>
          <p:cNvSpPr>
            <a:spLocks noGrp="1"/>
          </p:cNvSpPr>
          <p:nvPr>
            <p:ph type="title"/>
          </p:nvPr>
        </p:nvSpPr>
        <p:spPr/>
        <p:txBody>
          <a:bodyPr>
            <a:normAutofit/>
          </a:bodyPr>
          <a:lstStyle/>
          <a:p>
            <a:r>
              <a:rPr lang="ru-RU" sz="2800" b="1" dirty="0"/>
              <a:t>Условия окружающей среды, которые  влияют на образование ржавчины</a:t>
            </a:r>
            <a:endParaRPr lang="ru-RU" sz="2800" dirty="0"/>
          </a:p>
        </p:txBody>
      </p:sp>
    </p:spTree>
    <p:extLst>
      <p:ext uri="{BB962C8B-B14F-4D97-AF65-F5344CB8AC3E}">
        <p14:creationId xmlns:p14="http://schemas.microsoft.com/office/powerpoint/2010/main" val="30063188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a:t>В интернете я узнала о способах борьбы с </a:t>
            </a:r>
            <a:r>
              <a:rPr lang="ru-RU" dirty="0" smtClean="0"/>
              <a:t>ржавчиной. Чтобы </a:t>
            </a:r>
            <a:r>
              <a:rPr lang="ru-RU" dirty="0"/>
              <a:t>избежать этот разрушительный процесс железные поверхности покрывают краской, олифой, эмалью, лаком, техническими смазками,  нержавеющими металлами (хром, цинк).</a:t>
            </a:r>
          </a:p>
          <a:p>
            <a:endParaRPr lang="ru-RU" dirty="0"/>
          </a:p>
        </p:txBody>
      </p:sp>
      <p:sp>
        <p:nvSpPr>
          <p:cNvPr id="2" name="Заголовок 1"/>
          <p:cNvSpPr>
            <a:spLocks noGrp="1"/>
          </p:cNvSpPr>
          <p:nvPr>
            <p:ph type="title"/>
          </p:nvPr>
        </p:nvSpPr>
        <p:spPr/>
        <p:txBody>
          <a:bodyPr>
            <a:normAutofit fontScale="90000"/>
          </a:bodyPr>
          <a:lstStyle/>
          <a:p>
            <a:r>
              <a:rPr lang="ru-RU" b="1" dirty="0"/>
              <a:t>Способы борьбы с ржавчиной</a:t>
            </a:r>
            <a:r>
              <a:rPr lang="ru-RU" dirty="0"/>
              <a:t/>
            </a:r>
            <a:br>
              <a:rPr lang="ru-RU" dirty="0"/>
            </a:br>
            <a:endParaRPr lang="ru-RU" dirty="0"/>
          </a:p>
        </p:txBody>
      </p:sp>
    </p:spTree>
    <p:extLst>
      <p:ext uri="{BB962C8B-B14F-4D97-AF65-F5344CB8AC3E}">
        <p14:creationId xmlns:p14="http://schemas.microsoft.com/office/powerpoint/2010/main" val="173080105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7394" y="914946"/>
            <a:ext cx="8229600" cy="5217443"/>
          </a:xfrm>
        </p:spPr>
        <p:txBody>
          <a:bodyPr>
            <a:normAutofit/>
          </a:bodyPr>
          <a:lstStyle/>
          <a:p>
            <a:pPr marL="0" indent="0">
              <a:buNone/>
            </a:pPr>
            <a:endParaRPr lang="ru-RU" sz="2000" dirty="0"/>
          </a:p>
        </p:txBody>
      </p:sp>
      <p:sp>
        <p:nvSpPr>
          <p:cNvPr id="2" name="Заголовок 1"/>
          <p:cNvSpPr>
            <a:spLocks noGrp="1"/>
          </p:cNvSpPr>
          <p:nvPr>
            <p:ph type="title"/>
          </p:nvPr>
        </p:nvSpPr>
        <p:spPr>
          <a:xfrm>
            <a:off x="179512" y="188640"/>
            <a:ext cx="8265241" cy="1435766"/>
          </a:xfrm>
        </p:spPr>
        <p:txBody>
          <a:bodyPr>
            <a:normAutofit/>
          </a:bodyPr>
          <a:lstStyle/>
          <a:p>
            <a:pPr algn="l"/>
            <a:r>
              <a:rPr lang="ru-RU" sz="2400" b="1" dirty="0"/>
              <a:t>Практическая часть</a:t>
            </a:r>
            <a:r>
              <a:rPr lang="ru-RU" sz="3200" dirty="0"/>
              <a:t/>
            </a:r>
            <a:br>
              <a:rPr lang="ru-RU" sz="3200" dirty="0"/>
            </a:br>
            <a:endParaRPr lang="ru-RU" sz="3200" dirty="0"/>
          </a:p>
        </p:txBody>
      </p:sp>
      <p:graphicFrame>
        <p:nvGraphicFramePr>
          <p:cNvPr id="4" name="Таблица 3"/>
          <p:cNvGraphicFramePr>
            <a:graphicFrameLocks noGrp="1"/>
          </p:cNvGraphicFramePr>
          <p:nvPr>
            <p:extLst>
              <p:ext uri="{D42A27DB-BD31-4B8C-83A1-F6EECF244321}">
                <p14:modId xmlns:p14="http://schemas.microsoft.com/office/powerpoint/2010/main" val="2001579122"/>
              </p:ext>
            </p:extLst>
          </p:nvPr>
        </p:nvGraphicFramePr>
        <p:xfrm>
          <a:off x="1079722" y="2339149"/>
          <a:ext cx="7020670" cy="3270911"/>
        </p:xfrm>
        <a:graphic>
          <a:graphicData uri="http://schemas.openxmlformats.org/drawingml/2006/table">
            <a:tbl>
              <a:tblPr firstRow="1" firstCol="1" bandRow="1">
                <a:tableStyleId>{5C22544A-7EE6-4342-B048-85BDC9FD1C3A}</a:tableStyleId>
              </a:tblPr>
              <a:tblGrid>
                <a:gridCol w="720282"/>
                <a:gridCol w="950218"/>
                <a:gridCol w="760452"/>
                <a:gridCol w="892733"/>
                <a:gridCol w="921130"/>
                <a:gridCol w="971688"/>
                <a:gridCol w="1043715"/>
                <a:gridCol w="760452"/>
              </a:tblGrid>
              <a:tr h="456464">
                <a:tc>
                  <a:txBody>
                    <a:bodyPr/>
                    <a:lstStyle/>
                    <a:p>
                      <a:pPr algn="just">
                        <a:lnSpc>
                          <a:spcPct val="150000"/>
                        </a:lnSpc>
                        <a:spcAft>
                          <a:spcPts val="0"/>
                        </a:spcAft>
                      </a:pPr>
                      <a:r>
                        <a:rPr lang="ru-RU" sz="900" dirty="0">
                          <a:effectLst/>
                        </a:rPr>
                        <a:t>Дата</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кнопка </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булав-ка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шуруп </a:t>
                      </a:r>
                      <a:endParaRPr lang="ru-RU" sz="800" dirty="0">
                        <a:effectLst/>
                      </a:endParaRPr>
                    </a:p>
                    <a:p>
                      <a:pPr algn="just">
                        <a:lnSpc>
                          <a:spcPct val="150000"/>
                        </a:lnSpc>
                        <a:spcAft>
                          <a:spcPts val="0"/>
                        </a:spcAft>
                      </a:pPr>
                      <a:r>
                        <a:rPr lang="ru-RU" sz="900" dirty="0">
                          <a:effectLst/>
                        </a:rPr>
                        <a:t> </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скрепка</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монета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крючок</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кусочек пласт-масса</a:t>
                      </a:r>
                      <a:endParaRPr lang="ru-RU" sz="800">
                        <a:effectLst/>
                        <a:latin typeface="Calibri"/>
                        <a:ea typeface="Calibri"/>
                        <a:cs typeface="Times New Roman"/>
                      </a:endParaRPr>
                    </a:p>
                  </a:txBody>
                  <a:tcPr marL="51431" marR="51431" marT="0" marB="0"/>
                </a:tc>
              </a:tr>
              <a:tr h="929221">
                <a:tc>
                  <a:txBody>
                    <a:bodyPr/>
                    <a:lstStyle/>
                    <a:p>
                      <a:pPr algn="just">
                        <a:lnSpc>
                          <a:spcPct val="150000"/>
                        </a:lnSpc>
                        <a:spcAft>
                          <a:spcPts val="0"/>
                        </a:spcAft>
                      </a:pPr>
                      <a:r>
                        <a:rPr lang="ru-RU" sz="900">
                          <a:effectLst/>
                        </a:rPr>
                        <a:t>Через 3 дня, 28.01</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Появились пятна коричнево-го</a:t>
                      </a:r>
                      <a:endParaRPr lang="ru-RU" sz="800">
                        <a:effectLst/>
                      </a:endParaRPr>
                    </a:p>
                    <a:p>
                      <a:pPr algn="just">
                        <a:lnSpc>
                          <a:spcPct val="150000"/>
                        </a:lnSpc>
                        <a:spcAft>
                          <a:spcPts val="0"/>
                        </a:spcAft>
                      </a:pPr>
                      <a:r>
                        <a:rPr lang="ru-RU" sz="900">
                          <a:effectLst/>
                        </a:rPr>
                        <a:t> цвета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Изме-</a:t>
                      </a:r>
                      <a:endParaRPr lang="ru-RU" sz="800">
                        <a:effectLst/>
                      </a:endParaRPr>
                    </a:p>
                    <a:p>
                      <a:pPr algn="just">
                        <a:lnSpc>
                          <a:spcPct val="150000"/>
                        </a:lnSpc>
                        <a:spcAft>
                          <a:spcPts val="0"/>
                        </a:spcAft>
                      </a:pPr>
                      <a:r>
                        <a:rPr lang="ru-RU" sz="900">
                          <a:effectLst/>
                        </a:rPr>
                        <a:t>нений нет</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Изменений нет</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На скрепке появились пятна  </a:t>
                      </a:r>
                      <a:r>
                        <a:rPr lang="ru-RU" sz="900" dirty="0" err="1">
                          <a:effectLst/>
                        </a:rPr>
                        <a:t>коричне</a:t>
                      </a:r>
                      <a:r>
                        <a:rPr lang="ru-RU" sz="900" dirty="0">
                          <a:effectLst/>
                        </a:rPr>
                        <a:t>-</a:t>
                      </a:r>
                      <a:endParaRPr lang="ru-RU" sz="800" dirty="0">
                        <a:effectLst/>
                      </a:endParaRPr>
                    </a:p>
                    <a:p>
                      <a:pPr algn="just">
                        <a:lnSpc>
                          <a:spcPct val="150000"/>
                        </a:lnSpc>
                        <a:spcAft>
                          <a:spcPts val="0"/>
                        </a:spcAft>
                      </a:pPr>
                      <a:r>
                        <a:rPr lang="ru-RU" sz="900" dirty="0" err="1">
                          <a:effectLst/>
                        </a:rPr>
                        <a:t>вого</a:t>
                      </a:r>
                      <a:endParaRPr lang="ru-RU" sz="800" dirty="0">
                        <a:effectLst/>
                      </a:endParaRPr>
                    </a:p>
                    <a:p>
                      <a:pPr algn="just">
                        <a:lnSpc>
                          <a:spcPct val="150000"/>
                        </a:lnSpc>
                        <a:spcAft>
                          <a:spcPts val="0"/>
                        </a:spcAft>
                      </a:pPr>
                      <a:r>
                        <a:rPr lang="ru-RU" sz="900" dirty="0">
                          <a:effectLst/>
                        </a:rPr>
                        <a:t> цвета</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Монета потемнела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Измене-ний нет</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Изменений нет</a:t>
                      </a:r>
                      <a:endParaRPr lang="ru-RU" sz="800">
                        <a:effectLst/>
                        <a:latin typeface="Calibri"/>
                        <a:ea typeface="Calibri"/>
                        <a:cs typeface="Times New Roman"/>
                      </a:endParaRPr>
                    </a:p>
                  </a:txBody>
                  <a:tcPr marL="51431" marR="51431" marT="0" marB="0"/>
                </a:tc>
              </a:tr>
              <a:tr h="771635">
                <a:tc>
                  <a:txBody>
                    <a:bodyPr/>
                    <a:lstStyle/>
                    <a:p>
                      <a:pPr algn="just">
                        <a:lnSpc>
                          <a:spcPct val="150000"/>
                        </a:lnSpc>
                        <a:spcAft>
                          <a:spcPts val="0"/>
                        </a:spcAft>
                      </a:pPr>
                      <a:r>
                        <a:rPr lang="ru-RU" sz="900">
                          <a:effectLst/>
                        </a:rPr>
                        <a:t>Через неделю, 01.02</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Пятен стало больше</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Голов-ка булав-ки потем-</a:t>
                      </a:r>
                      <a:endParaRPr lang="ru-RU" sz="800">
                        <a:effectLst/>
                      </a:endParaRPr>
                    </a:p>
                    <a:p>
                      <a:pPr algn="just">
                        <a:lnSpc>
                          <a:spcPct val="150000"/>
                        </a:lnSpc>
                        <a:spcAft>
                          <a:spcPts val="0"/>
                        </a:spcAft>
                      </a:pPr>
                      <a:r>
                        <a:rPr lang="ru-RU" sz="900">
                          <a:effectLst/>
                        </a:rPr>
                        <a:t>нела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Появились коричневые пятна</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Появились тёмные пятна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Под монетой появилось небольшое  коричневое пятно</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Появи-лись трещинки</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Изменений нет</a:t>
                      </a:r>
                      <a:endParaRPr lang="ru-RU" sz="800">
                        <a:effectLst/>
                        <a:latin typeface="Calibri"/>
                        <a:ea typeface="Calibri"/>
                        <a:cs typeface="Times New Roman"/>
                      </a:endParaRPr>
                    </a:p>
                  </a:txBody>
                  <a:tcPr marL="51431" marR="51431" marT="0" marB="0"/>
                </a:tc>
              </a:tr>
              <a:tr h="771635">
                <a:tc>
                  <a:txBody>
                    <a:bodyPr/>
                    <a:lstStyle/>
                    <a:p>
                      <a:pPr algn="just">
                        <a:lnSpc>
                          <a:spcPct val="150000"/>
                        </a:lnSpc>
                        <a:spcAft>
                          <a:spcPts val="0"/>
                        </a:spcAft>
                      </a:pPr>
                      <a:r>
                        <a:rPr lang="ru-RU" sz="900">
                          <a:effectLst/>
                        </a:rPr>
                        <a:t>Через 2 недели 08.02</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Вся кнопка стала коричне-</a:t>
                      </a:r>
                      <a:endParaRPr lang="ru-RU" sz="800">
                        <a:effectLst/>
                      </a:endParaRPr>
                    </a:p>
                    <a:p>
                      <a:pPr algn="just">
                        <a:lnSpc>
                          <a:spcPct val="150000"/>
                        </a:lnSpc>
                        <a:spcAft>
                          <a:spcPts val="0"/>
                        </a:spcAft>
                      </a:pPr>
                      <a:r>
                        <a:rPr lang="ru-RU" sz="900">
                          <a:effectLst/>
                        </a:rPr>
                        <a:t>вого цвета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Була-вка покры-</a:t>
                      </a:r>
                      <a:endParaRPr lang="ru-RU" sz="800">
                        <a:effectLst/>
                      </a:endParaRPr>
                    </a:p>
                    <a:p>
                      <a:pPr algn="just">
                        <a:lnSpc>
                          <a:spcPct val="150000"/>
                        </a:lnSpc>
                        <a:spcAft>
                          <a:spcPts val="0"/>
                        </a:spcAft>
                      </a:pPr>
                      <a:r>
                        <a:rPr lang="ru-RU" sz="900">
                          <a:effectLst/>
                        </a:rPr>
                        <a:t>лась ржав-</a:t>
                      </a:r>
                      <a:endParaRPr lang="ru-RU" sz="800">
                        <a:effectLst/>
                      </a:endParaRPr>
                    </a:p>
                    <a:p>
                      <a:pPr algn="just">
                        <a:lnSpc>
                          <a:spcPct val="150000"/>
                        </a:lnSpc>
                        <a:spcAft>
                          <a:spcPts val="0"/>
                        </a:spcAft>
                      </a:pPr>
                      <a:r>
                        <a:rPr lang="ru-RU" sz="900">
                          <a:effectLst/>
                        </a:rPr>
                        <a:t>чиной</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smtClean="0">
                          <a:effectLst/>
                        </a:rPr>
                        <a:t>Количество </a:t>
                      </a:r>
                      <a:r>
                        <a:rPr lang="ru-RU" sz="900" dirty="0">
                          <a:effectLst/>
                        </a:rPr>
                        <a:t>пятен увели-</a:t>
                      </a:r>
                      <a:endParaRPr lang="ru-RU" sz="800" dirty="0">
                        <a:effectLst/>
                      </a:endParaRPr>
                    </a:p>
                    <a:p>
                      <a:pPr algn="just">
                        <a:lnSpc>
                          <a:spcPct val="150000"/>
                        </a:lnSpc>
                        <a:spcAft>
                          <a:spcPts val="0"/>
                        </a:spcAft>
                      </a:pPr>
                      <a:r>
                        <a:rPr lang="ru-RU" sz="900" dirty="0" err="1">
                          <a:effectLst/>
                        </a:rPr>
                        <a:t>чилось</a:t>
                      </a:r>
                      <a:endParaRPr lang="ru-RU" sz="800" dirty="0">
                        <a:effectLst/>
                      </a:endParaRPr>
                    </a:p>
                    <a:p>
                      <a:pPr algn="just">
                        <a:lnSpc>
                          <a:spcPct val="150000"/>
                        </a:lnSpc>
                        <a:spcAft>
                          <a:spcPts val="0"/>
                        </a:spcAft>
                      </a:pPr>
                      <a:r>
                        <a:rPr lang="ru-RU" sz="900" dirty="0">
                          <a:effectLst/>
                        </a:rPr>
                        <a:t> </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Скрепка </a:t>
                      </a:r>
                      <a:r>
                        <a:rPr lang="ru-RU" sz="900" dirty="0" smtClean="0">
                          <a:effectLst/>
                        </a:rPr>
                        <a:t>покрылась </a:t>
                      </a:r>
                      <a:r>
                        <a:rPr lang="ru-RU" sz="900" dirty="0" err="1" smtClean="0">
                          <a:effectLst/>
                        </a:rPr>
                        <a:t>ржавчиой</a:t>
                      </a:r>
                      <a:r>
                        <a:rPr lang="ru-RU" sz="900" dirty="0" smtClean="0">
                          <a:effectLst/>
                        </a:rPr>
                        <a:t> </a:t>
                      </a:r>
                      <a:endParaRPr lang="ru-RU" sz="800" dirty="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Появились небольшие пятнышки тёмного цвета</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a:effectLst/>
                        </a:rPr>
                        <a:t>На месте трещи-нок появляет-ся ржавчина</a:t>
                      </a:r>
                      <a:endParaRPr lang="ru-RU" sz="800">
                        <a:effectLst/>
                      </a:endParaRPr>
                    </a:p>
                    <a:p>
                      <a:pPr algn="just">
                        <a:lnSpc>
                          <a:spcPct val="150000"/>
                        </a:lnSpc>
                        <a:spcAft>
                          <a:spcPts val="0"/>
                        </a:spcAft>
                      </a:pPr>
                      <a:r>
                        <a:rPr lang="ru-RU" sz="900">
                          <a:effectLst/>
                        </a:rPr>
                        <a:t> </a:t>
                      </a:r>
                      <a:endParaRPr lang="ru-RU" sz="800">
                        <a:effectLst/>
                        <a:latin typeface="Calibri"/>
                        <a:ea typeface="Calibri"/>
                        <a:cs typeface="Times New Roman"/>
                      </a:endParaRPr>
                    </a:p>
                  </a:txBody>
                  <a:tcPr marL="51431" marR="51431" marT="0" marB="0"/>
                </a:tc>
                <a:tc>
                  <a:txBody>
                    <a:bodyPr/>
                    <a:lstStyle/>
                    <a:p>
                      <a:pPr algn="just">
                        <a:lnSpc>
                          <a:spcPct val="150000"/>
                        </a:lnSpc>
                        <a:spcAft>
                          <a:spcPts val="0"/>
                        </a:spcAft>
                      </a:pPr>
                      <a:r>
                        <a:rPr lang="ru-RU" sz="900" dirty="0">
                          <a:effectLst/>
                        </a:rPr>
                        <a:t>Изменений нет</a:t>
                      </a:r>
                      <a:endParaRPr lang="ru-RU" sz="800" dirty="0">
                        <a:effectLst/>
                        <a:latin typeface="Calibri"/>
                        <a:ea typeface="Calibri"/>
                        <a:cs typeface="Times New Roman"/>
                      </a:endParaRPr>
                    </a:p>
                  </a:txBody>
                  <a:tcPr marL="51431" marR="51431" marT="0" marB="0"/>
                </a:tc>
              </a:tr>
            </a:tbl>
          </a:graphicData>
        </a:graphic>
      </p:graphicFrame>
      <p:sp>
        <p:nvSpPr>
          <p:cNvPr id="5" name="Rectangle 1"/>
          <p:cNvSpPr>
            <a:spLocks noChangeArrowheads="1"/>
          </p:cNvSpPr>
          <p:nvPr/>
        </p:nvSpPr>
        <p:spPr bwMode="auto">
          <a:xfrm>
            <a:off x="0" y="-570349"/>
            <a:ext cx="4572000" cy="297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12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altLang="ru-RU" sz="1200" b="1" i="1" u="sng" dirty="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12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altLang="ru-RU" sz="1200" b="1" i="1" u="sng" dirty="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12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altLang="ru-RU" sz="1200" b="1" i="1" u="sng" dirty="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12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altLang="ru-RU" sz="1200" b="1" i="1" u="sng" dirty="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12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2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Опыт №1.</a:t>
            </a:r>
            <a:endParaRPr kumimoji="0" lang="ru-RU" alt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Сначала проверим все ли предметы покрываются</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ржавчиной при взаимодействии с водой. </a:t>
            </a:r>
            <a:r>
              <a:rPr kumimoji="0" lang="ru-RU" alt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Взяла предметы: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кнопку, булавку, шуруп, скрепку, монету, крючок для штор,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кусочек пластмассы. Поместила эти предметы в воду.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Результаты  наблюдения записала в таблицу.</a:t>
            </a:r>
            <a:endParaRPr kumimoji="0" lang="ru-RU" alt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altLang="ru-RU" sz="7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Box 6"/>
          <p:cNvSpPr txBox="1"/>
          <p:nvPr/>
        </p:nvSpPr>
        <p:spPr>
          <a:xfrm>
            <a:off x="533737" y="5692606"/>
            <a:ext cx="7920880" cy="369332"/>
          </a:xfrm>
          <a:prstGeom prst="rect">
            <a:avLst/>
          </a:prstGeom>
          <a:noFill/>
        </p:spPr>
        <p:txBody>
          <a:bodyPr wrap="square" rtlCol="0">
            <a:spAutoFit/>
          </a:bodyPr>
          <a:lstStyle/>
          <a:p>
            <a:r>
              <a:rPr lang="ru-RU" b="1" dirty="0" smtClean="0"/>
              <a:t>                 Вывод</a:t>
            </a:r>
            <a:r>
              <a:rPr lang="ru-RU" b="1" dirty="0"/>
              <a:t>: подвергаются ржавчине только металлические предметы.</a:t>
            </a:r>
            <a:endParaRPr lang="ru-RU" dirty="0"/>
          </a:p>
        </p:txBody>
      </p:sp>
      <p:pic>
        <p:nvPicPr>
          <p:cNvPr id="8" name="Рисунок 7" descr="E:\DCIM\201_0202\IMG_2050.JPG"/>
          <p:cNvPicPr/>
          <p:nvPr/>
        </p:nvPicPr>
        <p:blipFill rotWithShape="1">
          <a:blip r:embed="rId2" cstate="print">
            <a:extLst>
              <a:ext uri="{28A0092B-C50C-407E-A947-70E740481C1C}">
                <a14:useLocalDpi xmlns:a14="http://schemas.microsoft.com/office/drawing/2010/main" val="0"/>
              </a:ext>
            </a:extLst>
          </a:blip>
          <a:srcRect t="19264" b="38489"/>
          <a:stretch/>
        </p:blipFill>
        <p:spPr bwMode="auto">
          <a:xfrm>
            <a:off x="4860032" y="116632"/>
            <a:ext cx="4032448" cy="18722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891432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207277377"/>
              </p:ext>
            </p:extLst>
          </p:nvPr>
        </p:nvGraphicFramePr>
        <p:xfrm>
          <a:off x="323528" y="3212976"/>
          <a:ext cx="8229599" cy="2077468"/>
        </p:xfrm>
        <a:graphic>
          <a:graphicData uri="http://schemas.openxmlformats.org/drawingml/2006/table">
            <a:tbl>
              <a:tblPr firstRow="1" firstCol="1" bandRow="1">
                <a:tableStyleId>{5C22544A-7EE6-4342-B048-85BDC9FD1C3A}</a:tableStyleId>
              </a:tblPr>
              <a:tblGrid>
                <a:gridCol w="1175657"/>
                <a:gridCol w="1175657"/>
                <a:gridCol w="1175657"/>
                <a:gridCol w="1175657"/>
                <a:gridCol w="1175657"/>
                <a:gridCol w="1175657"/>
                <a:gridCol w="1175657"/>
              </a:tblGrid>
              <a:tr h="0">
                <a:tc>
                  <a:txBody>
                    <a:bodyPr/>
                    <a:lstStyle/>
                    <a:p>
                      <a:pPr algn="just">
                        <a:lnSpc>
                          <a:spcPct val="150000"/>
                        </a:lnSpc>
                        <a:spcAft>
                          <a:spcPts val="0"/>
                        </a:spcAft>
                      </a:pPr>
                      <a:r>
                        <a:rPr lang="ru-RU" sz="1200" dirty="0">
                          <a:effectLst/>
                        </a:rPr>
                        <a:t>Дата</a:t>
                      </a:r>
                      <a:endParaRPr lang="ru-RU" sz="11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кнопка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булавка</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dirty="0">
                          <a:effectLst/>
                        </a:rPr>
                        <a:t>шуруп </a:t>
                      </a:r>
                      <a:endParaRPr lang="ru-RU" sz="1100" dirty="0">
                        <a:effectLst/>
                      </a:endParaRPr>
                    </a:p>
                    <a:p>
                      <a:pPr algn="just">
                        <a:lnSpc>
                          <a:spcPct val="150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скрепка</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монета</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крючок</a:t>
                      </a:r>
                      <a:endParaRPr lang="ru-RU" sz="1100">
                        <a:effectLst/>
                        <a:latin typeface="Calibri"/>
                        <a:ea typeface="Calibri"/>
                        <a:cs typeface="Times New Roman"/>
                      </a:endParaRPr>
                    </a:p>
                  </a:txBody>
                  <a:tcPr marL="68580" marR="68580" marT="0" marB="0"/>
                </a:tc>
              </a:tr>
              <a:tr h="0">
                <a:tc>
                  <a:txBody>
                    <a:bodyPr/>
                    <a:lstStyle/>
                    <a:p>
                      <a:pPr algn="just">
                        <a:lnSpc>
                          <a:spcPct val="150000"/>
                        </a:lnSpc>
                        <a:spcAft>
                          <a:spcPts val="0"/>
                        </a:spcAft>
                      </a:pPr>
                      <a:r>
                        <a:rPr lang="ru-RU" sz="1200" dirty="0">
                          <a:effectLst/>
                        </a:rPr>
                        <a:t>Через 3 дня, 28.01</a:t>
                      </a:r>
                      <a:endParaRPr lang="ru-RU" sz="11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r>
              <a:tr h="0">
                <a:tc>
                  <a:txBody>
                    <a:bodyPr/>
                    <a:lstStyle/>
                    <a:p>
                      <a:pPr algn="just">
                        <a:lnSpc>
                          <a:spcPct val="150000"/>
                        </a:lnSpc>
                        <a:spcAft>
                          <a:spcPts val="0"/>
                        </a:spcAft>
                      </a:pPr>
                      <a:r>
                        <a:rPr lang="ru-RU" sz="1200">
                          <a:effectLst/>
                        </a:rPr>
                        <a:t>Через неделю, 01.02</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dirty="0">
                          <a:effectLst/>
                        </a:rPr>
                        <a:t>Изменений нет</a:t>
                      </a:r>
                      <a:endParaRPr lang="ru-RU" sz="11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r>
              <a:tr h="0">
                <a:tc>
                  <a:txBody>
                    <a:bodyPr/>
                    <a:lstStyle/>
                    <a:p>
                      <a:pPr algn="just">
                        <a:lnSpc>
                          <a:spcPct val="150000"/>
                        </a:lnSpc>
                        <a:spcAft>
                          <a:spcPts val="0"/>
                        </a:spcAft>
                      </a:pPr>
                      <a:r>
                        <a:rPr lang="ru-RU" sz="1200">
                          <a:effectLst/>
                        </a:rPr>
                        <a:t>Через 2 недели 08.02</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a:effectLst/>
                        </a:rPr>
                        <a:t>Изменений нет</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ru-RU" sz="1200" dirty="0">
                          <a:effectLst/>
                        </a:rPr>
                        <a:t>Изменений нет.</a:t>
                      </a:r>
                      <a:endParaRPr lang="ru-RU" sz="1100" dirty="0">
                        <a:effectLst/>
                      </a:endParaRPr>
                    </a:p>
                    <a:p>
                      <a:pPr algn="just">
                        <a:lnSpc>
                          <a:spcPct val="150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r>
            </a:tbl>
          </a:graphicData>
        </a:graphic>
      </p:graphicFrame>
      <p:sp>
        <p:nvSpPr>
          <p:cNvPr id="2" name="Заголовок 1"/>
          <p:cNvSpPr>
            <a:spLocks noGrp="1"/>
          </p:cNvSpPr>
          <p:nvPr>
            <p:ph type="title"/>
          </p:nvPr>
        </p:nvSpPr>
        <p:spPr>
          <a:xfrm>
            <a:off x="467544" y="260648"/>
            <a:ext cx="8229600" cy="1080120"/>
          </a:xfrm>
        </p:spPr>
        <p:txBody>
          <a:bodyPr>
            <a:noAutofit/>
          </a:bodyPr>
          <a:lstStyle/>
          <a:p>
            <a:pPr algn="l"/>
            <a:r>
              <a:rPr lang="ru-RU" sz="3200" b="1" dirty="0" smtClean="0"/>
              <a:t>Практическая часть</a:t>
            </a:r>
            <a:r>
              <a:rPr lang="ru-RU" sz="3200" dirty="0" smtClean="0"/>
              <a:t/>
            </a:r>
            <a:br>
              <a:rPr lang="ru-RU" sz="3200" dirty="0" smtClean="0"/>
            </a:br>
            <a:endParaRPr lang="ru-RU" sz="3200" dirty="0"/>
          </a:p>
        </p:txBody>
      </p:sp>
      <p:sp>
        <p:nvSpPr>
          <p:cNvPr id="4" name="Прямоугольник 3"/>
          <p:cNvSpPr/>
          <p:nvPr/>
        </p:nvSpPr>
        <p:spPr>
          <a:xfrm>
            <a:off x="827584" y="836712"/>
            <a:ext cx="7992888" cy="2031325"/>
          </a:xfrm>
          <a:prstGeom prst="rect">
            <a:avLst/>
          </a:prstGeom>
        </p:spPr>
        <p:txBody>
          <a:bodyPr wrap="square">
            <a:spAutoFit/>
          </a:bodyPr>
          <a:lstStyle/>
          <a:p>
            <a:r>
              <a:rPr lang="ru-RU" b="1" i="1" u="sng" dirty="0"/>
              <a:t>Опыт №2</a:t>
            </a:r>
            <a:endParaRPr lang="ru-RU" dirty="0"/>
          </a:p>
          <a:p>
            <a:r>
              <a:rPr lang="ru-RU" i="1" u="sng" dirty="0" smtClean="0"/>
              <a:t>Теперь </a:t>
            </a:r>
            <a:r>
              <a:rPr lang="ru-RU" i="1" u="sng" dirty="0"/>
              <a:t>проверим, в любой ли жидкости </a:t>
            </a:r>
            <a:endParaRPr lang="ru-RU" i="1" u="sng" dirty="0" smtClean="0"/>
          </a:p>
          <a:p>
            <a:r>
              <a:rPr lang="ru-RU" i="1" u="sng" dirty="0" smtClean="0"/>
              <a:t>металлические  </a:t>
            </a:r>
            <a:r>
              <a:rPr lang="ru-RU" i="1" u="sng" dirty="0"/>
              <a:t>предметы подвергаются </a:t>
            </a:r>
            <a:endParaRPr lang="ru-RU" i="1" u="sng" dirty="0" smtClean="0"/>
          </a:p>
          <a:p>
            <a:r>
              <a:rPr lang="ru-RU" i="1" u="sng" dirty="0" smtClean="0"/>
              <a:t>ржавчине</a:t>
            </a:r>
            <a:r>
              <a:rPr lang="ru-RU" i="1" u="sng" dirty="0"/>
              <a:t>.</a:t>
            </a:r>
            <a:endParaRPr lang="ru-RU" dirty="0"/>
          </a:p>
          <a:p>
            <a:r>
              <a:rPr lang="ru-RU" dirty="0"/>
              <a:t>Взяла предметы: кнопку, булавку, шуруп, скрепку, монету, крючок для штор, кусочек пластмассы. Поместила эти предметы в растительное масло. Результаты  наблюдения записала в таблицу</a:t>
            </a:r>
            <a:r>
              <a:rPr lang="ru-RU" dirty="0" smtClean="0"/>
              <a:t>. </a:t>
            </a:r>
            <a:endParaRPr lang="ru-RU" dirty="0"/>
          </a:p>
        </p:txBody>
      </p:sp>
      <p:sp>
        <p:nvSpPr>
          <p:cNvPr id="6" name="TextBox 5"/>
          <p:cNvSpPr txBox="1"/>
          <p:nvPr/>
        </p:nvSpPr>
        <p:spPr>
          <a:xfrm>
            <a:off x="527398" y="5805264"/>
            <a:ext cx="8136904" cy="646331"/>
          </a:xfrm>
          <a:prstGeom prst="rect">
            <a:avLst/>
          </a:prstGeom>
          <a:noFill/>
        </p:spPr>
        <p:txBody>
          <a:bodyPr wrap="square" rtlCol="0">
            <a:spAutoFit/>
          </a:bodyPr>
          <a:lstStyle/>
          <a:p>
            <a:r>
              <a:rPr lang="ru-RU" b="1" dirty="0"/>
              <a:t>Вывод: </a:t>
            </a:r>
            <a:r>
              <a:rPr lang="ru-RU" dirty="0"/>
              <a:t>ржавчина на металлических  предметах появляется не в любой жидкости</a:t>
            </a:r>
          </a:p>
        </p:txBody>
      </p:sp>
      <p:pic>
        <p:nvPicPr>
          <p:cNvPr id="2049" name="Picture 1" descr="E:\DCIM\201_0202\IMG_204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000" b="16349"/>
          <a:stretch/>
        </p:blipFill>
        <p:spPr bwMode="auto">
          <a:xfrm>
            <a:off x="5796136" y="116632"/>
            <a:ext cx="3024336"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1713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60228203"/>
              </p:ext>
            </p:extLst>
          </p:nvPr>
        </p:nvGraphicFramePr>
        <p:xfrm>
          <a:off x="1714883" y="2455447"/>
          <a:ext cx="5976663" cy="3396744"/>
        </p:xfrm>
        <a:graphic>
          <a:graphicData uri="http://schemas.openxmlformats.org/drawingml/2006/table">
            <a:tbl>
              <a:tblPr firstRow="1" firstCol="1" bandRow="1">
                <a:tableStyleId>{5C22544A-7EE6-4342-B048-85BDC9FD1C3A}</a:tableStyleId>
              </a:tblPr>
              <a:tblGrid>
                <a:gridCol w="853809"/>
                <a:gridCol w="853809"/>
                <a:gridCol w="853809"/>
                <a:gridCol w="853809"/>
                <a:gridCol w="853809"/>
                <a:gridCol w="853809"/>
                <a:gridCol w="853809"/>
              </a:tblGrid>
              <a:tr h="711257">
                <a:tc>
                  <a:txBody>
                    <a:bodyPr/>
                    <a:lstStyle/>
                    <a:p>
                      <a:pPr algn="just">
                        <a:lnSpc>
                          <a:spcPct val="150000"/>
                        </a:lnSpc>
                        <a:spcAft>
                          <a:spcPts val="0"/>
                        </a:spcAft>
                      </a:pPr>
                      <a:r>
                        <a:rPr lang="ru-RU" sz="800" dirty="0">
                          <a:effectLst/>
                        </a:rPr>
                        <a:t>Дата</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кнопка </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булавка</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шуруп, покрытый мебельным лаком </a:t>
                      </a:r>
                    </a:p>
                    <a:p>
                      <a:pPr algn="just">
                        <a:lnSpc>
                          <a:spcPct val="150000"/>
                        </a:lnSpc>
                        <a:spcAft>
                          <a:spcPts val="0"/>
                        </a:spcAft>
                      </a:pPr>
                      <a:r>
                        <a:rPr lang="ru-RU" sz="800" dirty="0">
                          <a:effectLst/>
                        </a:rPr>
                        <a:t> </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скрепка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монета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крючок</a:t>
                      </a:r>
                      <a:endParaRPr lang="ru-RU" sz="800">
                        <a:effectLst/>
                        <a:latin typeface="Calibri"/>
                        <a:ea typeface="Calibri"/>
                        <a:cs typeface="Times New Roman"/>
                      </a:endParaRPr>
                    </a:p>
                  </a:txBody>
                  <a:tcPr marL="47208" marR="47208" marT="0" marB="0"/>
                </a:tc>
              </a:tr>
              <a:tr h="566010">
                <a:tc>
                  <a:txBody>
                    <a:bodyPr/>
                    <a:lstStyle/>
                    <a:p>
                      <a:pPr algn="just">
                        <a:lnSpc>
                          <a:spcPct val="150000"/>
                        </a:lnSpc>
                        <a:spcAft>
                          <a:spcPts val="0"/>
                        </a:spcAft>
                      </a:pPr>
                      <a:r>
                        <a:rPr lang="ru-RU" sz="800" dirty="0">
                          <a:effectLst/>
                        </a:rPr>
                        <a:t>Через 3 дня, 28.01</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Появились пятна коричневого</a:t>
                      </a:r>
                    </a:p>
                    <a:p>
                      <a:pPr algn="just">
                        <a:lnSpc>
                          <a:spcPct val="150000"/>
                        </a:lnSpc>
                        <a:spcAft>
                          <a:spcPts val="0"/>
                        </a:spcAft>
                      </a:pPr>
                      <a:r>
                        <a:rPr lang="ru-RU" sz="800">
                          <a:effectLst/>
                        </a:rPr>
                        <a:t> цвета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Изменений нет</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Изменений нет</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На скрепке появились пятна  коричневого</a:t>
                      </a:r>
                    </a:p>
                    <a:p>
                      <a:pPr algn="just">
                        <a:lnSpc>
                          <a:spcPct val="150000"/>
                        </a:lnSpc>
                        <a:spcAft>
                          <a:spcPts val="0"/>
                        </a:spcAft>
                      </a:pPr>
                      <a:r>
                        <a:rPr lang="ru-RU" sz="800" dirty="0">
                          <a:effectLst/>
                        </a:rPr>
                        <a:t> цвета</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Монета потемнела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Изменений нет</a:t>
                      </a:r>
                      <a:endParaRPr lang="ru-RU" sz="800">
                        <a:effectLst/>
                        <a:latin typeface="Calibri"/>
                        <a:ea typeface="Calibri"/>
                        <a:cs typeface="Times New Roman"/>
                      </a:endParaRPr>
                    </a:p>
                  </a:txBody>
                  <a:tcPr marL="47208" marR="47208" marT="0" marB="0"/>
                </a:tc>
              </a:tr>
              <a:tr h="711257">
                <a:tc>
                  <a:txBody>
                    <a:bodyPr/>
                    <a:lstStyle/>
                    <a:p>
                      <a:pPr algn="just">
                        <a:lnSpc>
                          <a:spcPct val="150000"/>
                        </a:lnSpc>
                        <a:spcAft>
                          <a:spcPts val="0"/>
                        </a:spcAft>
                      </a:pPr>
                      <a:r>
                        <a:rPr lang="ru-RU" sz="800">
                          <a:effectLst/>
                        </a:rPr>
                        <a:t>Через неделю, 01.02</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Пятен стало больше</a:t>
                      </a: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Головка булавки потемнела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Изменений нет.</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Появились тёмные пятна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Под монетой появилось небольшое  коричневое пятно</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Появились трещинки</a:t>
                      </a:r>
                      <a:endParaRPr lang="ru-RU" sz="800">
                        <a:effectLst/>
                        <a:latin typeface="Calibri"/>
                        <a:ea typeface="Calibri"/>
                        <a:cs typeface="Times New Roman"/>
                      </a:endParaRPr>
                    </a:p>
                  </a:txBody>
                  <a:tcPr marL="47208" marR="47208" marT="0" marB="0"/>
                </a:tc>
              </a:tr>
              <a:tr h="711257">
                <a:tc>
                  <a:txBody>
                    <a:bodyPr/>
                    <a:lstStyle/>
                    <a:p>
                      <a:pPr algn="just">
                        <a:lnSpc>
                          <a:spcPct val="150000"/>
                        </a:lnSpc>
                        <a:spcAft>
                          <a:spcPts val="0"/>
                        </a:spcAft>
                      </a:pPr>
                      <a:r>
                        <a:rPr lang="ru-RU" sz="800">
                          <a:effectLst/>
                        </a:rPr>
                        <a:t>Через 2 недели 08.02</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Вся кнопка стала коричневого цвета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Булавка покрылась ржавчиной</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Изменился цвет, стал темнее</a:t>
                      </a:r>
                    </a:p>
                    <a:p>
                      <a:pPr algn="just">
                        <a:lnSpc>
                          <a:spcPct val="150000"/>
                        </a:lnSpc>
                        <a:spcAft>
                          <a:spcPts val="0"/>
                        </a:spcAft>
                      </a:pPr>
                      <a:r>
                        <a:rPr lang="ru-RU" sz="800" dirty="0">
                          <a:effectLst/>
                        </a:rPr>
                        <a:t> </a:t>
                      </a:r>
                      <a:endParaRPr lang="ru-RU" sz="800" dirty="0" smtClean="0">
                        <a:effectLst/>
                      </a:endParaRPr>
                    </a:p>
                    <a:p>
                      <a:pPr algn="just">
                        <a:lnSpc>
                          <a:spcPct val="150000"/>
                        </a:lnSpc>
                        <a:spcAft>
                          <a:spcPts val="0"/>
                        </a:spcAft>
                      </a:pPr>
                      <a:endParaRPr lang="ru-RU" sz="800" dirty="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Скрепка покрылась ржавчиной </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a:effectLst/>
                        </a:rPr>
                        <a:t>Появились небольшие пятнышки тёмного цвета</a:t>
                      </a:r>
                      <a:endParaRPr lang="ru-RU" sz="800">
                        <a:effectLst/>
                        <a:latin typeface="Calibri"/>
                        <a:ea typeface="Calibri"/>
                        <a:cs typeface="Times New Roman"/>
                      </a:endParaRPr>
                    </a:p>
                  </a:txBody>
                  <a:tcPr marL="47208" marR="47208" marT="0" marB="0"/>
                </a:tc>
                <a:tc>
                  <a:txBody>
                    <a:bodyPr/>
                    <a:lstStyle/>
                    <a:p>
                      <a:pPr algn="just">
                        <a:lnSpc>
                          <a:spcPct val="150000"/>
                        </a:lnSpc>
                        <a:spcAft>
                          <a:spcPts val="0"/>
                        </a:spcAft>
                      </a:pPr>
                      <a:r>
                        <a:rPr lang="ru-RU" sz="800" dirty="0">
                          <a:effectLst/>
                        </a:rPr>
                        <a:t>На месте трещинок появляется ржавчина</a:t>
                      </a:r>
                    </a:p>
                    <a:p>
                      <a:pPr algn="just">
                        <a:lnSpc>
                          <a:spcPct val="150000"/>
                        </a:lnSpc>
                        <a:spcAft>
                          <a:spcPts val="0"/>
                        </a:spcAft>
                      </a:pPr>
                      <a:r>
                        <a:rPr lang="ru-RU" sz="800" dirty="0">
                          <a:effectLst/>
                        </a:rPr>
                        <a:t> </a:t>
                      </a:r>
                      <a:endParaRPr lang="ru-RU" sz="800" dirty="0">
                        <a:effectLst/>
                        <a:latin typeface="Calibri"/>
                        <a:ea typeface="Calibri"/>
                        <a:cs typeface="Times New Roman"/>
                      </a:endParaRPr>
                    </a:p>
                  </a:txBody>
                  <a:tcPr marL="47208" marR="47208" marT="0" marB="0"/>
                </a:tc>
              </a:tr>
            </a:tbl>
          </a:graphicData>
        </a:graphic>
      </p:graphicFrame>
      <p:sp>
        <p:nvSpPr>
          <p:cNvPr id="2" name="Заголовок 1"/>
          <p:cNvSpPr>
            <a:spLocks noGrp="1"/>
          </p:cNvSpPr>
          <p:nvPr>
            <p:ph type="title"/>
          </p:nvPr>
        </p:nvSpPr>
        <p:spPr>
          <a:xfrm>
            <a:off x="457200" y="274638"/>
            <a:ext cx="8229600" cy="778098"/>
          </a:xfrm>
        </p:spPr>
        <p:txBody>
          <a:bodyPr>
            <a:normAutofit fontScale="90000"/>
          </a:bodyPr>
          <a:lstStyle/>
          <a:p>
            <a:pPr algn="l"/>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smtClean="0"/>
              <a:t>Практическая часть</a:t>
            </a:r>
            <a:r>
              <a:rPr lang="ru-RU" sz="3200" dirty="0" smtClean="0"/>
              <a:t/>
            </a:r>
            <a:br>
              <a:rPr lang="ru-RU" sz="3200" dirty="0" smtClean="0"/>
            </a:br>
            <a:r>
              <a:rPr lang="ru-RU" sz="2200" b="1" dirty="0" smtClean="0">
                <a:solidFill>
                  <a:schemeClr val="tx1"/>
                </a:solidFill>
              </a:rPr>
              <a:t>Опыт №3</a:t>
            </a:r>
            <a:r>
              <a:rPr lang="ru-RU" sz="2200" dirty="0">
                <a:solidFill>
                  <a:schemeClr val="tx1"/>
                </a:solidFill>
              </a:rPr>
              <a:t/>
            </a:r>
            <a:br>
              <a:rPr lang="ru-RU" sz="2200" dirty="0">
                <a:solidFill>
                  <a:schemeClr val="tx1"/>
                </a:solidFill>
              </a:rPr>
            </a:br>
            <a:r>
              <a:rPr lang="ru-RU" sz="1800" dirty="0">
                <a:solidFill>
                  <a:schemeClr val="tx1"/>
                </a:solidFill>
              </a:rPr>
              <a:t>Взяла металлические предметы: кнопку, </a:t>
            </a:r>
            <a:r>
              <a:rPr lang="ru-RU" sz="1800" dirty="0" smtClean="0">
                <a:solidFill>
                  <a:schemeClr val="tx1"/>
                </a:solidFill>
              </a:rPr>
              <a:t/>
            </a:r>
            <a:br>
              <a:rPr lang="ru-RU" sz="1800" dirty="0" smtClean="0">
                <a:solidFill>
                  <a:schemeClr val="tx1"/>
                </a:solidFill>
              </a:rPr>
            </a:br>
            <a:r>
              <a:rPr lang="ru-RU" sz="1800" dirty="0" smtClean="0">
                <a:solidFill>
                  <a:schemeClr val="tx1"/>
                </a:solidFill>
              </a:rPr>
              <a:t>булавку</a:t>
            </a:r>
            <a:r>
              <a:rPr lang="ru-RU" sz="1800" dirty="0">
                <a:solidFill>
                  <a:schemeClr val="tx1"/>
                </a:solidFill>
              </a:rPr>
              <a:t>, шуруп, скрепку, монету, крючок </a:t>
            </a:r>
            <a:r>
              <a:rPr lang="ru-RU" sz="1800" dirty="0" smtClean="0">
                <a:solidFill>
                  <a:schemeClr val="tx1"/>
                </a:solidFill>
              </a:rPr>
              <a:t/>
            </a:r>
            <a:br>
              <a:rPr lang="ru-RU" sz="1800" dirty="0" smtClean="0">
                <a:solidFill>
                  <a:schemeClr val="tx1"/>
                </a:solidFill>
              </a:rPr>
            </a:br>
            <a:r>
              <a:rPr lang="ru-RU" sz="1800" dirty="0" smtClean="0">
                <a:solidFill>
                  <a:schemeClr val="tx1"/>
                </a:solidFill>
              </a:rPr>
              <a:t>для </a:t>
            </a:r>
            <a:r>
              <a:rPr lang="ru-RU" sz="1800" dirty="0">
                <a:solidFill>
                  <a:schemeClr val="tx1"/>
                </a:solidFill>
              </a:rPr>
              <a:t>штор. Шуруп предварительно покрыла </a:t>
            </a:r>
            <a:r>
              <a:rPr lang="ru-RU" sz="1800" dirty="0" smtClean="0">
                <a:solidFill>
                  <a:schemeClr val="tx1"/>
                </a:solidFill>
              </a:rPr>
              <a:t/>
            </a:r>
            <a:br>
              <a:rPr lang="ru-RU" sz="1800" dirty="0" smtClean="0">
                <a:solidFill>
                  <a:schemeClr val="tx1"/>
                </a:solidFill>
              </a:rPr>
            </a:br>
            <a:r>
              <a:rPr lang="ru-RU" sz="1800" dirty="0" smtClean="0">
                <a:solidFill>
                  <a:schemeClr val="tx1"/>
                </a:solidFill>
              </a:rPr>
              <a:t>мебельным </a:t>
            </a:r>
            <a:r>
              <a:rPr lang="ru-RU" sz="1800" dirty="0">
                <a:solidFill>
                  <a:schemeClr val="tx1"/>
                </a:solidFill>
              </a:rPr>
              <a:t>лаком. Поместила эти предметы в воду. </a:t>
            </a:r>
            <a:r>
              <a:rPr lang="ru-RU" sz="1800" dirty="0" smtClean="0">
                <a:solidFill>
                  <a:schemeClr val="tx1"/>
                </a:solidFill>
              </a:rPr>
              <a:t/>
            </a:r>
            <a:br>
              <a:rPr lang="ru-RU" sz="1800" dirty="0" smtClean="0">
                <a:solidFill>
                  <a:schemeClr val="tx1"/>
                </a:solidFill>
              </a:rPr>
            </a:br>
            <a:r>
              <a:rPr lang="ru-RU" sz="1800" dirty="0" smtClean="0">
                <a:solidFill>
                  <a:schemeClr val="tx1"/>
                </a:solidFill>
              </a:rPr>
              <a:t>Результаты  </a:t>
            </a:r>
            <a:r>
              <a:rPr lang="ru-RU" sz="1800" dirty="0">
                <a:solidFill>
                  <a:schemeClr val="tx1"/>
                </a:solidFill>
              </a:rPr>
              <a:t>наблюдения записывала в таблицу.</a:t>
            </a:r>
            <a:br>
              <a:rPr lang="ru-RU" sz="1800" dirty="0">
                <a:solidFill>
                  <a:schemeClr val="tx1"/>
                </a:solidFill>
              </a:rPr>
            </a:br>
            <a:endParaRPr lang="ru-RU" sz="1800" dirty="0">
              <a:solidFill>
                <a:schemeClr val="tx1"/>
              </a:solidFill>
            </a:endParaRPr>
          </a:p>
        </p:txBody>
      </p:sp>
      <p:sp>
        <p:nvSpPr>
          <p:cNvPr id="5" name="Rectangle 1"/>
          <p:cNvSpPr>
            <a:spLocks noChangeArrowheads="1"/>
          </p:cNvSpPr>
          <p:nvPr/>
        </p:nvSpPr>
        <p:spPr bwMode="auto">
          <a:xfrm>
            <a:off x="1739900" y="23495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TextBox 5"/>
          <p:cNvSpPr txBox="1"/>
          <p:nvPr/>
        </p:nvSpPr>
        <p:spPr>
          <a:xfrm>
            <a:off x="642527" y="6093296"/>
            <a:ext cx="8280920" cy="646331"/>
          </a:xfrm>
          <a:prstGeom prst="rect">
            <a:avLst/>
          </a:prstGeom>
          <a:noFill/>
        </p:spPr>
        <p:txBody>
          <a:bodyPr wrap="square" rtlCol="0">
            <a:spAutoFit/>
          </a:bodyPr>
          <a:lstStyle/>
          <a:p>
            <a:r>
              <a:rPr lang="ru-RU" b="1" dirty="0" smtClean="0"/>
              <a:t>          Вывод</a:t>
            </a:r>
            <a:r>
              <a:rPr lang="ru-RU" b="1" dirty="0"/>
              <a:t>: </a:t>
            </a:r>
            <a:r>
              <a:rPr lang="ru-RU" dirty="0"/>
              <a:t>металлические предметы, обработанные лаком ( краской) более длительное время не подвергаются ржавчине </a:t>
            </a:r>
          </a:p>
        </p:txBody>
      </p:sp>
      <p:pic>
        <p:nvPicPr>
          <p:cNvPr id="7" name="Рисунок 6" descr="E:\DCIM\200_2901\IMG_2046.JPG"/>
          <p:cNvPicPr/>
          <p:nvPr/>
        </p:nvPicPr>
        <p:blipFill rotWithShape="1">
          <a:blip r:embed="rId2" cstate="print">
            <a:extLst>
              <a:ext uri="{28A0092B-C50C-407E-A947-70E740481C1C}">
                <a14:useLocalDpi xmlns:a14="http://schemas.microsoft.com/office/drawing/2010/main" val="0"/>
              </a:ext>
            </a:extLst>
          </a:blip>
          <a:srcRect b="15325"/>
          <a:stretch/>
        </p:blipFill>
        <p:spPr bwMode="auto">
          <a:xfrm>
            <a:off x="5364088" y="260648"/>
            <a:ext cx="3642360" cy="18357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5460009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172097"/>
            <a:ext cx="8229600" cy="3057104"/>
          </a:xfrm>
        </p:spPr>
        <p:txBody>
          <a:bodyPr>
            <a:normAutofit fontScale="62500" lnSpcReduction="20000"/>
          </a:bodyPr>
          <a:lstStyle/>
          <a:p>
            <a:pPr marL="0" indent="0">
              <a:buNone/>
            </a:pPr>
            <a:r>
              <a:rPr lang="ru-RU" dirty="0"/>
              <a:t>Исследовательская </a:t>
            </a:r>
            <a:r>
              <a:rPr lang="ru-RU" sz="2600" dirty="0"/>
              <a:t>работа проходила в течение двух недель. Все поставленные цели в ходе проведения эксперимента мной  были достигнуты. Теперь я знаю, что такое ржавчина, как она образуется,  и какие условия нужно соблюдать, чтобы она не образовывалась. На примере опытов я выяснила, что именно вода является благоприятной средой для возникновения ржавчины на металлических поверхностях. Теперь знаю, что изделия из железа можно сохранить,  если не допустить его соприкосновения с водой, для этого необходимо проводить окрашивание или смазку поверхностей. Свои наблюдения записывала  в таблицу, делала снимки, рассматривала под микроскопом </a:t>
            </a:r>
            <a:r>
              <a:rPr lang="ru-RU" sz="2600" dirty="0" smtClean="0"/>
              <a:t>. </a:t>
            </a:r>
            <a:r>
              <a:rPr lang="ru-RU" sz="2600" dirty="0"/>
              <a:t>В ходе  исследования я  наблюдала, сравнивала  и анализировала. Это процесс увлекательный и интересный. </a:t>
            </a:r>
          </a:p>
          <a:p>
            <a:pPr marL="0" indent="0">
              <a:buNone/>
            </a:pPr>
            <a:r>
              <a:rPr lang="ru-RU" dirty="0"/>
              <a:t> </a:t>
            </a:r>
          </a:p>
          <a:p>
            <a:pPr marL="0" indent="0">
              <a:buNone/>
            </a:pPr>
            <a:endParaRPr lang="ru-RU" sz="1700" dirty="0" smtClean="0"/>
          </a:p>
          <a:p>
            <a:pPr marL="0" indent="0">
              <a:buNone/>
            </a:pPr>
            <a:endParaRPr lang="ru-RU" sz="1700" dirty="0"/>
          </a:p>
          <a:p>
            <a:pPr marL="0" indent="0">
              <a:buNone/>
            </a:pPr>
            <a:r>
              <a:rPr lang="ru-RU" sz="1700" dirty="0" smtClean="0"/>
              <a:t>Монета под микроскопом                                        Булавки под микроскопом                                           Скрепки под микроскопом</a:t>
            </a:r>
            <a:endParaRPr lang="ru-RU" sz="1700" dirty="0"/>
          </a:p>
        </p:txBody>
      </p:sp>
      <p:sp>
        <p:nvSpPr>
          <p:cNvPr id="2" name="Заголовок 1"/>
          <p:cNvSpPr>
            <a:spLocks noGrp="1"/>
          </p:cNvSpPr>
          <p:nvPr>
            <p:ph type="title"/>
          </p:nvPr>
        </p:nvSpPr>
        <p:spPr/>
        <p:txBody>
          <a:bodyPr>
            <a:normAutofit fontScale="90000"/>
          </a:bodyPr>
          <a:lstStyle/>
          <a:p>
            <a:r>
              <a:rPr lang="ru-RU" b="1" dirty="0"/>
              <a:t>Заключение</a:t>
            </a:r>
            <a:r>
              <a:rPr lang="ru-RU" dirty="0"/>
              <a:t/>
            </a:r>
            <a:br>
              <a:rPr lang="ru-RU" dirty="0"/>
            </a:br>
            <a:endParaRPr lang="ru-RU" dirty="0"/>
          </a:p>
        </p:txBody>
      </p:sp>
      <p:pic>
        <p:nvPicPr>
          <p:cNvPr id="4" name="Рисунок 3"/>
          <p:cNvPicPr/>
          <p:nvPr/>
        </p:nvPicPr>
        <p:blipFill>
          <a:blip r:embed="rId2"/>
          <a:stretch>
            <a:fillRect/>
          </a:stretch>
        </p:blipFill>
        <p:spPr>
          <a:xfrm>
            <a:off x="6084168" y="5373216"/>
            <a:ext cx="2724150" cy="1307975"/>
          </a:xfrm>
          <a:prstGeom prst="rect">
            <a:avLst/>
          </a:prstGeom>
        </p:spPr>
      </p:pic>
      <p:pic>
        <p:nvPicPr>
          <p:cNvPr id="5" name="Рисунок 4"/>
          <p:cNvPicPr/>
          <p:nvPr/>
        </p:nvPicPr>
        <p:blipFill>
          <a:blip r:embed="rId3"/>
          <a:stretch>
            <a:fillRect/>
          </a:stretch>
        </p:blipFill>
        <p:spPr>
          <a:xfrm>
            <a:off x="107504" y="5373216"/>
            <a:ext cx="2628900" cy="1329747"/>
          </a:xfrm>
          <a:prstGeom prst="rect">
            <a:avLst/>
          </a:prstGeom>
        </p:spPr>
      </p:pic>
      <p:pic>
        <p:nvPicPr>
          <p:cNvPr id="6" name="Рисунок 5"/>
          <p:cNvPicPr/>
          <p:nvPr/>
        </p:nvPicPr>
        <p:blipFill>
          <a:blip r:embed="rId4"/>
          <a:stretch>
            <a:fillRect/>
          </a:stretch>
        </p:blipFill>
        <p:spPr>
          <a:xfrm>
            <a:off x="3082482" y="5373216"/>
            <a:ext cx="2628900" cy="1307975"/>
          </a:xfrm>
          <a:prstGeom prst="rect">
            <a:avLst/>
          </a:prstGeom>
        </p:spPr>
      </p:pic>
      <p:pic>
        <p:nvPicPr>
          <p:cNvPr id="7" name="Рисунок 6" descr="E:\DCIM\201_0202\IMG_2052.JPG"/>
          <p:cNvPicPr/>
          <p:nvPr/>
        </p:nvPicPr>
        <p:blipFill rotWithShape="1">
          <a:blip r:embed="rId5" cstate="print">
            <a:extLst>
              <a:ext uri="{28A0092B-C50C-407E-A947-70E740481C1C}">
                <a14:useLocalDpi xmlns:a14="http://schemas.microsoft.com/office/drawing/2010/main" val="0"/>
              </a:ext>
            </a:extLst>
          </a:blip>
          <a:srcRect t="440" r="22652" b="2169"/>
          <a:stretch/>
        </p:blipFill>
        <p:spPr bwMode="auto">
          <a:xfrm>
            <a:off x="323528" y="404664"/>
            <a:ext cx="2196852" cy="158417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34913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ctr">
              <a:buNone/>
            </a:pPr>
            <a:r>
              <a:rPr lang="ru-RU" b="1" dirty="0"/>
              <a:t>Список литературы</a:t>
            </a:r>
            <a:endParaRPr lang="ru-RU" dirty="0"/>
          </a:p>
          <a:p>
            <a:pPr marL="0" indent="0">
              <a:buNone/>
            </a:pPr>
            <a:r>
              <a:rPr lang="ru-RU" dirty="0"/>
              <a:t>1. Ольга Живаго. Большая книга «Почему». Москва «РОСМЭН», 2012</a:t>
            </a:r>
            <a:r>
              <a:rPr lang="ru-RU" b="1" dirty="0"/>
              <a:t>.</a:t>
            </a:r>
            <a:r>
              <a:rPr lang="ru-RU" dirty="0"/>
              <a:t> </a:t>
            </a:r>
            <a:endParaRPr lang="ru-RU" dirty="0" smtClean="0">
              <a:effectLst/>
            </a:endParaRPr>
          </a:p>
          <a:p>
            <a:pPr marL="0" indent="0">
              <a:buNone/>
            </a:pPr>
            <a:r>
              <a:rPr lang="ru-RU" dirty="0" smtClean="0"/>
              <a:t> </a:t>
            </a:r>
            <a:r>
              <a:rPr lang="ru-RU" dirty="0"/>
              <a:t>2. Что такое? Кто такой? Детская энциклопедия. Том 1. М.: АСТ, </a:t>
            </a:r>
            <a:r>
              <a:rPr lang="ru-RU" dirty="0" smtClean="0"/>
              <a:t>2005</a:t>
            </a:r>
          </a:p>
          <a:p>
            <a:pPr marL="0" indent="0">
              <a:buNone/>
            </a:pPr>
            <a:r>
              <a:rPr lang="ru-RU" dirty="0" smtClean="0"/>
              <a:t>  </a:t>
            </a:r>
            <a:r>
              <a:rPr lang="ru-RU" dirty="0"/>
              <a:t>3. </a:t>
            </a:r>
            <a:r>
              <a:rPr lang="ru-RU" dirty="0">
                <a:hlinkClick r:id="rId2"/>
              </a:rPr>
              <a:t>http://ru.wikipedia.org/wiki</a:t>
            </a:r>
            <a:endParaRPr lang="ru-RU" dirty="0" smtClean="0">
              <a:effectLst/>
            </a:endParaRPr>
          </a:p>
          <a:p>
            <a:pPr marL="0" indent="0">
              <a:buNone/>
            </a:pPr>
            <a:r>
              <a:rPr lang="ru-RU" dirty="0"/>
              <a:t>  </a:t>
            </a:r>
            <a:endParaRPr lang="ru-RU" dirty="0" smtClean="0">
              <a:effectLst/>
            </a:endParaRPr>
          </a:p>
          <a:p>
            <a:endParaRPr lang="ru-RU" dirty="0"/>
          </a:p>
        </p:txBody>
      </p:sp>
      <p:sp>
        <p:nvSpPr>
          <p:cNvPr id="2" name="Заголовок 1"/>
          <p:cNvSpPr>
            <a:spLocks noGrp="1"/>
          </p:cNvSpPr>
          <p:nvPr>
            <p:ph type="title"/>
          </p:nvPr>
        </p:nvSpPr>
        <p:spPr/>
        <p:txBody>
          <a:bodyPr/>
          <a:lstStyle/>
          <a:p>
            <a:endParaRPr lang="ru-RU"/>
          </a:p>
        </p:txBody>
      </p:sp>
    </p:spTree>
    <p:extLst>
      <p:ext uri="{BB962C8B-B14F-4D97-AF65-F5344CB8AC3E}">
        <p14:creationId xmlns:p14="http://schemas.microsoft.com/office/powerpoint/2010/main" val="10533189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a:p>
        </p:txBody>
      </p:sp>
      <p:sp>
        <p:nvSpPr>
          <p:cNvPr id="2" name="Заголовок 1"/>
          <p:cNvSpPr>
            <a:spLocks noGrp="1"/>
          </p:cNvSpPr>
          <p:nvPr>
            <p:ph type="title"/>
          </p:nvPr>
        </p:nvSpPr>
        <p:spPr/>
        <p:txBody>
          <a:bodyPr/>
          <a:lstStyle/>
          <a:p>
            <a:endParaRPr lang="ru-RU" dirty="0"/>
          </a:p>
        </p:txBody>
      </p:sp>
      <p:sp>
        <p:nvSpPr>
          <p:cNvPr id="4" name="Прямоугольник 3"/>
          <p:cNvSpPr/>
          <p:nvPr/>
        </p:nvSpPr>
        <p:spPr>
          <a:xfrm>
            <a:off x="745510" y="2967335"/>
            <a:ext cx="765299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Спасибо за ВНИМАНИЕ</a:t>
            </a:r>
            <a:endParaRPr lang="ru-RU"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414577469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112</TotalTime>
  <Words>939</Words>
  <Application>Microsoft Office PowerPoint</Application>
  <PresentationFormat>Экран (4:3)</PresentationFormat>
  <Paragraphs>172</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Твердый переплет</vt:lpstr>
      <vt:lpstr>Исследовательская работа  «Почему ржавеет железо» </vt:lpstr>
      <vt:lpstr>Презентация PowerPoint</vt:lpstr>
      <vt:lpstr>Презентация PowerPoint</vt:lpstr>
      <vt:lpstr>Актуальность</vt:lpstr>
      <vt:lpstr>                       Что такое ржавчина? </vt:lpstr>
      <vt:lpstr>Условия окружающей среды, которые  влияют на образование ржавчины</vt:lpstr>
      <vt:lpstr>Способы борьбы с ржавчиной </vt:lpstr>
      <vt:lpstr>Практическая часть </vt:lpstr>
      <vt:lpstr>Практическая часть </vt:lpstr>
      <vt:lpstr>   Практическая часть Опыт №3 Взяла металлические предметы: кнопку,  булавку, шуруп, скрепку, монету, крючок  для штор. Шуруп предварительно покрыла  мебельным лаком. Поместила эти предметы в воду.  Результаты  наблюдения записывала в таблицу. </vt:lpstr>
      <vt:lpstr>Заключение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Исследовательская работа  «Почему ржавеет железо»</dc:title>
  <dc:creator>Ольга</dc:creator>
  <cp:lastModifiedBy>Ольга</cp:lastModifiedBy>
  <cp:revision>10</cp:revision>
  <dcterms:created xsi:type="dcterms:W3CDTF">2016-02-14T12:26:55Z</dcterms:created>
  <dcterms:modified xsi:type="dcterms:W3CDTF">2016-02-14T14:19:44Z</dcterms:modified>
</cp:coreProperties>
</file>