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57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59" r:id="rId31"/>
    <p:sldId id="291" r:id="rId32"/>
    <p:sldId id="292" r:id="rId33"/>
    <p:sldId id="272" r:id="rId34"/>
    <p:sldId id="293" r:id="rId35"/>
    <p:sldId id="294" r:id="rId36"/>
    <p:sldId id="295" r:id="rId37"/>
    <p:sldId id="296" r:id="rId38"/>
    <p:sldId id="297" r:id="rId39"/>
    <p:sldId id="260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8" r:id="rId49"/>
    <p:sldId id="306" r:id="rId50"/>
    <p:sldId id="307" r:id="rId51"/>
    <p:sldId id="309" r:id="rId52"/>
    <p:sldId id="281" r:id="rId53"/>
    <p:sldId id="282" r:id="rId54"/>
    <p:sldId id="280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5F08E-1E94-4C99-8FE4-8B8FE71932A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4B9FFC49-A217-467D-B5F5-4F09DE8C31F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cs typeface="Arial" charset="0"/>
            </a:rPr>
            <a:t>Антропо-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cs typeface="Arial" charset="0"/>
            </a:rPr>
            <a:t>генез</a:t>
          </a:r>
        </a:p>
      </dgm:t>
    </dgm:pt>
    <dgm:pt modelId="{5606E110-362C-4747-AF85-8185D08A7333}" type="parTrans" cxnId="{5AF1DE9A-08E2-40B3-8532-DC774096660A}">
      <dgm:prSet/>
      <dgm:spPr/>
    </dgm:pt>
    <dgm:pt modelId="{04885B83-6553-44BC-A1EC-2C297EF33E4A}" type="sibTrans" cxnId="{5AF1DE9A-08E2-40B3-8532-DC774096660A}">
      <dgm:prSet/>
      <dgm:spPr/>
    </dgm:pt>
    <dgm:pt modelId="{60F5878C-BDE7-4258-9690-0732E8FF86A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cs typeface="Arial" charset="0"/>
            </a:rPr>
            <a:t>палео-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cs typeface="Arial" charset="0"/>
            </a:rPr>
            <a:t>антропологи</a:t>
          </a:r>
        </a:p>
      </dgm:t>
    </dgm:pt>
    <dgm:pt modelId="{50C329EF-06FC-47F6-8294-B50196F6BA13}" type="parTrans" cxnId="{8612D65A-2A48-41EC-A015-349D458EF256}">
      <dgm:prSet/>
      <dgm:spPr/>
    </dgm:pt>
    <dgm:pt modelId="{15592AD9-C4D3-4B6B-AF47-1476300CC790}" type="sibTrans" cxnId="{8612D65A-2A48-41EC-A015-349D458EF256}">
      <dgm:prSet/>
      <dgm:spPr/>
    </dgm:pt>
    <dgm:pt modelId="{579886AA-7469-433A-A552-A23F1041797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cs typeface="Arial" charset="0"/>
            </a:rPr>
            <a:t>археологи</a:t>
          </a:r>
        </a:p>
      </dgm:t>
    </dgm:pt>
    <dgm:pt modelId="{A9C7BDA9-733A-4AF6-BD6F-701A95867C04}" type="parTrans" cxnId="{C2C910AD-6CE8-4952-BC16-84B8EC59FA90}">
      <dgm:prSet/>
      <dgm:spPr/>
    </dgm:pt>
    <dgm:pt modelId="{13F47EAD-8399-4DC4-853A-8F4F9B908BB9}" type="sibTrans" cxnId="{C2C910AD-6CE8-4952-BC16-84B8EC59FA90}">
      <dgm:prSet/>
      <dgm:spPr/>
    </dgm:pt>
    <dgm:pt modelId="{92365843-07E3-49B2-9A83-5A64FC80477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cs typeface="Arial" charset="0"/>
            </a:rPr>
            <a:t>генетики</a:t>
          </a:r>
        </a:p>
      </dgm:t>
    </dgm:pt>
    <dgm:pt modelId="{5F1E041D-8218-4E84-915F-824535D7DF4F}" type="parTrans" cxnId="{B5ECAAB8-C767-4B36-AB88-5E912469E92D}">
      <dgm:prSet/>
      <dgm:spPr/>
    </dgm:pt>
    <dgm:pt modelId="{8B6C028F-CFFD-4D0D-AB91-E48B7219E6FD}" type="sibTrans" cxnId="{B5ECAAB8-C767-4B36-AB88-5E912469E92D}">
      <dgm:prSet/>
      <dgm:spPr/>
    </dgm:pt>
    <dgm:pt modelId="{5C84BE5D-3FFB-41E6-A662-12929A5045B0}" type="pres">
      <dgm:prSet presAssocID="{BFA5F08E-1E94-4C99-8FE4-8B8FE71932A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EFAF8E-EE86-469A-A705-D961A933D68F}" type="pres">
      <dgm:prSet presAssocID="{4B9FFC49-A217-467D-B5F5-4F09DE8C31F4}" presName="hierRoot1" presStyleCnt="0">
        <dgm:presLayoutVars>
          <dgm:hierBranch/>
        </dgm:presLayoutVars>
      </dgm:prSet>
      <dgm:spPr/>
    </dgm:pt>
    <dgm:pt modelId="{696DA72C-7C49-4DE6-A22E-CB23FE6B727B}" type="pres">
      <dgm:prSet presAssocID="{4B9FFC49-A217-467D-B5F5-4F09DE8C31F4}" presName="rootComposite1" presStyleCnt="0"/>
      <dgm:spPr/>
    </dgm:pt>
    <dgm:pt modelId="{8F08DCB6-E05D-4A3B-8E0F-238560C5A32E}" type="pres">
      <dgm:prSet presAssocID="{4B9FFC49-A217-467D-B5F5-4F09DE8C31F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4F677A-2B21-4F5D-A377-57AD8DE9432A}" type="pres">
      <dgm:prSet presAssocID="{4B9FFC49-A217-467D-B5F5-4F09DE8C31F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6279951-70DE-415D-B152-292027DAAB39}" type="pres">
      <dgm:prSet presAssocID="{4B9FFC49-A217-467D-B5F5-4F09DE8C31F4}" presName="hierChild2" presStyleCnt="0"/>
      <dgm:spPr/>
    </dgm:pt>
    <dgm:pt modelId="{BF736696-1814-4008-9F76-1D66F8BD0CD3}" type="pres">
      <dgm:prSet presAssocID="{50C329EF-06FC-47F6-8294-B50196F6BA13}" presName="Name35" presStyleLbl="parChTrans1D2" presStyleIdx="0" presStyleCnt="3"/>
      <dgm:spPr/>
    </dgm:pt>
    <dgm:pt modelId="{76442FBB-A16C-485A-9ED9-3EBFE0F3786F}" type="pres">
      <dgm:prSet presAssocID="{60F5878C-BDE7-4258-9690-0732E8FF86AD}" presName="hierRoot2" presStyleCnt="0">
        <dgm:presLayoutVars>
          <dgm:hierBranch/>
        </dgm:presLayoutVars>
      </dgm:prSet>
      <dgm:spPr/>
    </dgm:pt>
    <dgm:pt modelId="{201263EB-AA69-454E-A56B-428FB059C324}" type="pres">
      <dgm:prSet presAssocID="{60F5878C-BDE7-4258-9690-0732E8FF86AD}" presName="rootComposite" presStyleCnt="0"/>
      <dgm:spPr/>
    </dgm:pt>
    <dgm:pt modelId="{51FD9E8E-C1AD-4B32-8C73-901AFFAC46D8}" type="pres">
      <dgm:prSet presAssocID="{60F5878C-BDE7-4258-9690-0732E8FF86A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D4B80B-7D0E-418E-82DC-80735845E9AF}" type="pres">
      <dgm:prSet presAssocID="{60F5878C-BDE7-4258-9690-0732E8FF86AD}" presName="rootConnector" presStyleLbl="node2" presStyleIdx="0" presStyleCnt="3"/>
      <dgm:spPr/>
      <dgm:t>
        <a:bodyPr/>
        <a:lstStyle/>
        <a:p>
          <a:endParaRPr lang="en-US"/>
        </a:p>
      </dgm:t>
    </dgm:pt>
    <dgm:pt modelId="{87C2F59C-A839-4F3E-A35D-B0A5ED347067}" type="pres">
      <dgm:prSet presAssocID="{60F5878C-BDE7-4258-9690-0732E8FF86AD}" presName="hierChild4" presStyleCnt="0"/>
      <dgm:spPr/>
    </dgm:pt>
    <dgm:pt modelId="{93064652-8A33-48C8-880C-366C2BF06C39}" type="pres">
      <dgm:prSet presAssocID="{60F5878C-BDE7-4258-9690-0732E8FF86AD}" presName="hierChild5" presStyleCnt="0"/>
      <dgm:spPr/>
    </dgm:pt>
    <dgm:pt modelId="{E4CAEC40-ED3A-47BA-8510-F2BD5610843D}" type="pres">
      <dgm:prSet presAssocID="{A9C7BDA9-733A-4AF6-BD6F-701A95867C04}" presName="Name35" presStyleLbl="parChTrans1D2" presStyleIdx="1" presStyleCnt="3"/>
      <dgm:spPr/>
    </dgm:pt>
    <dgm:pt modelId="{A701680B-6FBF-4092-9AB3-A1D5022A5FC2}" type="pres">
      <dgm:prSet presAssocID="{579886AA-7469-433A-A552-A23F1041797A}" presName="hierRoot2" presStyleCnt="0">
        <dgm:presLayoutVars>
          <dgm:hierBranch/>
        </dgm:presLayoutVars>
      </dgm:prSet>
      <dgm:spPr/>
    </dgm:pt>
    <dgm:pt modelId="{B55AE70E-B0EE-432D-B16C-4A1C67EAD6AA}" type="pres">
      <dgm:prSet presAssocID="{579886AA-7469-433A-A552-A23F1041797A}" presName="rootComposite" presStyleCnt="0"/>
      <dgm:spPr/>
    </dgm:pt>
    <dgm:pt modelId="{69576D51-7F17-49F3-A650-BA9C549D5677}" type="pres">
      <dgm:prSet presAssocID="{579886AA-7469-433A-A552-A23F1041797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CF2A7B-E634-4401-8ECF-9B506DB5ED40}" type="pres">
      <dgm:prSet presAssocID="{579886AA-7469-433A-A552-A23F1041797A}" presName="rootConnector" presStyleLbl="node2" presStyleIdx="1" presStyleCnt="3"/>
      <dgm:spPr/>
      <dgm:t>
        <a:bodyPr/>
        <a:lstStyle/>
        <a:p>
          <a:endParaRPr lang="en-US"/>
        </a:p>
      </dgm:t>
    </dgm:pt>
    <dgm:pt modelId="{38E70ED9-0670-410A-A5E0-3B40343ABFE8}" type="pres">
      <dgm:prSet presAssocID="{579886AA-7469-433A-A552-A23F1041797A}" presName="hierChild4" presStyleCnt="0"/>
      <dgm:spPr/>
    </dgm:pt>
    <dgm:pt modelId="{53F62925-2548-480E-8DCB-DD7C2ABFC245}" type="pres">
      <dgm:prSet presAssocID="{579886AA-7469-433A-A552-A23F1041797A}" presName="hierChild5" presStyleCnt="0"/>
      <dgm:spPr/>
    </dgm:pt>
    <dgm:pt modelId="{3F117CCD-87CB-4920-A78F-C23EAAB21D60}" type="pres">
      <dgm:prSet presAssocID="{5F1E041D-8218-4E84-915F-824535D7DF4F}" presName="Name35" presStyleLbl="parChTrans1D2" presStyleIdx="2" presStyleCnt="3"/>
      <dgm:spPr/>
    </dgm:pt>
    <dgm:pt modelId="{D9E982E2-6C18-40E6-A94F-7B9A4DCA983A}" type="pres">
      <dgm:prSet presAssocID="{92365843-07E3-49B2-9A83-5A64FC804776}" presName="hierRoot2" presStyleCnt="0">
        <dgm:presLayoutVars>
          <dgm:hierBranch/>
        </dgm:presLayoutVars>
      </dgm:prSet>
      <dgm:spPr/>
    </dgm:pt>
    <dgm:pt modelId="{8A37246A-A7C0-49A8-8489-FF110ED68671}" type="pres">
      <dgm:prSet presAssocID="{92365843-07E3-49B2-9A83-5A64FC804776}" presName="rootComposite" presStyleCnt="0"/>
      <dgm:spPr/>
    </dgm:pt>
    <dgm:pt modelId="{5779F38E-D933-40BC-8744-D276020CE3FB}" type="pres">
      <dgm:prSet presAssocID="{92365843-07E3-49B2-9A83-5A64FC80477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8C7548-86EB-4739-89D9-217C72CCEA33}" type="pres">
      <dgm:prSet presAssocID="{92365843-07E3-49B2-9A83-5A64FC804776}" presName="rootConnector" presStyleLbl="node2" presStyleIdx="2" presStyleCnt="3"/>
      <dgm:spPr/>
      <dgm:t>
        <a:bodyPr/>
        <a:lstStyle/>
        <a:p>
          <a:endParaRPr lang="en-US"/>
        </a:p>
      </dgm:t>
    </dgm:pt>
    <dgm:pt modelId="{87C9CE38-3FDD-4605-A818-ABB0B4405057}" type="pres">
      <dgm:prSet presAssocID="{92365843-07E3-49B2-9A83-5A64FC804776}" presName="hierChild4" presStyleCnt="0"/>
      <dgm:spPr/>
    </dgm:pt>
    <dgm:pt modelId="{636E3855-1013-4322-BC1C-07CDED04625B}" type="pres">
      <dgm:prSet presAssocID="{92365843-07E3-49B2-9A83-5A64FC804776}" presName="hierChild5" presStyleCnt="0"/>
      <dgm:spPr/>
    </dgm:pt>
    <dgm:pt modelId="{8306741A-73F3-4C7A-9ABB-0FE57E1C3543}" type="pres">
      <dgm:prSet presAssocID="{4B9FFC49-A217-467D-B5F5-4F09DE8C31F4}" presName="hierChild3" presStyleCnt="0"/>
      <dgm:spPr/>
    </dgm:pt>
  </dgm:ptLst>
  <dgm:cxnLst>
    <dgm:cxn modelId="{554F347D-4473-4ECF-A842-4F8E9091407B}" type="presOf" srcId="{4B9FFC49-A217-467D-B5F5-4F09DE8C31F4}" destId="{AF4F677A-2B21-4F5D-A377-57AD8DE9432A}" srcOrd="1" destOrd="0" presId="urn:microsoft.com/office/officeart/2005/8/layout/orgChart1"/>
    <dgm:cxn modelId="{E7FB411D-5121-4652-AA74-A70CB0158A8D}" type="presOf" srcId="{579886AA-7469-433A-A552-A23F1041797A}" destId="{13CF2A7B-E634-4401-8ECF-9B506DB5ED40}" srcOrd="1" destOrd="0" presId="urn:microsoft.com/office/officeart/2005/8/layout/orgChart1"/>
    <dgm:cxn modelId="{E47771CC-3010-4562-B27B-EA89F3D93217}" type="presOf" srcId="{BFA5F08E-1E94-4C99-8FE4-8B8FE71932A4}" destId="{5C84BE5D-3FFB-41E6-A662-12929A5045B0}" srcOrd="0" destOrd="0" presId="urn:microsoft.com/office/officeart/2005/8/layout/orgChart1"/>
    <dgm:cxn modelId="{2ADFE838-CB53-48FB-98DA-21879115E516}" type="presOf" srcId="{579886AA-7469-433A-A552-A23F1041797A}" destId="{69576D51-7F17-49F3-A650-BA9C549D5677}" srcOrd="0" destOrd="0" presId="urn:microsoft.com/office/officeart/2005/8/layout/orgChart1"/>
    <dgm:cxn modelId="{AE7CF298-BC30-4613-BA45-AFA98DA03C8A}" type="presOf" srcId="{60F5878C-BDE7-4258-9690-0732E8FF86AD}" destId="{51FD9E8E-C1AD-4B32-8C73-901AFFAC46D8}" srcOrd="0" destOrd="0" presId="urn:microsoft.com/office/officeart/2005/8/layout/orgChart1"/>
    <dgm:cxn modelId="{0B875073-8741-48A6-B67C-1D48656C7E71}" type="presOf" srcId="{92365843-07E3-49B2-9A83-5A64FC804776}" destId="{DC8C7548-86EB-4739-89D9-217C72CCEA33}" srcOrd="1" destOrd="0" presId="urn:microsoft.com/office/officeart/2005/8/layout/orgChart1"/>
    <dgm:cxn modelId="{AF8DC356-C1DF-4F5B-95C8-D43495B9DB7A}" type="presOf" srcId="{A9C7BDA9-733A-4AF6-BD6F-701A95867C04}" destId="{E4CAEC40-ED3A-47BA-8510-F2BD5610843D}" srcOrd="0" destOrd="0" presId="urn:microsoft.com/office/officeart/2005/8/layout/orgChart1"/>
    <dgm:cxn modelId="{719D1074-1092-4243-9E1A-C442A21B36E8}" type="presOf" srcId="{92365843-07E3-49B2-9A83-5A64FC804776}" destId="{5779F38E-D933-40BC-8744-D276020CE3FB}" srcOrd="0" destOrd="0" presId="urn:microsoft.com/office/officeart/2005/8/layout/orgChart1"/>
    <dgm:cxn modelId="{B5ECAAB8-C767-4B36-AB88-5E912469E92D}" srcId="{4B9FFC49-A217-467D-B5F5-4F09DE8C31F4}" destId="{92365843-07E3-49B2-9A83-5A64FC804776}" srcOrd="2" destOrd="0" parTransId="{5F1E041D-8218-4E84-915F-824535D7DF4F}" sibTransId="{8B6C028F-CFFD-4D0D-AB91-E48B7219E6FD}"/>
    <dgm:cxn modelId="{D1235EA1-4528-4FFB-8BEC-D6AAE9236843}" type="presOf" srcId="{60F5878C-BDE7-4258-9690-0732E8FF86AD}" destId="{F8D4B80B-7D0E-418E-82DC-80735845E9AF}" srcOrd="1" destOrd="0" presId="urn:microsoft.com/office/officeart/2005/8/layout/orgChart1"/>
    <dgm:cxn modelId="{61925E9A-BA8B-40BD-9BB2-A48F0CC52BAC}" type="presOf" srcId="{4B9FFC49-A217-467D-B5F5-4F09DE8C31F4}" destId="{8F08DCB6-E05D-4A3B-8E0F-238560C5A32E}" srcOrd="0" destOrd="0" presId="urn:microsoft.com/office/officeart/2005/8/layout/orgChart1"/>
    <dgm:cxn modelId="{8612D65A-2A48-41EC-A015-349D458EF256}" srcId="{4B9FFC49-A217-467D-B5F5-4F09DE8C31F4}" destId="{60F5878C-BDE7-4258-9690-0732E8FF86AD}" srcOrd="0" destOrd="0" parTransId="{50C329EF-06FC-47F6-8294-B50196F6BA13}" sibTransId="{15592AD9-C4D3-4B6B-AF47-1476300CC790}"/>
    <dgm:cxn modelId="{807D3F81-202C-4791-ACB8-2FFFD3728B4D}" type="presOf" srcId="{50C329EF-06FC-47F6-8294-B50196F6BA13}" destId="{BF736696-1814-4008-9F76-1D66F8BD0CD3}" srcOrd="0" destOrd="0" presId="urn:microsoft.com/office/officeart/2005/8/layout/orgChart1"/>
    <dgm:cxn modelId="{C2C910AD-6CE8-4952-BC16-84B8EC59FA90}" srcId="{4B9FFC49-A217-467D-B5F5-4F09DE8C31F4}" destId="{579886AA-7469-433A-A552-A23F1041797A}" srcOrd="1" destOrd="0" parTransId="{A9C7BDA9-733A-4AF6-BD6F-701A95867C04}" sibTransId="{13F47EAD-8399-4DC4-853A-8F4F9B908BB9}"/>
    <dgm:cxn modelId="{F88CC839-B554-4E80-9586-5890392C2290}" type="presOf" srcId="{5F1E041D-8218-4E84-915F-824535D7DF4F}" destId="{3F117CCD-87CB-4920-A78F-C23EAAB21D60}" srcOrd="0" destOrd="0" presId="urn:microsoft.com/office/officeart/2005/8/layout/orgChart1"/>
    <dgm:cxn modelId="{5AF1DE9A-08E2-40B3-8532-DC774096660A}" srcId="{BFA5F08E-1E94-4C99-8FE4-8B8FE71932A4}" destId="{4B9FFC49-A217-467D-B5F5-4F09DE8C31F4}" srcOrd="0" destOrd="0" parTransId="{5606E110-362C-4747-AF85-8185D08A7333}" sibTransId="{04885B83-6553-44BC-A1EC-2C297EF33E4A}"/>
    <dgm:cxn modelId="{075F04A6-7D40-42C7-A890-0FF764D1C997}" type="presParOf" srcId="{5C84BE5D-3FFB-41E6-A662-12929A5045B0}" destId="{38EFAF8E-EE86-469A-A705-D961A933D68F}" srcOrd="0" destOrd="0" presId="urn:microsoft.com/office/officeart/2005/8/layout/orgChart1"/>
    <dgm:cxn modelId="{C2E361FE-60BC-49BC-ABF8-6DC7239D2671}" type="presParOf" srcId="{38EFAF8E-EE86-469A-A705-D961A933D68F}" destId="{696DA72C-7C49-4DE6-A22E-CB23FE6B727B}" srcOrd="0" destOrd="0" presId="urn:microsoft.com/office/officeart/2005/8/layout/orgChart1"/>
    <dgm:cxn modelId="{72D091B9-FD0A-4724-906A-D7FF4883491A}" type="presParOf" srcId="{696DA72C-7C49-4DE6-A22E-CB23FE6B727B}" destId="{8F08DCB6-E05D-4A3B-8E0F-238560C5A32E}" srcOrd="0" destOrd="0" presId="urn:microsoft.com/office/officeart/2005/8/layout/orgChart1"/>
    <dgm:cxn modelId="{2E521818-A40A-4693-A55C-675E91F18BFB}" type="presParOf" srcId="{696DA72C-7C49-4DE6-A22E-CB23FE6B727B}" destId="{AF4F677A-2B21-4F5D-A377-57AD8DE9432A}" srcOrd="1" destOrd="0" presId="urn:microsoft.com/office/officeart/2005/8/layout/orgChart1"/>
    <dgm:cxn modelId="{CF186116-A330-42F1-9D8B-373AC4437624}" type="presParOf" srcId="{38EFAF8E-EE86-469A-A705-D961A933D68F}" destId="{B6279951-70DE-415D-B152-292027DAAB39}" srcOrd="1" destOrd="0" presId="urn:microsoft.com/office/officeart/2005/8/layout/orgChart1"/>
    <dgm:cxn modelId="{2E24C87F-03C8-4AAD-8A70-9B286603C31D}" type="presParOf" srcId="{B6279951-70DE-415D-B152-292027DAAB39}" destId="{BF736696-1814-4008-9F76-1D66F8BD0CD3}" srcOrd="0" destOrd="0" presId="urn:microsoft.com/office/officeart/2005/8/layout/orgChart1"/>
    <dgm:cxn modelId="{837A2BF6-355F-489E-B4FD-EF267DB0B430}" type="presParOf" srcId="{B6279951-70DE-415D-B152-292027DAAB39}" destId="{76442FBB-A16C-485A-9ED9-3EBFE0F3786F}" srcOrd="1" destOrd="0" presId="urn:microsoft.com/office/officeart/2005/8/layout/orgChart1"/>
    <dgm:cxn modelId="{1599388C-B1F9-4B27-81DF-04E2FCFA7BDC}" type="presParOf" srcId="{76442FBB-A16C-485A-9ED9-3EBFE0F3786F}" destId="{201263EB-AA69-454E-A56B-428FB059C324}" srcOrd="0" destOrd="0" presId="urn:microsoft.com/office/officeart/2005/8/layout/orgChart1"/>
    <dgm:cxn modelId="{2A089147-BCCD-4A88-9F95-D8EF33383BF0}" type="presParOf" srcId="{201263EB-AA69-454E-A56B-428FB059C324}" destId="{51FD9E8E-C1AD-4B32-8C73-901AFFAC46D8}" srcOrd="0" destOrd="0" presId="urn:microsoft.com/office/officeart/2005/8/layout/orgChart1"/>
    <dgm:cxn modelId="{3EDCB48C-95BC-4203-A805-0F94348B202E}" type="presParOf" srcId="{201263EB-AA69-454E-A56B-428FB059C324}" destId="{F8D4B80B-7D0E-418E-82DC-80735845E9AF}" srcOrd="1" destOrd="0" presId="urn:microsoft.com/office/officeart/2005/8/layout/orgChart1"/>
    <dgm:cxn modelId="{BF16E6C3-6B4C-4F12-8A10-3DBC3A559309}" type="presParOf" srcId="{76442FBB-A16C-485A-9ED9-3EBFE0F3786F}" destId="{87C2F59C-A839-4F3E-A35D-B0A5ED347067}" srcOrd="1" destOrd="0" presId="urn:microsoft.com/office/officeart/2005/8/layout/orgChart1"/>
    <dgm:cxn modelId="{1FB30E2D-D812-443E-B808-B9324BCE6D02}" type="presParOf" srcId="{76442FBB-A16C-485A-9ED9-3EBFE0F3786F}" destId="{93064652-8A33-48C8-880C-366C2BF06C39}" srcOrd="2" destOrd="0" presId="urn:microsoft.com/office/officeart/2005/8/layout/orgChart1"/>
    <dgm:cxn modelId="{769F3746-E58C-487D-8D6A-DA7D06B589CA}" type="presParOf" srcId="{B6279951-70DE-415D-B152-292027DAAB39}" destId="{E4CAEC40-ED3A-47BA-8510-F2BD5610843D}" srcOrd="2" destOrd="0" presId="urn:microsoft.com/office/officeart/2005/8/layout/orgChart1"/>
    <dgm:cxn modelId="{96FF891A-502E-4630-B56C-AE5C0BC96A32}" type="presParOf" srcId="{B6279951-70DE-415D-B152-292027DAAB39}" destId="{A701680B-6FBF-4092-9AB3-A1D5022A5FC2}" srcOrd="3" destOrd="0" presId="urn:microsoft.com/office/officeart/2005/8/layout/orgChart1"/>
    <dgm:cxn modelId="{9BB66E1B-39BE-4A36-97C9-913E9AC5F2BF}" type="presParOf" srcId="{A701680B-6FBF-4092-9AB3-A1D5022A5FC2}" destId="{B55AE70E-B0EE-432D-B16C-4A1C67EAD6AA}" srcOrd="0" destOrd="0" presId="urn:microsoft.com/office/officeart/2005/8/layout/orgChart1"/>
    <dgm:cxn modelId="{DD6CCCE9-6F2D-4450-9460-9863DF19A227}" type="presParOf" srcId="{B55AE70E-B0EE-432D-B16C-4A1C67EAD6AA}" destId="{69576D51-7F17-49F3-A650-BA9C549D5677}" srcOrd="0" destOrd="0" presId="urn:microsoft.com/office/officeart/2005/8/layout/orgChart1"/>
    <dgm:cxn modelId="{53E63597-3A71-41F0-AB61-02F4CDFA61CA}" type="presParOf" srcId="{B55AE70E-B0EE-432D-B16C-4A1C67EAD6AA}" destId="{13CF2A7B-E634-4401-8ECF-9B506DB5ED40}" srcOrd="1" destOrd="0" presId="urn:microsoft.com/office/officeart/2005/8/layout/orgChart1"/>
    <dgm:cxn modelId="{AC3046D1-EBB6-4623-B357-F0707A9629D0}" type="presParOf" srcId="{A701680B-6FBF-4092-9AB3-A1D5022A5FC2}" destId="{38E70ED9-0670-410A-A5E0-3B40343ABFE8}" srcOrd="1" destOrd="0" presId="urn:microsoft.com/office/officeart/2005/8/layout/orgChart1"/>
    <dgm:cxn modelId="{C55ECD94-F32C-404B-8DB9-81E5D57DD66A}" type="presParOf" srcId="{A701680B-6FBF-4092-9AB3-A1D5022A5FC2}" destId="{53F62925-2548-480E-8DCB-DD7C2ABFC245}" srcOrd="2" destOrd="0" presId="urn:microsoft.com/office/officeart/2005/8/layout/orgChart1"/>
    <dgm:cxn modelId="{E9CE2455-A157-4F17-A9F2-19C50F9ADF6B}" type="presParOf" srcId="{B6279951-70DE-415D-B152-292027DAAB39}" destId="{3F117CCD-87CB-4920-A78F-C23EAAB21D60}" srcOrd="4" destOrd="0" presId="urn:microsoft.com/office/officeart/2005/8/layout/orgChart1"/>
    <dgm:cxn modelId="{CBC3D147-A09A-4C28-8B91-CB5B776109E8}" type="presParOf" srcId="{B6279951-70DE-415D-B152-292027DAAB39}" destId="{D9E982E2-6C18-40E6-A94F-7B9A4DCA983A}" srcOrd="5" destOrd="0" presId="urn:microsoft.com/office/officeart/2005/8/layout/orgChart1"/>
    <dgm:cxn modelId="{75D4D5B2-9D4B-4234-BF71-F152211CEC59}" type="presParOf" srcId="{D9E982E2-6C18-40E6-A94F-7B9A4DCA983A}" destId="{8A37246A-A7C0-49A8-8489-FF110ED68671}" srcOrd="0" destOrd="0" presId="urn:microsoft.com/office/officeart/2005/8/layout/orgChart1"/>
    <dgm:cxn modelId="{653EEF5F-D19C-49C6-9E56-64230B47CAE2}" type="presParOf" srcId="{8A37246A-A7C0-49A8-8489-FF110ED68671}" destId="{5779F38E-D933-40BC-8744-D276020CE3FB}" srcOrd="0" destOrd="0" presId="urn:microsoft.com/office/officeart/2005/8/layout/orgChart1"/>
    <dgm:cxn modelId="{5CEE94C3-0600-4E4B-A3B8-CCEF8917EAEB}" type="presParOf" srcId="{8A37246A-A7C0-49A8-8489-FF110ED68671}" destId="{DC8C7548-86EB-4739-89D9-217C72CCEA33}" srcOrd="1" destOrd="0" presId="urn:microsoft.com/office/officeart/2005/8/layout/orgChart1"/>
    <dgm:cxn modelId="{85CA717D-5A7B-48B2-901F-D75D38F8E298}" type="presParOf" srcId="{D9E982E2-6C18-40E6-A94F-7B9A4DCA983A}" destId="{87C9CE38-3FDD-4605-A818-ABB0B4405057}" srcOrd="1" destOrd="0" presId="urn:microsoft.com/office/officeart/2005/8/layout/orgChart1"/>
    <dgm:cxn modelId="{C56CD1B5-AB75-471E-BA34-E62B00AF0E6E}" type="presParOf" srcId="{D9E982E2-6C18-40E6-A94F-7B9A4DCA983A}" destId="{636E3855-1013-4322-BC1C-07CDED04625B}" srcOrd="2" destOrd="0" presId="urn:microsoft.com/office/officeart/2005/8/layout/orgChart1"/>
    <dgm:cxn modelId="{8B3040D2-3747-485E-92A9-C518F7B83175}" type="presParOf" srcId="{38EFAF8E-EE86-469A-A705-D961A933D68F}" destId="{8306741A-73F3-4C7A-9ABB-0FE57E1C354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F1FAD-A8B0-4073-BD9C-E2950548446E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902D6-CD98-4C39-B00F-1DCB95D16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722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32589" y="4624271"/>
            <a:ext cx="4611364" cy="37336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010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5B7D8046-EF81-4C97-9A52-E1A74C00ACF2}" type="slidenum">
              <a:rPr lang="ru-RU" altLang="ru-RU"/>
              <a:pPr>
                <a:spcBef>
                  <a:spcPct val="0"/>
                </a:spcBef>
              </a:pPr>
              <a:t>19</a:t>
            </a:fld>
            <a:endParaRPr lang="ru-RU" altLang="ru-RU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2230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0A4D60E3-30B9-46A6-92E6-B41D7DD26E53}" type="slidenum">
              <a:rPr lang="ru-RU" altLang="ru-RU"/>
              <a:pPr>
                <a:spcBef>
                  <a:spcPct val="0"/>
                </a:spcBef>
              </a:pPr>
              <a:t>20</a:t>
            </a:fld>
            <a:endParaRPr lang="ru-RU" altLang="ru-RU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1514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32589" y="4624271"/>
            <a:ext cx="4611364" cy="37336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5646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32589" y="4624271"/>
            <a:ext cx="4611364" cy="37336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9706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32589" y="4624271"/>
            <a:ext cx="4611364" cy="37336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9150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32589" y="4624271"/>
            <a:ext cx="4611364" cy="37336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822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B222F-76F8-421D-8641-F53F21210A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90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C23A58-6531-4FAD-B101-F83FA20217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2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A4%D0%B0%D0%B9%D0%BB:A.afarensis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f/fa/Louis_Leakey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karavan.tver.ru/html/2/39.gi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upload.wikimedia.org/wikipedia/ru/4/4c/Prjedmost_leb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univer.omsk.su/omsk/Sci/antropos/113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032.radikal.ru/0810/70/f831286f0335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 людей на территории Московской области.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Льяловская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фатьяновские археологические культуры.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375491"/>
            <a:ext cx="7838256" cy="685800"/>
          </a:xfrm>
        </p:spPr>
        <p:txBody>
          <a:bodyPr/>
          <a:lstStyle/>
          <a:p>
            <a:pPr algn="ctr"/>
            <a:r>
              <a:rPr lang="ru-RU" dirty="0" smtClean="0"/>
              <a:t>Тема</a:t>
            </a:r>
            <a:r>
              <a:rPr lang="en-US" dirty="0" smtClean="0"/>
              <a:t> </a:t>
            </a:r>
            <a:r>
              <a:rPr lang="ru-RU" dirty="0" smtClean="0"/>
              <a:t>1-2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97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80" y="162738"/>
            <a:ext cx="7511040" cy="66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8524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33CCFF"/>
                </a:solidFill>
                <a:latin typeface="Monotype Corsiva" pitchFamily="66" charset="0"/>
              </a:rPr>
              <a:t>ЗАДАНИЕ НА первый УРОК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5538"/>
            <a:ext cx="9144000" cy="4495800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1.Составьте сравнительную таблицу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2700" smtClean="0">
              <a:solidFill>
                <a:srgbClr val="FFFF00"/>
              </a:solidFill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altLang="ru-RU" sz="27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27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graphicFrame>
        <p:nvGraphicFramePr>
          <p:cNvPr id="135172" name="Group 4"/>
          <p:cNvGraphicFramePr>
            <a:graphicFrameLocks noGrp="1"/>
          </p:cNvGraphicFramePr>
          <p:nvPr>
            <p:ph sz="half" idx="2"/>
          </p:nvPr>
        </p:nvGraphicFramePr>
        <p:xfrm>
          <a:off x="0" y="1700213"/>
          <a:ext cx="9144000" cy="5157788"/>
        </p:xfrm>
        <a:graphic>
          <a:graphicData uri="http://schemas.openxmlformats.org/drawingml/2006/table">
            <a:tbl>
              <a:tblPr/>
              <a:tblGrid>
                <a:gridCol w="3511550"/>
                <a:gridCol w="2500313"/>
                <a:gridCol w="3132137"/>
              </a:tblGrid>
              <a:tr h="1106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Предки человека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Когда жили?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Что умели?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Австралопитеки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Человек умелый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144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Человек прямоходящий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Неандерталец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Человек разумный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mtClean="0">
                <a:latin typeface="Monotype Corsiva" pitchFamily="66" charset="0"/>
              </a:rPr>
              <a:t>Линия антропогенеза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4000" smtClean="0">
                <a:solidFill>
                  <a:srgbClr val="33CCFF"/>
                </a:solidFill>
                <a:latin typeface="Monotype Corsiva" pitchFamily="66" charset="0"/>
              </a:rPr>
              <a:t>Антропогенез</a:t>
            </a:r>
            <a:r>
              <a:rPr lang="ru-RU" altLang="ru-RU" sz="4000" smtClean="0">
                <a:solidFill>
                  <a:schemeClr val="accent2"/>
                </a:solidFill>
                <a:latin typeface="Monotype Corsiva" pitchFamily="66" charset="0"/>
              </a:rPr>
              <a:t>-</a:t>
            </a:r>
            <a:r>
              <a:rPr lang="ru-RU" altLang="ru-RU" smtClean="0">
                <a:latin typeface="Monotype Corsiva" pitchFamily="66" charset="0"/>
              </a:rPr>
              <a:t> </a:t>
            </a:r>
            <a:r>
              <a:rPr lang="ru-RU" altLang="ru-RU" smtClean="0">
                <a:solidFill>
                  <a:srgbClr val="FFFF00"/>
                </a:solidFill>
                <a:latin typeface="Times New Roman" pitchFamily="18" charset="0"/>
              </a:rPr>
              <a:t>процесс историко-эволюционного формирования физического типа человека, первоначального развития его трудовой деятельности, речи, а также общества. </a:t>
            </a:r>
          </a:p>
        </p:txBody>
      </p:sp>
    </p:spTree>
    <p:extLst>
      <p:ext uri="{BB962C8B-B14F-4D97-AF65-F5344CB8AC3E}">
        <p14:creationId xmlns:p14="http://schemas.microsoft.com/office/powerpoint/2010/main" val="1679319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23850" y="404813"/>
          <a:ext cx="8496300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8585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2292" name="Picture 5" descr="img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25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33CCFF"/>
                </a:solidFill>
                <a:latin typeface="Monotype Corsiva" pitchFamily="66" charset="0"/>
              </a:rPr>
              <a:t>Человекообразные обезьяны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828800"/>
            <a:ext cx="4000500" cy="4038600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ru-RU" altLang="ru-RU" sz="2700" smtClean="0"/>
          </a:p>
        </p:txBody>
      </p:sp>
      <p:sp>
        <p:nvSpPr>
          <p:cNvPr id="13316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64163" y="1828800"/>
            <a:ext cx="3322637" cy="40386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700" b="1" smtClean="0">
                <a:solidFill>
                  <a:srgbClr val="33CCFF"/>
                </a:solidFill>
                <a:latin typeface="Times New Roman" pitchFamily="18" charset="0"/>
              </a:rPr>
              <a:t>гоминоиды</a:t>
            </a:r>
            <a:r>
              <a:rPr lang="ru-RU" altLang="ru-RU" sz="2700" smtClean="0">
                <a:solidFill>
                  <a:srgbClr val="33CCFF"/>
                </a:solidFill>
                <a:latin typeface="Times New Roman" pitchFamily="18" charset="0"/>
              </a:rPr>
              <a:t> или </a:t>
            </a:r>
            <a:r>
              <a:rPr lang="ru-RU" altLang="ru-RU" sz="2700" b="1" smtClean="0">
                <a:solidFill>
                  <a:srgbClr val="33CCFF"/>
                </a:solidFill>
                <a:latin typeface="Times New Roman" pitchFamily="18" charset="0"/>
              </a:rPr>
              <a:t>антропоморф́иды</a:t>
            </a:r>
            <a:r>
              <a:rPr lang="ru-RU" altLang="ru-RU" sz="2700" smtClean="0">
                <a:latin typeface="Times New Roman" pitchFamily="18" charset="0"/>
              </a:rPr>
              <a:t>  — </a:t>
            </a: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надсемейство узконосых обезьян, имеющих сходное с человеческим строение тела</a:t>
            </a:r>
            <a:r>
              <a:rPr lang="ru-RU" altLang="ru-RU" sz="2700" smtClean="0">
                <a:latin typeface="Times New Roman" pitchFamily="18" charset="0"/>
              </a:rPr>
              <a:t>. </a:t>
            </a:r>
          </a:p>
        </p:txBody>
      </p:sp>
      <p:pic>
        <p:nvPicPr>
          <p:cNvPr id="13317" name="Picture 5" descr="Weisshandgibbon_tierpark_berl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3238"/>
            <a:ext cx="496887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36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33CCFF"/>
                </a:solidFill>
                <a:latin typeface="Monotype Corsiva" pitchFamily="66" charset="0"/>
              </a:rPr>
              <a:t>Австралопитек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1828800"/>
            <a:ext cx="5986462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mtClean="0">
                <a:solidFill>
                  <a:srgbClr val="FFFF00"/>
                </a:solidFill>
                <a:latin typeface="Times New Roman" pitchFamily="18" charset="0"/>
              </a:rPr>
              <a:t>Семейство гоминидов, живший около 4 миллионов лет назад.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mtClean="0">
                <a:solidFill>
                  <a:srgbClr val="FFFF00"/>
                </a:solidFill>
                <a:latin typeface="Times New Roman" pitchFamily="18" charset="0"/>
              </a:rPr>
              <a:t>Останки обнаружены в Африке.</a:t>
            </a:r>
            <a:r>
              <a:rPr lang="ru-RU" altLang="ru-RU" smtClean="0"/>
              <a:t> </a:t>
            </a:r>
          </a:p>
        </p:txBody>
      </p:sp>
      <p:pic>
        <p:nvPicPr>
          <p:cNvPr id="14340" name="Picture 5" descr="180px-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204787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93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5364" name="Picture 5" descr="Скелеты шимпанзе и австралопит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074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473075"/>
            <a:ext cx="8153400" cy="1143000"/>
          </a:xfrm>
        </p:spPr>
        <p:txBody>
          <a:bodyPr/>
          <a:lstStyle/>
          <a:p>
            <a:pPr algn="ctr" eaLnBrk="1" hangingPunct="1"/>
            <a:r>
              <a:rPr lang="en-US" altLang="ru-RU" smtClean="0">
                <a:solidFill>
                  <a:srgbClr val="33CCFF"/>
                </a:solidFill>
                <a:latin typeface="Monotype Corsiva" pitchFamily="66" charset="0"/>
              </a:rPr>
              <a:t>Homo habilis</a:t>
            </a:r>
            <a:endParaRPr lang="ru-RU" altLang="ru-RU" smtClean="0">
              <a:solidFill>
                <a:srgbClr val="33CCFF"/>
              </a:solidFill>
              <a:latin typeface="Monotype Corsiva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916113"/>
            <a:ext cx="40005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Высокоразвитый австралопитек или первый представитель рода </a:t>
            </a:r>
            <a:r>
              <a:rPr lang="ru-RU" altLang="ru-RU" sz="2700" i="1" smtClean="0">
                <a:solidFill>
                  <a:srgbClr val="FFFF00"/>
                </a:solidFill>
                <a:latin typeface="Times New Roman" pitchFamily="18" charset="0"/>
              </a:rPr>
              <a:t>Homo</a:t>
            </a: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.</a:t>
            </a:r>
            <a:r>
              <a:rPr lang="ru-RU" altLang="ru-RU" sz="27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Вымершая особь.</a:t>
            </a:r>
          </a:p>
        </p:txBody>
      </p:sp>
      <p:pic>
        <p:nvPicPr>
          <p:cNvPr id="19460" name="Picture 6" descr="человек умел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916113"/>
            <a:ext cx="365760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377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1989138"/>
            <a:ext cx="40005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Обнаружен археологом Джонатаном Лики в 1961 году и описан в 1964 по сенсационной находке из ущелья Олдувай в Танзании.</a:t>
            </a:r>
            <a:r>
              <a:rPr lang="ru-RU" altLang="ru-RU" sz="2700" smtClean="0">
                <a:latin typeface="Times New Roman" pitchFamily="18" charset="0"/>
              </a:rPr>
              <a:t> </a:t>
            </a:r>
          </a:p>
        </p:txBody>
      </p:sp>
      <p:pic>
        <p:nvPicPr>
          <p:cNvPr id="20483" name="Picture 7" descr="Файл:Louis Leake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370205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24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87900" y="1700213"/>
            <a:ext cx="40005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Чопперы (от английского Chop- рубить, нарезать, долбить)-древнейшие орудия первых людей. </a:t>
            </a:r>
          </a:p>
        </p:txBody>
      </p:sp>
      <p:pic>
        <p:nvPicPr>
          <p:cNvPr id="21507" name="Picture 8" descr="Рисунок взят с сайта http://www.handprint.com/LS/ANC/stones.html#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16113"/>
            <a:ext cx="4103688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237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ru-RU" dirty="0" smtClean="0">
                <a:solidFill>
                  <a:srgbClr val="33CCFF"/>
                </a:solidFill>
                <a:latin typeface="Monotype Corsiva" pitchFamily="66" charset="0"/>
              </a:rPr>
              <a:t>Homo erectus</a:t>
            </a:r>
            <a:endParaRPr lang="ru-RU" altLang="ru-RU" dirty="0" smtClean="0">
              <a:solidFill>
                <a:srgbClr val="33CCFF"/>
              </a:solidFill>
              <a:latin typeface="Monotype Corsiva" pitchFamily="66" charset="0"/>
            </a:endParaRP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828800"/>
            <a:ext cx="4000500" cy="40386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</a:rPr>
              <a:t>Обладали средним ростом (1,5—1,8 м), прямой походкой и архаическим строением черепа (толстые стенки, низкая лобная кость, выступающие надглазничные валики, скошенный подбородок).</a:t>
            </a:r>
            <a:r>
              <a:rPr lang="ru-RU" altLang="ru-RU" sz="2300" smtClean="0"/>
              <a:t> </a:t>
            </a:r>
          </a:p>
        </p:txBody>
      </p:sp>
      <p:pic>
        <p:nvPicPr>
          <p:cNvPr id="22533" name="Picture 7" descr="гомо эректус, реконструк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97454"/>
            <a:ext cx="365760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202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3968" y="473075"/>
            <a:ext cx="4860032" cy="1143000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solidFill>
                  <a:srgbClr val="33CCFF"/>
                </a:solidFill>
                <a:latin typeface="Monotype Corsiva" pitchFamily="66" charset="0"/>
              </a:rPr>
              <a:t>Неандерталец 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56100" y="1844675"/>
            <a:ext cx="40005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700" smtClean="0">
                <a:solidFill>
                  <a:srgbClr val="FFFF00"/>
                </a:solidFill>
                <a:latin typeface="Times New Roman" pitchFamily="18" charset="0"/>
              </a:rPr>
              <a:t>Вид людей, обитавших 300—24 тысяч лет назад.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700" smtClean="0"/>
              <a:t> </a:t>
            </a:r>
          </a:p>
        </p:txBody>
      </p:sp>
      <p:pic>
        <p:nvPicPr>
          <p:cNvPr id="24580" name="Picture 7" descr="Картинка 1 из 202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08720"/>
            <a:ext cx="3600326" cy="496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067175" y="333375"/>
            <a:ext cx="4762500" cy="5534025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300" smtClean="0">
                <a:solidFill>
                  <a:srgbClr val="FFFF00"/>
                </a:solidFill>
                <a:latin typeface="Times New Roman" pitchFamily="18" charset="0"/>
              </a:rPr>
              <a:t>Средний рост мужчин составлял 1.65 м, женщины были на 10 сантиметров ниже. Но при этом неандертальцы были настоящие крепыши. Мужчины весили около 90 кг, это был настоящий сгусток мышц. Руки и ноги их были несколько по-иному устроены: более короткими были у них предплечья и голени. Самой необычной деталью их внешности был нос: широкий и одновременно с горбинкой, при этом вздернутый вверх. С таким носом неандерталец мог смело вдыхать самый холодный воздух, не боясь простуды. Его лицо должно было производить гордое и устрашающее впечатление. </a:t>
            </a:r>
          </a:p>
        </p:txBody>
      </p:sp>
      <p:pic>
        <p:nvPicPr>
          <p:cNvPr id="27651" name="Picture 10" descr="ne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36613"/>
            <a:ext cx="34512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665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473075"/>
            <a:ext cx="8153400" cy="1143000"/>
          </a:xfrm>
        </p:spPr>
        <p:txBody>
          <a:bodyPr/>
          <a:lstStyle/>
          <a:p>
            <a:pPr algn="ctr" eaLnBrk="1" hangingPunct="1"/>
            <a:r>
              <a:rPr lang="en-US" altLang="ru-RU" smtClean="0">
                <a:solidFill>
                  <a:srgbClr val="33CCFF"/>
                </a:solidFill>
                <a:latin typeface="Monotype Corsiva" pitchFamily="66" charset="0"/>
              </a:rPr>
              <a:t>Homo sapiens</a:t>
            </a:r>
            <a:endParaRPr lang="ru-RU" altLang="ru-RU" smtClean="0">
              <a:solidFill>
                <a:srgbClr val="33CCFF"/>
              </a:solidFill>
              <a:latin typeface="Monotype Corsiva" pitchFamily="66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773238"/>
            <a:ext cx="40005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300" smtClean="0">
                <a:solidFill>
                  <a:srgbClr val="FFFF00"/>
                </a:solidFill>
                <a:latin typeface="Times New Roman" pitchFamily="18" charset="0"/>
              </a:rPr>
              <a:t>Единственный ныне живущий вид рода </a:t>
            </a:r>
            <a:r>
              <a:rPr lang="ru-RU" altLang="ru-RU" sz="2300" i="1" smtClean="0">
                <a:solidFill>
                  <a:srgbClr val="FFFF00"/>
                </a:solidFill>
                <a:latin typeface="Times New Roman" pitchFamily="18" charset="0"/>
              </a:rPr>
              <a:t>Homo</a:t>
            </a:r>
            <a:r>
              <a:rPr lang="ru-RU" altLang="ru-RU" sz="2300" smtClean="0">
                <a:solidFill>
                  <a:srgbClr val="FFFF00"/>
                </a:solidFill>
                <a:latin typeface="Times New Roman" pitchFamily="18" charset="0"/>
              </a:rPr>
              <a:t> семейства гоминид, отличается значительной степенью развития материальной культуры (включая изготовление и использование орудий), способностью к членораздельной речи и абстрактному мышлению. </a:t>
            </a:r>
          </a:p>
        </p:txBody>
      </p:sp>
      <p:pic>
        <p:nvPicPr>
          <p:cNvPr id="32772" name="Picture 8" descr="Файл:Prjedmost leb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989138"/>
            <a:ext cx="26193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489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3796" name="Picture 5" descr="Картинка 13 из 45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778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6868" name="Picture 5" descr="Картинка 17 из 45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0" y="5395913"/>
            <a:ext cx="9144000" cy="1462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FFFF00"/>
                </a:solidFill>
                <a:latin typeface="Times New Roman" pitchFamily="18" charset="0"/>
              </a:rPr>
              <a:t>Кроманьонцы жили в пещерах или хижинах в самом конце последней из ледниковых эпох, охотились на северных оленей и шерстистых мамонтов.</a:t>
            </a:r>
            <a:endParaRPr lang="ru-RU" altLang="ru-RU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1677745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81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787900" y="0"/>
            <a:ext cx="4356100" cy="6924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Как видно из этого рисунка люди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делятся на :</a:t>
            </a:r>
            <a:endParaRPr lang="ru-RU" altLang="ru-RU" sz="2800">
              <a:solidFill>
                <a:srgbClr val="FFFF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ru-RU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</a:t>
            </a:r>
            <a:endParaRPr lang="en-GB" altLang="ru-RU" sz="2800">
              <a:solidFill>
                <a:srgbClr val="FFFF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GB" altLang="ru-RU" sz="2800" i="1">
                <a:solidFill>
                  <a:srgbClr val="33CCFF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Пралюдей </a:t>
            </a: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(австролопитеки)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altLang="ru-RU" sz="2800" i="1">
                <a:solidFill>
                  <a:srgbClr val="33CCFF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Древнейших людей</a:t>
            </a: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(питекантроп,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синантроп)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altLang="ru-RU" sz="2800" i="1">
                <a:solidFill>
                  <a:srgbClr val="33CCFF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Древних людей</a:t>
            </a: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(неандертальцы)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altLang="ru-RU" sz="2800" i="1">
                <a:solidFill>
                  <a:srgbClr val="33CCFF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Люди современного типа</a:t>
            </a:r>
            <a:r>
              <a:rPr lang="en-GB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(homo sapiens</a:t>
            </a:r>
            <a:r>
              <a:rPr lang="ru-RU" altLang="ru-RU" sz="2800">
                <a:solidFill>
                  <a:srgbClr val="FFFF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endParaRPr lang="ru-RU" altLang="ru-RU" sz="2800">
              <a:solidFill>
                <a:srgbClr val="FFFF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endParaRPr lang="en-GB" altLang="ru-RU" sz="2800">
              <a:solidFill>
                <a:srgbClr val="FFFF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ru-RU" sz="2800">
              <a:solidFill>
                <a:srgbClr val="FFFF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862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0" y="2781300"/>
            <a:ext cx="1692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0" y="2565400"/>
            <a:ext cx="1882775" cy="641350"/>
          </a:xfrm>
          <a:prstGeom prst="rect">
            <a:avLst/>
          </a:prstGeom>
          <a:solidFill>
            <a:srgbClr val="FBF4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Австралопитек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Афара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1042988" y="2852738"/>
            <a:ext cx="1946275" cy="641350"/>
          </a:xfrm>
          <a:prstGeom prst="rect">
            <a:avLst/>
          </a:prstGeom>
          <a:solidFill>
            <a:srgbClr val="E4FE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Австралопитек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африканский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2700338" y="3141663"/>
            <a:ext cx="1946275" cy="641350"/>
          </a:xfrm>
          <a:prstGeom prst="rect">
            <a:avLst/>
          </a:prstGeom>
          <a:solidFill>
            <a:srgbClr val="DCFE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Австралопитек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могучий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3995738" y="4292600"/>
            <a:ext cx="86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3779838" y="3429000"/>
            <a:ext cx="1608137" cy="641350"/>
          </a:xfrm>
          <a:prstGeom prst="rect">
            <a:avLst/>
          </a:prstGeom>
          <a:solidFill>
            <a:srgbClr val="FFDF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Австрапитек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Бойса</a:t>
            </a:r>
          </a:p>
        </p:txBody>
      </p:sp>
      <p:sp>
        <p:nvSpPr>
          <p:cNvPr id="126985" name="Text Box 9"/>
          <p:cNvSpPr txBox="1">
            <a:spLocks noChangeArrowheads="1"/>
          </p:cNvSpPr>
          <p:nvPr/>
        </p:nvSpPr>
        <p:spPr bwMode="auto">
          <a:xfrm>
            <a:off x="5003800" y="3789363"/>
            <a:ext cx="1160463" cy="641350"/>
          </a:xfrm>
          <a:prstGeom prst="rect">
            <a:avLst/>
          </a:prstGeom>
          <a:solidFill>
            <a:srgbClr val="7CC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Человек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умелый</a:t>
            </a:r>
          </a:p>
        </p:txBody>
      </p:sp>
      <p:sp>
        <p:nvSpPr>
          <p:cNvPr id="126986" name="Text Box 10"/>
          <p:cNvSpPr txBox="1">
            <a:spLocks noChangeArrowheads="1"/>
          </p:cNvSpPr>
          <p:nvPr/>
        </p:nvSpPr>
        <p:spPr bwMode="auto">
          <a:xfrm>
            <a:off x="5795963" y="4365625"/>
            <a:ext cx="1928812" cy="641350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Человек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прямоходящий</a:t>
            </a:r>
          </a:p>
        </p:txBody>
      </p:sp>
      <p:sp>
        <p:nvSpPr>
          <p:cNvPr id="126987" name="Text Box 11"/>
          <p:cNvSpPr txBox="1">
            <a:spLocks noChangeArrowheads="1"/>
          </p:cNvSpPr>
          <p:nvPr/>
        </p:nvSpPr>
        <p:spPr bwMode="auto">
          <a:xfrm>
            <a:off x="6659563" y="4941888"/>
            <a:ext cx="1825625" cy="366712"/>
          </a:xfrm>
          <a:prstGeom prst="rect">
            <a:avLst/>
          </a:prstGeom>
          <a:solidFill>
            <a:srgbClr val="FEA0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Неандерталец</a:t>
            </a:r>
          </a:p>
        </p:txBody>
      </p:sp>
      <p:sp>
        <p:nvSpPr>
          <p:cNvPr id="126988" name="Text Box 12"/>
          <p:cNvSpPr txBox="1">
            <a:spLocks noChangeArrowheads="1"/>
          </p:cNvSpPr>
          <p:nvPr/>
        </p:nvSpPr>
        <p:spPr bwMode="auto">
          <a:xfrm>
            <a:off x="6948488" y="5300663"/>
            <a:ext cx="1714500" cy="366712"/>
          </a:xfrm>
          <a:prstGeom prst="rect">
            <a:avLst/>
          </a:prstGeom>
          <a:solidFill>
            <a:srgbClr val="E8F9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spcBef>
                <a:spcPct val="20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ru-RU" sz="1800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rPr>
              <a:t>Кроманьонец</a:t>
            </a:r>
          </a:p>
        </p:txBody>
      </p:sp>
    </p:spTree>
    <p:extLst>
      <p:ext uri="{BB962C8B-B14F-4D97-AF65-F5344CB8AC3E}">
        <p14:creationId xmlns:p14="http://schemas.microsoft.com/office/powerpoint/2010/main" val="3597033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4" grpId="0" animBg="1"/>
      <p:bldP spid="126985" grpId="0" animBg="1"/>
      <p:bldP spid="126986" grpId="0" animBg="1"/>
      <p:bldP spid="126987" grpId="0" animBg="1"/>
      <p:bldP spid="12698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udytimepk.com/imagelib/56bc1d8e1bd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3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919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4581" y="188640"/>
            <a:ext cx="8791427" cy="864096"/>
          </a:xfrm>
          <a:prstGeom prst="roundRect">
            <a:avLst>
              <a:gd name="adj" fmla="val 9541"/>
            </a:avLst>
          </a:prstGeom>
          <a:solidFill>
            <a:schemeClr val="lt1">
              <a:alpha val="7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100-35 тысяч лет до н.э.  на территории России появились первые древние люди (средний палеолит)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historie.ru/uploads/posts/2012-01/1326445644_091103-farklievrimlesme2.wid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63" y="1568880"/>
            <a:ext cx="3333773" cy="3344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http://lib.rus.ec/i/2/487002/i_0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40919" y="882353"/>
            <a:ext cx="2446337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lib.rus.ec/i/2/487002/i_0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861048"/>
            <a:ext cx="4476153" cy="208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91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myshared.ru/879378/slide_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t="20424" r="2735" b="8768"/>
          <a:stretch/>
        </p:blipFill>
        <p:spPr bwMode="auto">
          <a:xfrm>
            <a:off x="251520" y="404664"/>
            <a:ext cx="868813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red-sovet.su/wp-content/uploads/2015/08/q72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68052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96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izslovo.org/content/images/stories/torop/istoriya/karta1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04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49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188640"/>
            <a:ext cx="4572000" cy="3170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период позднего палеолита (35-10 тыс. лет до н.э.) на смену человеку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умелому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приходит человек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разумный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первобытное стадо заменяется более высокой формой организации общества – родовой общиной.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Уникальным памятником эпохи позднего палеолита является </a:t>
            </a:r>
            <a:r>
              <a:rPr lang="ru-RU" sz="2000" b="1" u="sng" dirty="0" err="1">
                <a:latin typeface="Times New Roman" pitchFamily="18" charset="0"/>
                <a:cs typeface="Times New Roman" pitchFamily="18" charset="0"/>
              </a:rPr>
              <a:t>Сунгирьская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 (близ Владимира)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культура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rozamira.ucoz.ru/_pu/8/s612575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33081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27984" y="6211669"/>
            <a:ext cx="4572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Скульптурные портреты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девочки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мальчика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стоянки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Сунгирь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://www.pravda.ru/image/article/0/9/7/21109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27" y="749168"/>
            <a:ext cx="404322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46616" y="3933056"/>
            <a:ext cx="2473691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унгирьская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стоянка</a:t>
            </a:r>
          </a:p>
        </p:txBody>
      </p:sp>
    </p:spTree>
    <p:extLst>
      <p:ext uri="{BB962C8B-B14F-4D97-AF65-F5344CB8AC3E}">
        <p14:creationId xmlns:p14="http://schemas.microsoft.com/office/powerpoint/2010/main" val="1888208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0.liveinternet.ru/images/attach/c/2/69/473/69473364_sungir_ma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59288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2" y="5461193"/>
            <a:ext cx="574238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Вариант реконструкции (внутри) жилища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Сунгири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7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content.foto.my.mail.ru/mail/hi_san/_blogs/i-78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37643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059832" y="5517232"/>
            <a:ext cx="3384376" cy="36004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Погребения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сургирцев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6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5184576" cy="15841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Стоянки позднего палеолита:</a:t>
            </a:r>
          </a:p>
          <a:p>
            <a:pPr marL="342900" indent="-342900" algn="ctr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Капова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пещера на Южном Урале,</a:t>
            </a:r>
          </a:p>
          <a:p>
            <a:pPr marL="342900" indent="-342900" algn="ctr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Льялово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близ Зеленограда,</a:t>
            </a:r>
          </a:p>
          <a:p>
            <a:pPr marL="342900" indent="-342900" algn="ctr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Денисова пещера на Алтае.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2671" y="449377"/>
            <a:ext cx="327585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Древние люди занимались собирательством, охотой,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рыболовством -  присваивающее хозяйство.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www.al-tai.ru/sites/default/files/interests/meyer5h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5184575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98862" y="4625841"/>
            <a:ext cx="3510135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Денисова пещера расположена в предгорьях Горного Алтая, в долине речки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Ануй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8298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260648"/>
            <a:ext cx="6264696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появлением железного топора (I тыс. лет до н.э.) стало возможным расчищать участки леса под пашню, земледелие продвигалось все дальше на Север.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57479" y="1340768"/>
            <a:ext cx="5184576" cy="13681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Древние поселения  эпохи бронзы и железа:</a:t>
            </a:r>
          </a:p>
          <a:p>
            <a:pPr marL="342900" indent="-342900" algn="ctr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Ростовской области,</a:t>
            </a:r>
          </a:p>
          <a:p>
            <a:pPr marL="342900" indent="-342900" algn="ctr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Фатьяново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близ Ярославля,</a:t>
            </a:r>
          </a:p>
          <a:p>
            <a:pPr marL="342900" indent="-342900" algn="ctr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Дьяково близ Москвы</a:t>
            </a:r>
          </a:p>
          <a:p>
            <a:pPr marL="342900" indent="-342900" algn="ctr"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://protown.ru/pic/d-russ-v-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429541" cy="2599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 descr="http://ic.pics.livejournal.com/byslaikyr/47706181/40277/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502" y="3140968"/>
            <a:ext cx="444102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0" name="Picture 6" descr="http://www.benzomsk.ru/images/custom/gorod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66" y="3176849"/>
            <a:ext cx="3509662" cy="2684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683568" y="6093296"/>
            <a:ext cx="274684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/>
              <a:t>Городище </a:t>
            </a:r>
            <a:r>
              <a:rPr lang="ru-RU" dirty="0"/>
              <a:t>железного века</a:t>
            </a:r>
          </a:p>
        </p:txBody>
      </p:sp>
    </p:spTree>
    <p:extLst>
      <p:ext uri="{BB962C8B-B14F-4D97-AF65-F5344CB8AC3E}">
        <p14:creationId xmlns:p14="http://schemas.microsoft.com/office/powerpoint/2010/main" val="3178303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162720" y="0"/>
            <a:ext cx="4734720" cy="943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2401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spcAft>
                <a:spcPts val="1293"/>
              </a:spcAft>
            </a:pPr>
            <a:r>
              <a:rPr lang="ru-RU" altLang="ru-RU" sz="2500" dirty="0"/>
              <a:t>Человек поселился на территории современной </a:t>
            </a:r>
            <a:r>
              <a:rPr lang="ru-RU" altLang="ru-RU" sz="2500" dirty="0" smtClean="0"/>
              <a:t>Московской области </a:t>
            </a:r>
            <a:r>
              <a:rPr lang="ru-RU" altLang="ru-RU" sz="2500" dirty="0"/>
              <a:t>очень давно. Археологи считают, что это произошло от </a:t>
            </a:r>
            <a:r>
              <a:rPr lang="ru-RU" altLang="ru-RU" sz="2500" b="1" dirty="0"/>
              <a:t>120 </a:t>
            </a:r>
            <a:r>
              <a:rPr lang="ru-RU" altLang="ru-RU" sz="2500" b="1" dirty="0" smtClean="0"/>
              <a:t>до 24 </a:t>
            </a:r>
            <a:r>
              <a:rPr lang="ru-RU" altLang="ru-RU" sz="2500" b="1" dirty="0"/>
              <a:t>тысяч лет тому назад,</a:t>
            </a:r>
            <a:r>
              <a:rPr lang="ru-RU" altLang="ru-RU" sz="2500" dirty="0"/>
              <a:t> когда, после отступления ледника, на равнинных берегах </a:t>
            </a:r>
            <a:r>
              <a:rPr lang="ru-RU" altLang="ru-RU" sz="2500" dirty="0" smtClean="0"/>
              <a:t>Сходни </a:t>
            </a:r>
            <a:r>
              <a:rPr lang="ru-RU" altLang="ru-RU" sz="2500" dirty="0"/>
              <a:t>и её притоков господствовал мягкий и тёплый климат. Самое известное поселение древнего человека в наших краях — стоянка у села </a:t>
            </a:r>
            <a:r>
              <a:rPr lang="ru-RU" altLang="ru-RU" sz="2500" dirty="0" err="1" smtClean="0"/>
              <a:t>Схоня</a:t>
            </a:r>
            <a:r>
              <a:rPr lang="ru-RU" altLang="ru-RU" sz="2500" dirty="0" smtClean="0"/>
              <a:t> обнаруженная при строительстве ГЭС археологом А.Г. Векслером. </a:t>
            </a:r>
            <a:endParaRPr lang="ru-RU" altLang="ru-RU" sz="2500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734721" y="5224869"/>
            <a:ext cx="4572000" cy="65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5201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ru-RU" altLang="ru-RU" sz="1300" b="1" dirty="0" smtClean="0"/>
              <a:t>Векслер А.Г.- </a:t>
            </a:r>
            <a:r>
              <a:rPr lang="ru-RU" altLang="ru-RU" sz="1300" b="1" dirty="0"/>
              <a:t>археолог и краевед</a:t>
            </a:r>
          </a:p>
        </p:txBody>
      </p:sp>
      <p:pic>
        <p:nvPicPr>
          <p:cNvPr id="1026" name="Picture 2" descr="http://depdela.ru/uploads/images/gallery_person/original_b5a7be16a9831b3112ac9361e8f19bcc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2656"/>
            <a:ext cx="360040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6870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1" y="-489651"/>
            <a:ext cx="7807680" cy="1468954"/>
          </a:xfrm>
          <a:ln/>
        </p:spPr>
        <p:txBody>
          <a:bodyPr tIns="36574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ru-RU" altLang="ru-RU" dirty="0" err="1" smtClean="0"/>
              <a:t>Льялово</a:t>
            </a:r>
            <a:r>
              <a:rPr lang="en-US" altLang="ru-RU" dirty="0" smtClean="0"/>
              <a:t> </a:t>
            </a:r>
            <a:endParaRPr lang="en-US" altLang="ru-RU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2720" y="630787"/>
            <a:ext cx="4572000" cy="4238373"/>
          </a:xfrm>
          <a:prstGeom prst="rect">
            <a:avLst/>
          </a:prstGeom>
          <a:ln/>
        </p:spPr>
        <p:txBody>
          <a:bodyPr lIns="82945" tIns="14858" rIns="82945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ru-RU" altLang="ru-RU" sz="2400" dirty="0" err="1" smtClean="0"/>
              <a:t>Льяловская</a:t>
            </a:r>
            <a:r>
              <a:rPr lang="ru-RU" altLang="ru-RU" sz="2400" dirty="0" smtClean="0"/>
              <a:t> стоянка </a:t>
            </a:r>
            <a:r>
              <a:rPr lang="ru-RU" altLang="ru-RU" sz="2400" dirty="0"/>
              <a:t>расположена на </a:t>
            </a:r>
            <a:r>
              <a:rPr lang="ru-RU" altLang="ru-RU" sz="2400" dirty="0" smtClean="0"/>
              <a:t>территории </a:t>
            </a:r>
            <a:r>
              <a:rPr lang="ru-RU" altLang="ru-RU" sz="2400" dirty="0" err="1" smtClean="0"/>
              <a:t>звенигорода</a:t>
            </a:r>
            <a:r>
              <a:rPr lang="ru-RU" altLang="ru-RU" sz="2400" dirty="0" smtClean="0"/>
              <a:t>. Здесь </a:t>
            </a:r>
            <a:r>
              <a:rPr lang="ru-RU" altLang="ru-RU" sz="2400" dirty="0"/>
              <a:t>в </a:t>
            </a:r>
            <a:r>
              <a:rPr lang="ru-RU" altLang="ru-RU" sz="2400" dirty="0" smtClean="0"/>
              <a:t>1939г. </a:t>
            </a:r>
            <a:r>
              <a:rPr lang="ru-RU" altLang="ru-RU" sz="2400" dirty="0"/>
              <a:t>гг. производились раскопки. Обнаружены кремневые изделия. В основании правого берега реки на глубине 15—20 м. собрано огромное количество рубил, остроконечников и всевозможных скребел.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21516"/>
            <a:ext cx="4572000" cy="303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640" y="3940254"/>
            <a:ext cx="4147200" cy="25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4560" y="4725144"/>
            <a:ext cx="4862880" cy="3276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61621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 altLang="ru-RU" dirty="0"/>
              <a:t>В </a:t>
            </a:r>
            <a:r>
              <a:rPr lang="ru-RU" altLang="ru-RU" dirty="0" smtClean="0"/>
              <a:t>Московском крае </a:t>
            </a:r>
            <a:r>
              <a:rPr lang="ru-RU" altLang="ru-RU" dirty="0"/>
              <a:t>на сегодняшний день открыто шесть стоянок эпохи позднего палеолита, то есть древнего каменного века. Эти поселения существовали в период между 30-15 тысячами лет до н.э.</a:t>
            </a:r>
            <a:r>
              <a:rPr lang="ru-RU" alt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9046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672481" y="0"/>
            <a:ext cx="7807680" cy="97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5145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altLang="ru-RU" sz="4000" b="1" i="1">
                <a:solidFill>
                  <a:srgbClr val="28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Верхнепалеолитические</a:t>
            </a:r>
            <a:r>
              <a:rPr lang="en-US" altLang="ru-RU" sz="2500" b="1" i="1">
                <a:solidFill>
                  <a:srgbClr val="28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ru-RU" sz="2900" b="1" i="1">
                <a:solidFill>
                  <a:srgbClr val="28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стоянки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321" y="1143480"/>
            <a:ext cx="9217440" cy="275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61621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 altLang="ru-RU" sz="2400" dirty="0"/>
              <a:t>На территории области открыто восемь. Наиболее интересные находятся в д. Елисеевичи и в с. </a:t>
            </a:r>
            <a:r>
              <a:rPr lang="ru-RU" altLang="ru-RU" sz="2400" dirty="0" err="1"/>
              <a:t>Юдиново</a:t>
            </a:r>
            <a:r>
              <a:rPr lang="ru-RU" altLang="ru-RU" sz="2400" dirty="0"/>
              <a:t> на р. </a:t>
            </a:r>
            <a:r>
              <a:rPr lang="ru-RU" altLang="ru-RU" sz="2400" dirty="0" err="1"/>
              <a:t>Судости</a:t>
            </a:r>
            <a:r>
              <a:rPr lang="ru-RU" altLang="ru-RU" sz="2400" dirty="0"/>
              <a:t>, в с. </a:t>
            </a:r>
            <a:r>
              <a:rPr lang="ru-RU" altLang="ru-RU" sz="2400" dirty="0" err="1"/>
              <a:t>Супонево</a:t>
            </a:r>
            <a:r>
              <a:rPr lang="ru-RU" altLang="ru-RU" sz="2400" dirty="0"/>
              <a:t> и пос. </a:t>
            </a:r>
            <a:r>
              <a:rPr lang="ru-RU" altLang="ru-RU" sz="2400" dirty="0" err="1" smtClean="0"/>
              <a:t>Тимоновка</a:t>
            </a:r>
            <a:r>
              <a:rPr lang="ru-RU" altLang="ru-RU" sz="2400" dirty="0" smtClean="0"/>
              <a:t>. </a:t>
            </a:r>
            <a:r>
              <a:rPr lang="ru-RU" altLang="ru-RU" sz="2400" dirty="0"/>
              <a:t>Во время раскопок на них обнаружены остатки больших жилищ. На </a:t>
            </a:r>
            <a:r>
              <a:rPr lang="ru-RU" altLang="ru-RU" sz="2400" dirty="0" err="1"/>
              <a:t>Елиееевичекой</a:t>
            </a:r>
            <a:r>
              <a:rPr lang="ru-RU" altLang="ru-RU" sz="2400" dirty="0"/>
              <a:t> и </a:t>
            </a:r>
            <a:r>
              <a:rPr lang="ru-RU" altLang="ru-RU" sz="2400" dirty="0" err="1"/>
              <a:t>Юдиновской</a:t>
            </a:r>
            <a:r>
              <a:rPr lang="ru-RU" altLang="ru-RU" sz="2400" dirty="0"/>
              <a:t> стоянках они были наземными. Основания помещений выкладывались из крупных костей мамонтов. На </a:t>
            </a:r>
            <a:r>
              <a:rPr lang="ru-RU" altLang="ru-RU" sz="2400" dirty="0" err="1"/>
              <a:t>Тимоновской</a:t>
            </a:r>
            <a:r>
              <a:rPr lang="ru-RU" altLang="ru-RU" sz="2400" dirty="0"/>
              <a:t> стоянке жилища представляли большие прямоугольные землянки.</a:t>
            </a:r>
            <a:r>
              <a:rPr lang="ru-RU" altLang="ru-RU" sz="1100" dirty="0"/>
              <a:t> 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60" y="4082830"/>
            <a:ext cx="8163360" cy="261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1258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etod-kopilka.ru/images/doc/31/25960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36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andia.ru/text/77/355/images/image001_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417646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407707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Изделия из камня и кости</a:t>
            </a:r>
            <a:endParaRPr lang="ru-RU" dirty="0"/>
          </a:p>
        </p:txBody>
      </p:sp>
      <p:pic>
        <p:nvPicPr>
          <p:cNvPr id="4100" name="Picture 4" descr="http://amu.ivanovo.ac.ru/view.php?obj=image&amp;id=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77965"/>
            <a:ext cx="3744416" cy="409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4837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insam.kirsoft.com.ru/images/000602-000504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316835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sinsam.kirsoft.com.ru/images/000602-000503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4664"/>
            <a:ext cx="388843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55776" y="624569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27784" y="6093296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Женщина, представительница льяловской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1959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archaeology.ru/ONLINE/Sher_frafmenty/pic_2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4096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6453336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Стоянка льяловской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594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mu.ivanovo.ac.ru/view.php?obj=image&amp;id=1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5641"/>
            <a:ext cx="2304256" cy="377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amu.ivanovo.ac.ru/view.php?obj=image&amp;id=3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5641"/>
            <a:ext cx="2592288" cy="378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179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img1.liveinternet.ru/images/attach/c/2/69/102/69102186_Sosud_yamochnogrebenchatoy_keramiki_neol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4"/>
            <a:ext cx="55149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638132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Керамика льяловской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9974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0" y="326915"/>
            <a:ext cx="8490240" cy="6041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1522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700808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Фатьяновская</a:t>
            </a:r>
            <a:r>
              <a:rPr lang="ru-RU" sz="3200" dirty="0" smtClean="0"/>
              <a:t> </a:t>
            </a:r>
            <a:r>
              <a:rPr lang="ru-RU" sz="3200" dirty="0" err="1" smtClean="0"/>
              <a:t>археолонгическая</a:t>
            </a:r>
            <a:r>
              <a:rPr lang="ru-RU" sz="3200" dirty="0" smtClean="0"/>
              <a:t> культура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278884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496" y="-171399"/>
            <a:ext cx="910850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 времени вторжения </a:t>
            </a:r>
            <a:r>
              <a:rPr lang="ru-RU" dirty="0" err="1"/>
              <a:t>фатьяновцев</a:t>
            </a:r>
            <a:r>
              <a:rPr lang="ru-RU" dirty="0"/>
              <a:t> (</a:t>
            </a:r>
            <a:r>
              <a:rPr lang="ru-RU" b="1" dirty="0"/>
              <a:t>приблизительно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XVIII в. до н.э.) территория Русской равнины была населена поздненеолитическими племенами белевской, </a:t>
            </a:r>
            <a:r>
              <a:rPr lang="ru-RU" dirty="0" err="1"/>
              <a:t>волосовской</a:t>
            </a:r>
            <a:r>
              <a:rPr lang="ru-RU" dirty="0"/>
              <a:t>, рязанской археологической культур. Ярко выраженного комплекса вооружения у данных племен не существовало. Племена среднеднепровской культуры, вытеснив племена </a:t>
            </a:r>
            <a:r>
              <a:rPr lang="ru-RU" dirty="0" err="1"/>
              <a:t>позднеямной</a:t>
            </a:r>
            <a:r>
              <a:rPr lang="ru-RU" dirty="0"/>
              <a:t> культуры, локализуются в Среднем и Верхнем </a:t>
            </a:r>
            <a:r>
              <a:rPr lang="ru-RU" dirty="0" err="1"/>
              <a:t>Поднепровье</a:t>
            </a:r>
            <a:r>
              <a:rPr lang="ru-RU" dirty="0"/>
              <a:t>, захватив часть Калужской и Орловской областей. </a:t>
            </a:r>
            <a:r>
              <a:rPr lang="ru-RU" dirty="0" err="1"/>
              <a:t>Фатьяновцы</a:t>
            </a:r>
            <a:r>
              <a:rPr lang="ru-RU" dirty="0"/>
              <a:t> же заняли еще большую территорию, включавшую современные Ивановскую, Ярославскую, Тверскую, Костромскую, Нижегородскую, Владимирскую, Рязанскую, Тульскую, Орловскую, Калужскую, Смоленскую, Московскую и, позднее, Новгородскую области.4 Пришельцы ведут активную хозяйственную деятельность, о чем свидетельствует превращение в скором времени части лесной зоны в лесостепь.5 Однако они столкнулись не только с хозяйственными проблемами. Данные археологии убедительно показывают, что данное продвижение было далеко не мирным. В отличие от севера России, где плотность населения была маленькой, а большое количество земли устраняло конфликты, на юге было иначе. Местные племена не смирились с появлением чужаков. Причем борьба нарастала прямо пропорционально продвижению </a:t>
            </a:r>
            <a:r>
              <a:rPr lang="ru-RU" dirty="0" err="1"/>
              <a:t>фатьяновцев</a:t>
            </a:r>
            <a:r>
              <a:rPr lang="ru-RU" dirty="0"/>
              <a:t> на северо-восток, в </a:t>
            </a:r>
            <a:r>
              <a:rPr lang="ru-RU" dirty="0" err="1"/>
              <a:t>Вятско-Ветлужское</a:t>
            </a:r>
            <a:r>
              <a:rPr lang="ru-RU" dirty="0"/>
              <a:t> междуречье. Основание для таких утверждений - анализ захоронений и отдельных археологических находок. Так, на поздних этапах в детских погребениях имеются модели боевого оружия (ладьевидные топоры), выполненные из глины, что указывает на высокую роль воина в это время, поскольку уже с детства мальчиков готовили к данной роли. </a:t>
            </a:r>
          </a:p>
        </p:txBody>
      </p:sp>
    </p:spTree>
    <p:extLst>
      <p:ext uri="{BB962C8B-B14F-4D97-AF65-F5344CB8AC3E}">
        <p14:creationId xmlns:p14="http://schemas.microsoft.com/office/powerpoint/2010/main" val="139250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Археологические памятники Фатьяновской культу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58" y="620688"/>
            <a:ext cx="401955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Глиняный сосуд фатьяновской археологической культуры эпохи бронзы. II тыс.до н.э. Из раскопок в ближнем Подмосковь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0688"/>
            <a:ext cx="401955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5776" y="609329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Керамика </a:t>
            </a:r>
            <a:r>
              <a:rPr lang="ru-RU" dirty="0" err="1" smtClean="0"/>
              <a:t>фатьяновской</a:t>
            </a:r>
            <a:r>
              <a:rPr lang="ru-RU" dirty="0" smtClean="0"/>
              <a:t>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321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lubovbezusl.ucoz.ru/_pu/15/993600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09634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589240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Реконструкция женщины </a:t>
            </a:r>
            <a:r>
              <a:rPr lang="ru-RU" dirty="0" err="1"/>
              <a:t>фатьяновской</a:t>
            </a:r>
            <a:r>
              <a:rPr lang="ru-RU" dirty="0"/>
              <a:t> культуры. </a:t>
            </a:r>
            <a:r>
              <a:rPr lang="ru-RU" dirty="0" err="1"/>
              <a:t>Тимофеевский</a:t>
            </a:r>
            <a:r>
              <a:rPr lang="ru-RU" dirty="0"/>
              <a:t> могильник</a:t>
            </a:r>
            <a:r>
              <a:rPr lang="ru-RU" dirty="0" smtClean="0"/>
              <a:t>..</a:t>
            </a:r>
            <a:endParaRPr lang="ru-RU" dirty="0"/>
          </a:p>
        </p:txBody>
      </p:sp>
      <p:pic>
        <p:nvPicPr>
          <p:cNvPr id="11268" name="Picture 4" descr="http://lubovbezusl.ucoz.ru/_pu/15/268366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4664"/>
            <a:ext cx="3038475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968" y="5733256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Реконструкция головы мужчины. </a:t>
            </a:r>
            <a:r>
              <a:rPr lang="ru-RU" dirty="0" err="1"/>
              <a:t>Кузьминский</a:t>
            </a:r>
            <a:r>
              <a:rPr lang="ru-RU" dirty="0"/>
              <a:t> могильник </a:t>
            </a:r>
            <a:r>
              <a:rPr lang="ru-RU" dirty="0" err="1"/>
              <a:t>фатьяновской</a:t>
            </a:r>
            <a:r>
              <a:rPr lang="ru-RU" dirty="0"/>
              <a:t> культуры. Бронзовый век. Автор М.М. Герасимов.</a:t>
            </a:r>
          </a:p>
        </p:txBody>
      </p:sp>
    </p:spTree>
    <p:extLst>
      <p:ext uri="{BB962C8B-B14F-4D97-AF65-F5344CB8AC3E}">
        <p14:creationId xmlns:p14="http://schemas.microsoft.com/office/powerpoint/2010/main" val="6444498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lubovbezusl.ucoz.ru/_pu/15/289484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7475"/>
            <a:ext cx="3790950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6093296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Человек бронзового века. Верхнее Поволжье. </a:t>
            </a:r>
            <a:r>
              <a:rPr lang="ru-RU" dirty="0" err="1"/>
              <a:t>Фатьяновская</a:t>
            </a:r>
            <a:r>
              <a:rPr lang="ru-RU" dirty="0"/>
              <a:t> культура. Реконструкция М. М. Герасимова.</a:t>
            </a:r>
          </a:p>
        </p:txBody>
      </p:sp>
    </p:spTree>
    <p:extLst>
      <p:ext uri="{BB962C8B-B14F-4D97-AF65-F5344CB8AC3E}">
        <p14:creationId xmlns:p14="http://schemas.microsoft.com/office/powerpoint/2010/main" val="29883808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009" y="116632"/>
            <a:ext cx="89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локальный вариант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боевых топоров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Широколицесть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долихокрания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сочетание признаков, весьма характерное для населения культуры боевых топоров и для погребений в каменных курганах с ящиками на территории Прибалтики, а также для населения ладожского неолита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культуры, которое, по-видимому, генетически увязывается с Прибалтикой.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краниологического материала показывает, что резко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долихокранные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(длинноголовость, долихокефалия) племена культуры боевых топоров и шнуровой керамики Восточной, Юго-Восточной Прибалтики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фатьяновцев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Волго-Окского междуречья, появившихся на этих территориях в начале II тыс. до н.э., можно рассматривать как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протобалтские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общностью происхождения. Антропологический тип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протобалтских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племен обнаруживает большое сходство с резко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долихокранными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относительно широколицыми европеоидными племенами мезолита и раннего неолита (VIII - VI тыс. до н.э.) северных областей Средней и прилегающих районов Восточной Европы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Звейники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Васильевка 1, Васильевка П, Гросс-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Боттендорф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культура воронковидных кубков Польши,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среднестоговская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Украины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49129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lubovbezusl.ucoz.ru/_pu/15/39290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99392"/>
            <a:ext cx="7419975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353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5044"/>
            <a:ext cx="91085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Фатьяновские могильники, как правило, невелики по количеству погребений, содержат остатки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трупоположений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скорченном положении, на левом или на правом боку, с различной ориентировкой. Глубина могильных ям достигает 1.5-2.0 м. Погребения сопровождаются сосудами, боевыми и рабочими топорами, ножами, другими предметами из камня, рога, кости, иногда – металла.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фатьяновских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поселений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одна из загадок археологии. Находки на ряде стоянок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волосовской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культуры фрагментов керамики и вещей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фатьяновцев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позволили исследователям предположить, что пришлые скотоводы могли занять покинутые местным населением поселки. Однако таких поселений, по сравнению с более чем 200 известных могильников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фатьяновской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культуры, очень немного.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Фатьяновские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могильники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невелики по количеству погребений (около 25). Практически все погребенные лежали в скорченном положении, причем умерших мужчин размещали в могилах, в основном, на правом боку и головой - в западном направлении, тогда как женщин - головой на восток и на левом боку.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антропологинеским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данным,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фатьяновцы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являлись северными европеоидами, по-видимому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протобалтами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(т.е. были очень далекими предками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совремнных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литовцев и латышей).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находки в погребениях - кремневые ножи и глиняные шаровидные сосуды. Вместе с мужчинами почти в каждой могильной яме находился каменный боевой топор. Медные топоры находят лишь в так называемых «захоронениях вождей», погребениях мужчин 60-70 лет, с большим количеством вещей. Для женских захоронений характерны медные браслеты, перстни, привески из зубов и костей животных, бусы из речных раковин и иногда даже из янтаря. Судя по находкам костей животных,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фатьяновцы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разводили свиней и овец (кости крупного рогатого скота среди находок отсутствуют). Среди погребений человека обнаружены редкие ритуальные захоронения животных: медведей, собак.</a:t>
            </a:r>
          </a:p>
        </p:txBody>
      </p:sp>
    </p:spTree>
    <p:extLst>
      <p:ext uri="{BB962C8B-B14F-4D97-AF65-F5344CB8AC3E}">
        <p14:creationId xmlns:p14="http://schemas.microsoft.com/office/powerpoint/2010/main" val="573820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musobl.divo.ru/collection/arh_11fati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70485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5157192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Погребение </a:t>
            </a:r>
            <a:r>
              <a:rPr lang="ru-RU" dirty="0" err="1" smtClean="0"/>
              <a:t>фатьяновской</a:t>
            </a:r>
            <a:r>
              <a:rPr lang="ru-RU" dirty="0" smtClean="0"/>
              <a:t>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6856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lubovbezusl.ucoz.ru/_pu/15/s530107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8489419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16632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занятием населения было скотоводство (свинья, овцы, коза, корова и лошадь). Помощником человека в хозяйстве была собака лайка. Большое значение играли также охота, рыболовство, собирательство. Вспомогательную роль играло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подсечно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-огневое земледелие (пшеница, ячмень), на что указывают находки костяных и каменных мотыг. Впрочем, существование земледелия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фатьяновцев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считается строго доказанным. Известны были им и двухколесные повозки (телеги). Находки глиняных ложек позволили сделать одним ученым сделать вывод, что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фатьяновцы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ели отварную пищу, а другим, что эти ложки использовались в цветной металлургии. Особой популярностью пользовался мёд.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развита металлургия меди.</a:t>
            </a:r>
          </a:p>
        </p:txBody>
      </p:sp>
    </p:spTree>
    <p:extLst>
      <p:ext uri="{BB962C8B-B14F-4D97-AF65-F5344CB8AC3E}">
        <p14:creationId xmlns:p14="http://schemas.microsoft.com/office/powerpoint/2010/main" val="20886958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bse.sci-lib.com/pictures/04/13/2888101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2971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arheologija.ru/wp-content/uploads/bronzovyiy-vek-lesnoy-ross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7525"/>
            <a:ext cx="5133975" cy="665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79715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Предметы </a:t>
            </a:r>
            <a:r>
              <a:rPr lang="ru-RU" dirty="0" err="1" smtClean="0"/>
              <a:t>фатьяновкой</a:t>
            </a:r>
            <a:r>
              <a:rPr lang="ru-RU" dirty="0" smtClean="0"/>
              <a:t>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442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bibliotekar.ru/Centr-Balty/6.files/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7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cs618025.vk.me/v618025713/a393/WkUG7V5svc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316835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6096" y="530120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Культура боевых топоров.</a:t>
            </a:r>
            <a:endParaRPr lang="ru-RU" dirty="0"/>
          </a:p>
        </p:txBody>
      </p:sp>
      <p:pic>
        <p:nvPicPr>
          <p:cNvPr id="17414" name="Picture 6" descr="https://im3-tub-ru.yandex.net/i?id=6c24d67aec5735ad8b15ff38ceb75c1b&amp;n=33&amp;h=215&amp;w=3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" y="3356992"/>
            <a:ext cx="4425851" cy="255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623731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Каменный сверленый топор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34513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333375"/>
            <a:ext cx="8353425" cy="5688013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200" smtClean="0">
                <a:latin typeface="Times New Roman" pitchFamily="18" charset="0"/>
              </a:rPr>
              <a:t>1.Назовите типы хозяйств периода первобытно- общинного строя: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200" smtClean="0">
                <a:latin typeface="Times New Roman" pitchFamily="18" charset="0"/>
              </a:rPr>
              <a:t>2. Как развивалось ремесло в период каменного века?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200" smtClean="0">
                <a:latin typeface="Times New Roman" pitchFamily="18" charset="0"/>
              </a:rPr>
              <a:t>3. Почему неолит- переломный момент в истории человечества?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………………………………………….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………………………………………….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………………………………………….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200" smtClean="0">
                <a:latin typeface="Times New Roman" pitchFamily="18" charset="0"/>
              </a:rPr>
              <a:t>4. Какие факторы влияли на изменение религиозных представлений?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200" smtClean="0">
                <a:latin typeface="Times New Roman" pitchFamily="18" charset="0"/>
              </a:rPr>
              <a:t>5. Назовите периоды доисторической эпохи по материалу , из которого изготовлялись орудия труда.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……………………………………………….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………………………………………………..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>
                <a:latin typeface="Times New Roman" pitchFamily="18" charset="0"/>
              </a:rPr>
              <a:t>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93140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260350"/>
            <a:ext cx="8496300" cy="56896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800" smtClean="0">
                <a:solidFill>
                  <a:schemeClr val="tx2"/>
                </a:solidFill>
              </a:rPr>
              <a:t>6. </a:t>
            </a:r>
            <a:r>
              <a:rPr lang="ru-RU" altLang="ru-RU" sz="2800" smtClean="0">
                <a:solidFill>
                  <a:schemeClr val="tx2"/>
                </a:solidFill>
                <a:latin typeface="Times New Roman" pitchFamily="18" charset="0"/>
              </a:rPr>
              <a:t>Расположите в хронологическом порядке следующие события, начиная с самого раннего: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Совершенствование орудий труда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Расслоение общества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Появление неравенства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Применение металлов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Изобретение лука и стрел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Частная собственность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Распад родовых общин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</a:rPr>
              <a:t>Возникновение государства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800" smtClean="0">
                <a:solidFill>
                  <a:schemeClr val="tx2"/>
                </a:solidFill>
                <a:latin typeface="Times New Roman" pitchFamily="18" charset="0"/>
              </a:rPr>
              <a:t>7. Чем отличается культура племен , занимающихся производящим хозяйством , от культуры племен охотников и собирателей?</a:t>
            </a:r>
          </a:p>
          <a:p>
            <a:pPr eaLnBrk="1" hangingPunct="1">
              <a:lnSpc>
                <a:spcPct val="80000"/>
              </a:lnSpc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endParaRPr lang="ru-RU" altLang="ru-RU" sz="1000" smtClean="0"/>
          </a:p>
        </p:txBody>
      </p:sp>
    </p:spTree>
    <p:extLst>
      <p:ext uri="{BB962C8B-B14F-4D97-AF65-F5344CB8AC3E}">
        <p14:creationId xmlns:p14="http://schemas.microsoft.com/office/powerpoint/2010/main" val="14323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28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46</TotalTime>
  <Words>1135</Words>
  <Application>Microsoft Office PowerPoint</Application>
  <PresentationFormat>On-screen Show (4:3)</PresentationFormat>
  <Paragraphs>133</Paragraphs>
  <Slides>54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Microsoft YaHei</vt:lpstr>
      <vt:lpstr>Arial</vt:lpstr>
      <vt:lpstr>Calibri</vt:lpstr>
      <vt:lpstr>Lucida Sans Unicode</vt:lpstr>
      <vt:lpstr>Monotype Corsiva</vt:lpstr>
      <vt:lpstr>Palatino Linotype</vt:lpstr>
      <vt:lpstr>Times New Roman</vt:lpstr>
      <vt:lpstr>Wingdings</vt:lpstr>
      <vt:lpstr>Базовая</vt:lpstr>
      <vt:lpstr>Происхождение людей на территории Московской области. Льяловская и фатьяновские археологические культуры.</vt:lpstr>
      <vt:lpstr>PowerPoint Presentation</vt:lpstr>
      <vt:lpstr>ЗАДАНИЕ НА первый УРОК</vt:lpstr>
      <vt:lpstr>Линия антропогенеза</vt:lpstr>
      <vt:lpstr>PowerPoint Presentation</vt:lpstr>
      <vt:lpstr>PowerPoint Presentation</vt:lpstr>
      <vt:lpstr>Человекообразные обезьяны</vt:lpstr>
      <vt:lpstr>Австралопитек </vt:lpstr>
      <vt:lpstr>PowerPoint Presentation</vt:lpstr>
      <vt:lpstr>Homo habilis</vt:lpstr>
      <vt:lpstr>PowerPoint Presentation</vt:lpstr>
      <vt:lpstr>PowerPoint Presentation</vt:lpstr>
      <vt:lpstr>Homo erectus</vt:lpstr>
      <vt:lpstr>Неандерталец </vt:lpstr>
      <vt:lpstr>PowerPoint Presentation</vt:lpstr>
      <vt:lpstr>Homo sapiens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Льялово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Происхождение людей на территории Московской области. Льяловская и фатьяновские археологические культуры.</dc:title>
  <dc:creator>Я</dc:creator>
  <cp:lastModifiedBy>Valera Vnuli</cp:lastModifiedBy>
  <cp:revision>7</cp:revision>
  <dcterms:created xsi:type="dcterms:W3CDTF">2016-04-29T06:02:24Z</dcterms:created>
  <dcterms:modified xsi:type="dcterms:W3CDTF">2016-08-15T16:43:59Z</dcterms:modified>
</cp:coreProperties>
</file>