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8" r:id="rId3"/>
    <p:sldId id="269" r:id="rId4"/>
    <p:sldId id="272" r:id="rId5"/>
    <p:sldId id="257" r:id="rId6"/>
    <p:sldId id="298" r:id="rId7"/>
    <p:sldId id="271" r:id="rId8"/>
    <p:sldId id="270" r:id="rId9"/>
    <p:sldId id="275" r:id="rId10"/>
    <p:sldId id="277" r:id="rId11"/>
    <p:sldId id="278" r:id="rId12"/>
    <p:sldId id="296" r:id="rId13"/>
    <p:sldId id="276" r:id="rId14"/>
    <p:sldId id="299" r:id="rId15"/>
    <p:sldId id="300" r:id="rId16"/>
    <p:sldId id="302" r:id="rId17"/>
    <p:sldId id="301" r:id="rId18"/>
    <p:sldId id="289" r:id="rId19"/>
    <p:sldId id="290" r:id="rId20"/>
    <p:sldId id="291" r:id="rId21"/>
    <p:sldId id="266" r:id="rId22"/>
    <p:sldId id="258" r:id="rId23"/>
    <p:sldId id="259" r:id="rId24"/>
    <p:sldId id="273" r:id="rId25"/>
    <p:sldId id="274" r:id="rId26"/>
    <p:sldId id="262" r:id="rId27"/>
    <p:sldId id="279" r:id="rId28"/>
    <p:sldId id="282" r:id="rId29"/>
    <p:sldId id="283" r:id="rId30"/>
    <p:sldId id="280" r:id="rId31"/>
    <p:sldId id="281" r:id="rId32"/>
    <p:sldId id="263" r:id="rId33"/>
    <p:sldId id="297" r:id="rId34"/>
    <p:sldId id="304" r:id="rId35"/>
    <p:sldId id="305" r:id="rId36"/>
    <p:sldId id="306" r:id="rId37"/>
    <p:sldId id="307" r:id="rId38"/>
    <p:sldId id="285" r:id="rId39"/>
    <p:sldId id="286" r:id="rId40"/>
    <p:sldId id="287" r:id="rId41"/>
    <p:sldId id="288" r:id="rId42"/>
    <p:sldId id="292" r:id="rId43"/>
    <p:sldId id="293" r:id="rId44"/>
    <p:sldId id="294" r:id="rId45"/>
    <p:sldId id="303" r:id="rId46"/>
    <p:sldId id="308" r:id="rId4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0F0A"/>
    <a:srgbClr val="FFE5FF"/>
    <a:srgbClr val="F6AAFC"/>
    <a:srgbClr val="79FB92"/>
    <a:srgbClr val="88F4B4"/>
    <a:srgbClr val="FFFFCC"/>
    <a:srgbClr val="FFD9FF"/>
    <a:srgbClr val="481F67"/>
    <a:srgbClr val="466E4B"/>
    <a:srgbClr val="EB3C1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888" autoAdjust="0"/>
    <p:restoredTop sz="94654" autoAdjust="0"/>
  </p:normalViewPr>
  <p:slideViewPr>
    <p:cSldViewPr>
      <p:cViewPr varScale="1">
        <p:scale>
          <a:sx n="100" d="100"/>
          <a:sy n="100" d="100"/>
        </p:scale>
        <p:origin x="-24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690A0A-0D96-42EE-8A95-81379FDEC9D9}" type="doc">
      <dgm:prSet loTypeId="urn:microsoft.com/office/officeart/2005/8/layout/cycle6" loCatId="cycle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9D66DC2-5807-43EB-8609-5F87BAF9508B}">
      <dgm:prSet phldrT="[Текст]" custT="1"/>
      <dgm:spPr>
        <a:solidFill>
          <a:srgbClr val="FDE9FB"/>
        </a:solidFill>
        <a:ln>
          <a:solidFill>
            <a:srgbClr val="100F0A"/>
          </a:solidFill>
        </a:ln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</a:rPr>
            <a:t>Репродуктивная</a:t>
          </a:r>
        </a:p>
      </dgm:t>
    </dgm:pt>
    <dgm:pt modelId="{A0008868-51E0-4F00-9CCF-50D87EF48C80}" type="parTrans" cxnId="{083892D9-C496-4DC9-95A7-688016A857D6}">
      <dgm:prSet/>
      <dgm:spPr/>
      <dgm:t>
        <a:bodyPr/>
        <a:lstStyle/>
        <a:p>
          <a:endParaRPr lang="ru-RU"/>
        </a:p>
      </dgm:t>
    </dgm:pt>
    <dgm:pt modelId="{50EEC577-4827-4885-830B-E0505A8CF477}" type="sibTrans" cxnId="{083892D9-C496-4DC9-95A7-688016A857D6}">
      <dgm:prSet/>
      <dgm:spPr/>
      <dgm:t>
        <a:bodyPr/>
        <a:lstStyle/>
        <a:p>
          <a:endParaRPr lang="ru-RU"/>
        </a:p>
      </dgm:t>
    </dgm:pt>
    <dgm:pt modelId="{7A48BF54-9431-42F4-9F44-36639B9B14DC}">
      <dgm:prSet phldrT="[Текст]" custT="1"/>
      <dgm:spPr>
        <a:solidFill>
          <a:srgbClr val="FDE9FB"/>
        </a:solidFill>
        <a:ln>
          <a:solidFill>
            <a:srgbClr val="100F0A"/>
          </a:solidFill>
        </a:ln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</a:rPr>
            <a:t>Воспитательная</a:t>
          </a:r>
          <a:endParaRPr lang="ru-RU" sz="2400" b="1" dirty="0">
            <a:solidFill>
              <a:srgbClr val="002060"/>
            </a:solidFill>
          </a:endParaRPr>
        </a:p>
      </dgm:t>
    </dgm:pt>
    <dgm:pt modelId="{D521263A-F14B-45E8-9452-A22D64D3428F}" type="parTrans" cxnId="{4431A866-950A-45FE-8F85-6BCD6845D33B}">
      <dgm:prSet/>
      <dgm:spPr/>
      <dgm:t>
        <a:bodyPr/>
        <a:lstStyle/>
        <a:p>
          <a:endParaRPr lang="ru-RU"/>
        </a:p>
      </dgm:t>
    </dgm:pt>
    <dgm:pt modelId="{CAFB7BD6-AFB0-4ED8-AF4A-7821789A61BB}" type="sibTrans" cxnId="{4431A866-950A-45FE-8F85-6BCD6845D33B}">
      <dgm:prSet/>
      <dgm:spPr/>
      <dgm:t>
        <a:bodyPr/>
        <a:lstStyle/>
        <a:p>
          <a:endParaRPr lang="ru-RU"/>
        </a:p>
      </dgm:t>
    </dgm:pt>
    <dgm:pt modelId="{A1F6291F-07E1-44FC-83D4-C83C5C4B3A7E}">
      <dgm:prSet phldrT="[Текст]" custT="1"/>
      <dgm:spPr>
        <a:solidFill>
          <a:srgbClr val="FDE9FB"/>
        </a:solidFill>
        <a:ln>
          <a:solidFill>
            <a:srgbClr val="100F0A"/>
          </a:solidFill>
        </a:ln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</a:rPr>
            <a:t>Хозяйственная</a:t>
          </a:r>
          <a:endParaRPr lang="ru-RU" sz="2400" b="1" dirty="0">
            <a:solidFill>
              <a:srgbClr val="002060"/>
            </a:solidFill>
          </a:endParaRPr>
        </a:p>
      </dgm:t>
    </dgm:pt>
    <dgm:pt modelId="{C0233E14-1458-489A-A64F-626E271BE01A}" type="parTrans" cxnId="{D76D64A6-E919-49DC-A161-D3B675573BBF}">
      <dgm:prSet/>
      <dgm:spPr/>
      <dgm:t>
        <a:bodyPr/>
        <a:lstStyle/>
        <a:p>
          <a:endParaRPr lang="ru-RU"/>
        </a:p>
      </dgm:t>
    </dgm:pt>
    <dgm:pt modelId="{4A45C05F-262A-4FDF-AE03-4705E8C0522A}" type="sibTrans" cxnId="{D76D64A6-E919-49DC-A161-D3B675573BBF}">
      <dgm:prSet/>
      <dgm:spPr/>
      <dgm:t>
        <a:bodyPr/>
        <a:lstStyle/>
        <a:p>
          <a:endParaRPr lang="ru-RU"/>
        </a:p>
      </dgm:t>
    </dgm:pt>
    <dgm:pt modelId="{2D3DB0D3-4446-467C-9A1C-F967DB1A94DA}">
      <dgm:prSet phldrT="[Текст]" custT="1"/>
      <dgm:spPr>
        <a:solidFill>
          <a:srgbClr val="FDE9FB"/>
        </a:solidFill>
        <a:ln>
          <a:solidFill>
            <a:srgbClr val="100F0A"/>
          </a:solidFill>
        </a:ln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Экономическая</a:t>
          </a:r>
          <a:endParaRPr lang="ru-RU" sz="2000" b="1" dirty="0">
            <a:solidFill>
              <a:srgbClr val="002060"/>
            </a:solidFill>
          </a:endParaRPr>
        </a:p>
      </dgm:t>
    </dgm:pt>
    <dgm:pt modelId="{8D00B8EA-CE63-4395-B883-0B3F36D3C212}" type="parTrans" cxnId="{59B8C905-6983-4AAC-9781-2218B4865287}">
      <dgm:prSet/>
      <dgm:spPr/>
      <dgm:t>
        <a:bodyPr/>
        <a:lstStyle/>
        <a:p>
          <a:endParaRPr lang="ru-RU"/>
        </a:p>
      </dgm:t>
    </dgm:pt>
    <dgm:pt modelId="{DC153454-C240-443D-A4F0-88F2B041937A}" type="sibTrans" cxnId="{59B8C905-6983-4AAC-9781-2218B4865287}">
      <dgm:prSet/>
      <dgm:spPr/>
      <dgm:t>
        <a:bodyPr/>
        <a:lstStyle/>
        <a:p>
          <a:endParaRPr lang="ru-RU"/>
        </a:p>
      </dgm:t>
    </dgm:pt>
    <dgm:pt modelId="{6F128DFD-2E4A-4515-BCA8-B8DE2C48A5B2}">
      <dgm:prSet phldrT="[Текст]" custT="1"/>
      <dgm:spPr>
        <a:solidFill>
          <a:srgbClr val="FDE9FB"/>
        </a:solidFill>
        <a:ln>
          <a:solidFill>
            <a:srgbClr val="100F0A"/>
          </a:solidFill>
        </a:ln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Эмоциональная</a:t>
          </a:r>
          <a:endParaRPr lang="ru-RU" sz="2000" b="1" dirty="0">
            <a:solidFill>
              <a:srgbClr val="002060"/>
            </a:solidFill>
          </a:endParaRPr>
        </a:p>
      </dgm:t>
    </dgm:pt>
    <dgm:pt modelId="{538F4128-CED1-4B4E-B2F7-F557A45A79E1}" type="parTrans" cxnId="{E25A9C26-ED6C-4B46-BB96-AA3AD4A91C67}">
      <dgm:prSet/>
      <dgm:spPr/>
      <dgm:t>
        <a:bodyPr/>
        <a:lstStyle/>
        <a:p>
          <a:endParaRPr lang="ru-RU"/>
        </a:p>
      </dgm:t>
    </dgm:pt>
    <dgm:pt modelId="{04B47CBA-CA90-4794-B7D4-12FC373D2634}" type="sibTrans" cxnId="{E25A9C26-ED6C-4B46-BB96-AA3AD4A91C67}">
      <dgm:prSet/>
      <dgm:spPr/>
      <dgm:t>
        <a:bodyPr/>
        <a:lstStyle/>
        <a:p>
          <a:endParaRPr lang="ru-RU"/>
        </a:p>
      </dgm:t>
    </dgm:pt>
    <dgm:pt modelId="{F0124292-0AFA-4276-8873-E8B97F3F10C5}">
      <dgm:prSet/>
      <dgm:spPr>
        <a:solidFill>
          <a:srgbClr val="FDE9FB"/>
        </a:solidFill>
        <a:ln>
          <a:solidFill>
            <a:srgbClr val="100F0A"/>
          </a:solidFill>
        </a:ln>
      </dgm:spPr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Социально-статусная</a:t>
          </a:r>
          <a:endParaRPr lang="ru-RU" b="1" dirty="0">
            <a:solidFill>
              <a:srgbClr val="002060"/>
            </a:solidFill>
          </a:endParaRPr>
        </a:p>
      </dgm:t>
    </dgm:pt>
    <dgm:pt modelId="{36D03FA7-0875-4915-9DD7-2C7A8046E886}" type="parTrans" cxnId="{71BB0DFD-2D21-432E-94F3-54AC2E988BDD}">
      <dgm:prSet/>
      <dgm:spPr/>
      <dgm:t>
        <a:bodyPr/>
        <a:lstStyle/>
        <a:p>
          <a:endParaRPr lang="ru-RU"/>
        </a:p>
      </dgm:t>
    </dgm:pt>
    <dgm:pt modelId="{9C7FE393-EFA2-4F59-A32B-4F3ABEF1C710}" type="sibTrans" cxnId="{71BB0DFD-2D21-432E-94F3-54AC2E988BDD}">
      <dgm:prSet/>
      <dgm:spPr/>
      <dgm:t>
        <a:bodyPr/>
        <a:lstStyle/>
        <a:p>
          <a:endParaRPr lang="ru-RU"/>
        </a:p>
      </dgm:t>
    </dgm:pt>
    <dgm:pt modelId="{147C3C90-8F1C-431E-A540-F5A4AA8ED2B5}">
      <dgm:prSet custT="1"/>
      <dgm:spPr>
        <a:solidFill>
          <a:srgbClr val="FDE9FB"/>
        </a:solidFill>
        <a:ln>
          <a:solidFill>
            <a:srgbClr val="100F0A"/>
          </a:solidFill>
        </a:ln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Первичного социального контроля</a:t>
          </a:r>
        </a:p>
      </dgm:t>
    </dgm:pt>
    <dgm:pt modelId="{5771917C-E3B4-4381-8332-29D9EE909D98}" type="parTrans" cxnId="{494BD677-78FA-43E0-9730-2CE06B3E5FF6}">
      <dgm:prSet/>
      <dgm:spPr/>
      <dgm:t>
        <a:bodyPr/>
        <a:lstStyle/>
        <a:p>
          <a:endParaRPr lang="ru-RU"/>
        </a:p>
      </dgm:t>
    </dgm:pt>
    <dgm:pt modelId="{31009DF8-B4EA-4D42-840B-9B576F791764}" type="sibTrans" cxnId="{494BD677-78FA-43E0-9730-2CE06B3E5FF6}">
      <dgm:prSet/>
      <dgm:spPr/>
      <dgm:t>
        <a:bodyPr/>
        <a:lstStyle/>
        <a:p>
          <a:endParaRPr lang="ru-RU"/>
        </a:p>
      </dgm:t>
    </dgm:pt>
    <dgm:pt modelId="{89F8054C-BF39-428E-AFC2-FB9338F5E537}">
      <dgm:prSet custT="1"/>
      <dgm:spPr>
        <a:solidFill>
          <a:srgbClr val="FDE9FB"/>
        </a:solidFill>
        <a:ln>
          <a:solidFill>
            <a:srgbClr val="100F0A"/>
          </a:solidFill>
        </a:ln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Духовного общения и досуга</a:t>
          </a:r>
          <a:endParaRPr lang="ru-RU" sz="2000" b="1" dirty="0">
            <a:solidFill>
              <a:srgbClr val="002060"/>
            </a:solidFill>
          </a:endParaRPr>
        </a:p>
      </dgm:t>
    </dgm:pt>
    <dgm:pt modelId="{3FCD30E6-A97B-46E7-9754-F1F19AA2F88B}" type="parTrans" cxnId="{D2896D05-E3A1-4536-8B67-FC0FC67A2053}">
      <dgm:prSet/>
      <dgm:spPr/>
      <dgm:t>
        <a:bodyPr/>
        <a:lstStyle/>
        <a:p>
          <a:endParaRPr lang="ru-RU"/>
        </a:p>
      </dgm:t>
    </dgm:pt>
    <dgm:pt modelId="{0C371021-6B58-48C0-93B9-D7916F4823D0}" type="sibTrans" cxnId="{D2896D05-E3A1-4536-8B67-FC0FC67A2053}">
      <dgm:prSet/>
      <dgm:spPr/>
      <dgm:t>
        <a:bodyPr/>
        <a:lstStyle/>
        <a:p>
          <a:endParaRPr lang="ru-RU"/>
        </a:p>
      </dgm:t>
    </dgm:pt>
    <dgm:pt modelId="{9B51D4CE-C4FA-4653-AD69-FFDBF7A660C6}" type="pres">
      <dgm:prSet presAssocID="{C8690A0A-0D96-42EE-8A95-81379FDEC9D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5741E9-2A8D-49D6-9F10-5972DFCD6C7C}" type="pres">
      <dgm:prSet presAssocID="{99D66DC2-5807-43EB-8609-5F87BAF9508B}" presName="node" presStyleLbl="node1" presStyleIdx="0" presStyleCnt="8" custScaleX="248044" custScaleY="85522" custRadScaleRad="129018" custRadScaleInc="-2644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A66797-A8E6-4EA7-B747-18FDDA8D5E07}" type="pres">
      <dgm:prSet presAssocID="{99D66DC2-5807-43EB-8609-5F87BAF9508B}" presName="spNode" presStyleCnt="0"/>
      <dgm:spPr/>
      <dgm:t>
        <a:bodyPr/>
        <a:lstStyle/>
        <a:p>
          <a:endParaRPr lang="ru-RU"/>
        </a:p>
      </dgm:t>
    </dgm:pt>
    <dgm:pt modelId="{00E5A8C2-352E-4A66-A80F-86E2EA3598C2}" type="pres">
      <dgm:prSet presAssocID="{50EEC577-4827-4885-830B-E0505A8CF477}" presName="sibTrans" presStyleLbl="sibTrans1D1" presStyleIdx="0" presStyleCnt="8"/>
      <dgm:spPr/>
      <dgm:t>
        <a:bodyPr/>
        <a:lstStyle/>
        <a:p>
          <a:endParaRPr lang="ru-RU"/>
        </a:p>
      </dgm:t>
    </dgm:pt>
    <dgm:pt modelId="{D0E7B39C-2249-4E99-9FB6-C9441373305B}" type="pres">
      <dgm:prSet presAssocID="{7A48BF54-9431-42F4-9F44-36639B9B14DC}" presName="node" presStyleLbl="node1" presStyleIdx="1" presStyleCnt="8" custScaleX="232635" custScaleY="82648" custRadScaleRad="115951" custRadScaleInc="-579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0FFF6-423F-4CAF-B4E0-7655A2EE5991}" type="pres">
      <dgm:prSet presAssocID="{7A48BF54-9431-42F4-9F44-36639B9B14DC}" presName="spNode" presStyleCnt="0"/>
      <dgm:spPr/>
      <dgm:t>
        <a:bodyPr/>
        <a:lstStyle/>
        <a:p>
          <a:endParaRPr lang="ru-RU"/>
        </a:p>
      </dgm:t>
    </dgm:pt>
    <dgm:pt modelId="{E24692D0-4C52-472A-88C5-A0787BA8383A}" type="pres">
      <dgm:prSet presAssocID="{CAFB7BD6-AFB0-4ED8-AF4A-7821789A61BB}" presName="sibTrans" presStyleLbl="sibTrans1D1" presStyleIdx="1" presStyleCnt="8"/>
      <dgm:spPr/>
      <dgm:t>
        <a:bodyPr/>
        <a:lstStyle/>
        <a:p>
          <a:endParaRPr lang="ru-RU"/>
        </a:p>
      </dgm:t>
    </dgm:pt>
    <dgm:pt modelId="{9158DAD5-0007-4B29-BFD2-D14B5ACE5A66}" type="pres">
      <dgm:prSet presAssocID="{A1F6291F-07E1-44FC-83D4-C83C5C4B3A7E}" presName="node" presStyleLbl="node1" presStyleIdx="2" presStyleCnt="8" custScaleX="239295" custScaleY="105021" custRadScaleRad="115182" custRadScaleInc="-1017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13AF92-2C61-42FF-B35F-47B37D07B417}" type="pres">
      <dgm:prSet presAssocID="{A1F6291F-07E1-44FC-83D4-C83C5C4B3A7E}" presName="spNode" presStyleCnt="0"/>
      <dgm:spPr/>
      <dgm:t>
        <a:bodyPr/>
        <a:lstStyle/>
        <a:p>
          <a:endParaRPr lang="ru-RU"/>
        </a:p>
      </dgm:t>
    </dgm:pt>
    <dgm:pt modelId="{A7C3751C-E6BE-441D-B94A-02E908E5AD76}" type="pres">
      <dgm:prSet presAssocID="{4A45C05F-262A-4FDF-AE03-4705E8C0522A}" presName="sibTrans" presStyleLbl="sibTrans1D1" presStyleIdx="2" presStyleCnt="8"/>
      <dgm:spPr/>
      <dgm:t>
        <a:bodyPr/>
        <a:lstStyle/>
        <a:p>
          <a:endParaRPr lang="ru-RU"/>
        </a:p>
      </dgm:t>
    </dgm:pt>
    <dgm:pt modelId="{4F685E63-6B13-4591-8691-FF9C8E95B13D}" type="pres">
      <dgm:prSet presAssocID="{2D3DB0D3-4446-467C-9A1C-F967DB1A94DA}" presName="node" presStyleLbl="node1" presStyleIdx="3" presStyleCnt="8" custScaleX="210902" custScaleY="123041" custRadScaleRad="121395" custRadScaleInc="-1684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938661-CB82-4300-876A-EAFFAAF3C173}" type="pres">
      <dgm:prSet presAssocID="{2D3DB0D3-4446-467C-9A1C-F967DB1A94DA}" presName="spNode" presStyleCnt="0"/>
      <dgm:spPr/>
      <dgm:t>
        <a:bodyPr/>
        <a:lstStyle/>
        <a:p>
          <a:endParaRPr lang="ru-RU"/>
        </a:p>
      </dgm:t>
    </dgm:pt>
    <dgm:pt modelId="{2A67AAA7-E0E7-4168-A02F-BF0CE7560DFA}" type="pres">
      <dgm:prSet presAssocID="{DC153454-C240-443D-A4F0-88F2B041937A}" presName="sibTrans" presStyleLbl="sibTrans1D1" presStyleIdx="3" presStyleCnt="8"/>
      <dgm:spPr/>
      <dgm:t>
        <a:bodyPr/>
        <a:lstStyle/>
        <a:p>
          <a:endParaRPr lang="ru-RU"/>
        </a:p>
      </dgm:t>
    </dgm:pt>
    <dgm:pt modelId="{D306810E-ED75-40EE-A4E4-BC62E1FA349C}" type="pres">
      <dgm:prSet presAssocID="{6F128DFD-2E4A-4515-BCA8-B8DE2C48A5B2}" presName="node" presStyleLbl="node1" presStyleIdx="4" presStyleCnt="8" custScaleX="205461" custScaleY="126054" custRadScaleRad="115340" custRadScaleInc="-2447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4A9BB6-FD96-43E0-ABE3-E9D53709EB47}" type="pres">
      <dgm:prSet presAssocID="{6F128DFD-2E4A-4515-BCA8-B8DE2C48A5B2}" presName="spNode" presStyleCnt="0"/>
      <dgm:spPr/>
      <dgm:t>
        <a:bodyPr/>
        <a:lstStyle/>
        <a:p>
          <a:endParaRPr lang="ru-RU"/>
        </a:p>
      </dgm:t>
    </dgm:pt>
    <dgm:pt modelId="{4F885D51-02E2-4C6E-85C0-B3A53D981816}" type="pres">
      <dgm:prSet presAssocID="{04B47CBA-CA90-4794-B7D4-12FC373D2634}" presName="sibTrans" presStyleLbl="sibTrans1D1" presStyleIdx="4" presStyleCnt="8"/>
      <dgm:spPr/>
      <dgm:t>
        <a:bodyPr/>
        <a:lstStyle/>
        <a:p>
          <a:endParaRPr lang="ru-RU"/>
        </a:p>
      </dgm:t>
    </dgm:pt>
    <dgm:pt modelId="{A9B3082E-1D6E-435E-815A-532A8A9F11AE}" type="pres">
      <dgm:prSet presAssocID="{F0124292-0AFA-4276-8873-E8B97F3F10C5}" presName="node" presStyleLbl="node1" presStyleIdx="5" presStyleCnt="8" custScaleX="222151" custScaleY="122879" custRadScaleRad="114060" custRadScaleInc="-769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19A443-5301-4577-AB9D-D31A774AE90F}" type="pres">
      <dgm:prSet presAssocID="{F0124292-0AFA-4276-8873-E8B97F3F10C5}" presName="spNode" presStyleCnt="0"/>
      <dgm:spPr/>
      <dgm:t>
        <a:bodyPr/>
        <a:lstStyle/>
        <a:p>
          <a:endParaRPr lang="ru-RU"/>
        </a:p>
      </dgm:t>
    </dgm:pt>
    <dgm:pt modelId="{D8B6E321-60E3-4D66-B5FC-F58C96898E4E}" type="pres">
      <dgm:prSet presAssocID="{9C7FE393-EFA2-4F59-A32B-4F3ABEF1C710}" presName="sibTrans" presStyleLbl="sibTrans1D1" presStyleIdx="5" presStyleCnt="8"/>
      <dgm:spPr/>
      <dgm:t>
        <a:bodyPr/>
        <a:lstStyle/>
        <a:p>
          <a:endParaRPr lang="ru-RU"/>
        </a:p>
      </dgm:t>
    </dgm:pt>
    <dgm:pt modelId="{C2ADD39B-C73E-45B6-BB30-E44FE7B81EE3}" type="pres">
      <dgm:prSet presAssocID="{147C3C90-8F1C-431E-A540-F5A4AA8ED2B5}" presName="node" presStyleLbl="node1" presStyleIdx="6" presStyleCnt="8" custScaleX="213361" custScaleY="131241" custRadScaleRad="131307" custRadScaleInc="-115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87E8E4-3BCA-468B-A43C-C13DD10115B1}" type="pres">
      <dgm:prSet presAssocID="{147C3C90-8F1C-431E-A540-F5A4AA8ED2B5}" presName="spNode" presStyleCnt="0"/>
      <dgm:spPr/>
      <dgm:t>
        <a:bodyPr/>
        <a:lstStyle/>
        <a:p>
          <a:endParaRPr lang="ru-RU"/>
        </a:p>
      </dgm:t>
    </dgm:pt>
    <dgm:pt modelId="{AC9B9150-D201-4B56-A67B-340E3BD4B04C}" type="pres">
      <dgm:prSet presAssocID="{31009DF8-B4EA-4D42-840B-9B576F791764}" presName="sibTrans" presStyleLbl="sibTrans1D1" presStyleIdx="6" presStyleCnt="8"/>
      <dgm:spPr/>
      <dgm:t>
        <a:bodyPr/>
        <a:lstStyle/>
        <a:p>
          <a:endParaRPr lang="ru-RU"/>
        </a:p>
      </dgm:t>
    </dgm:pt>
    <dgm:pt modelId="{6B0204FC-F91C-4884-B6A8-FFE42E45C2D0}" type="pres">
      <dgm:prSet presAssocID="{89F8054C-BF39-428E-AFC2-FB9338F5E537}" presName="node" presStyleLbl="node1" presStyleIdx="7" presStyleCnt="8" custScaleX="194399" custScaleY="129107" custRadScaleRad="132757" custRadScaleInc="-175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C8D68D-9387-4705-9091-19ED4A1D77D2}" type="pres">
      <dgm:prSet presAssocID="{89F8054C-BF39-428E-AFC2-FB9338F5E537}" presName="spNode" presStyleCnt="0"/>
      <dgm:spPr/>
      <dgm:t>
        <a:bodyPr/>
        <a:lstStyle/>
        <a:p>
          <a:endParaRPr lang="ru-RU"/>
        </a:p>
      </dgm:t>
    </dgm:pt>
    <dgm:pt modelId="{27D6B6C6-88A1-4B37-908F-BDA1C00DD803}" type="pres">
      <dgm:prSet presAssocID="{0C371021-6B58-48C0-93B9-D7916F4823D0}" presName="sibTrans" presStyleLbl="sibTrans1D1" presStyleIdx="7" presStyleCnt="8"/>
      <dgm:spPr/>
      <dgm:t>
        <a:bodyPr/>
        <a:lstStyle/>
        <a:p>
          <a:endParaRPr lang="ru-RU"/>
        </a:p>
      </dgm:t>
    </dgm:pt>
  </dgm:ptLst>
  <dgm:cxnLst>
    <dgm:cxn modelId="{284B2B83-3F8A-4D1A-8247-B93FE89846A5}" type="presOf" srcId="{9C7FE393-EFA2-4F59-A32B-4F3ABEF1C710}" destId="{D8B6E321-60E3-4D66-B5FC-F58C96898E4E}" srcOrd="0" destOrd="0" presId="urn:microsoft.com/office/officeart/2005/8/layout/cycle6"/>
    <dgm:cxn modelId="{8BE2465F-B727-4431-BEAB-9B349289C715}" type="presOf" srcId="{0C371021-6B58-48C0-93B9-D7916F4823D0}" destId="{27D6B6C6-88A1-4B37-908F-BDA1C00DD803}" srcOrd="0" destOrd="0" presId="urn:microsoft.com/office/officeart/2005/8/layout/cycle6"/>
    <dgm:cxn modelId="{9246BE90-1613-40FE-8261-1DADCABCA3F6}" type="presOf" srcId="{7A48BF54-9431-42F4-9F44-36639B9B14DC}" destId="{D0E7B39C-2249-4E99-9FB6-C9441373305B}" srcOrd="0" destOrd="0" presId="urn:microsoft.com/office/officeart/2005/8/layout/cycle6"/>
    <dgm:cxn modelId="{741D0714-BA03-4C68-9E5B-0C260496E94E}" type="presOf" srcId="{F0124292-0AFA-4276-8873-E8B97F3F10C5}" destId="{A9B3082E-1D6E-435E-815A-532A8A9F11AE}" srcOrd="0" destOrd="0" presId="urn:microsoft.com/office/officeart/2005/8/layout/cycle6"/>
    <dgm:cxn modelId="{BC0F51CC-16A5-4E84-8C28-B619DF09BD22}" type="presOf" srcId="{89F8054C-BF39-428E-AFC2-FB9338F5E537}" destId="{6B0204FC-F91C-4884-B6A8-FFE42E45C2D0}" srcOrd="0" destOrd="0" presId="urn:microsoft.com/office/officeart/2005/8/layout/cycle6"/>
    <dgm:cxn modelId="{55433981-5223-4561-8E72-97B18B40816F}" type="presOf" srcId="{31009DF8-B4EA-4D42-840B-9B576F791764}" destId="{AC9B9150-D201-4B56-A67B-340E3BD4B04C}" srcOrd="0" destOrd="0" presId="urn:microsoft.com/office/officeart/2005/8/layout/cycle6"/>
    <dgm:cxn modelId="{4431A866-950A-45FE-8F85-6BCD6845D33B}" srcId="{C8690A0A-0D96-42EE-8A95-81379FDEC9D9}" destId="{7A48BF54-9431-42F4-9F44-36639B9B14DC}" srcOrd="1" destOrd="0" parTransId="{D521263A-F14B-45E8-9452-A22D64D3428F}" sibTransId="{CAFB7BD6-AFB0-4ED8-AF4A-7821789A61BB}"/>
    <dgm:cxn modelId="{D76D64A6-E919-49DC-A161-D3B675573BBF}" srcId="{C8690A0A-0D96-42EE-8A95-81379FDEC9D9}" destId="{A1F6291F-07E1-44FC-83D4-C83C5C4B3A7E}" srcOrd="2" destOrd="0" parTransId="{C0233E14-1458-489A-A64F-626E271BE01A}" sibTransId="{4A45C05F-262A-4FDF-AE03-4705E8C0522A}"/>
    <dgm:cxn modelId="{6E0D4644-15F0-403B-BD84-0287FCFBA40C}" type="presOf" srcId="{99D66DC2-5807-43EB-8609-5F87BAF9508B}" destId="{C25741E9-2A8D-49D6-9F10-5972DFCD6C7C}" srcOrd="0" destOrd="0" presId="urn:microsoft.com/office/officeart/2005/8/layout/cycle6"/>
    <dgm:cxn modelId="{05CA82DE-D439-441B-9ADE-478F2997B42A}" type="presOf" srcId="{2D3DB0D3-4446-467C-9A1C-F967DB1A94DA}" destId="{4F685E63-6B13-4591-8691-FF9C8E95B13D}" srcOrd="0" destOrd="0" presId="urn:microsoft.com/office/officeart/2005/8/layout/cycle6"/>
    <dgm:cxn modelId="{494BD677-78FA-43E0-9730-2CE06B3E5FF6}" srcId="{C8690A0A-0D96-42EE-8A95-81379FDEC9D9}" destId="{147C3C90-8F1C-431E-A540-F5A4AA8ED2B5}" srcOrd="6" destOrd="0" parTransId="{5771917C-E3B4-4381-8332-29D9EE909D98}" sibTransId="{31009DF8-B4EA-4D42-840B-9B576F791764}"/>
    <dgm:cxn modelId="{D2896D05-E3A1-4536-8B67-FC0FC67A2053}" srcId="{C8690A0A-0D96-42EE-8A95-81379FDEC9D9}" destId="{89F8054C-BF39-428E-AFC2-FB9338F5E537}" srcOrd="7" destOrd="0" parTransId="{3FCD30E6-A97B-46E7-9754-F1F19AA2F88B}" sibTransId="{0C371021-6B58-48C0-93B9-D7916F4823D0}"/>
    <dgm:cxn modelId="{59B8C905-6983-4AAC-9781-2218B4865287}" srcId="{C8690A0A-0D96-42EE-8A95-81379FDEC9D9}" destId="{2D3DB0D3-4446-467C-9A1C-F967DB1A94DA}" srcOrd="3" destOrd="0" parTransId="{8D00B8EA-CE63-4395-B883-0B3F36D3C212}" sibTransId="{DC153454-C240-443D-A4F0-88F2B041937A}"/>
    <dgm:cxn modelId="{71BB0DFD-2D21-432E-94F3-54AC2E988BDD}" srcId="{C8690A0A-0D96-42EE-8A95-81379FDEC9D9}" destId="{F0124292-0AFA-4276-8873-E8B97F3F10C5}" srcOrd="5" destOrd="0" parTransId="{36D03FA7-0875-4915-9DD7-2C7A8046E886}" sibTransId="{9C7FE393-EFA2-4F59-A32B-4F3ABEF1C710}"/>
    <dgm:cxn modelId="{96232865-03DB-4E3A-81B2-980E2B16724C}" type="presOf" srcId="{6F128DFD-2E4A-4515-BCA8-B8DE2C48A5B2}" destId="{D306810E-ED75-40EE-A4E4-BC62E1FA349C}" srcOrd="0" destOrd="0" presId="urn:microsoft.com/office/officeart/2005/8/layout/cycle6"/>
    <dgm:cxn modelId="{083892D9-C496-4DC9-95A7-688016A857D6}" srcId="{C8690A0A-0D96-42EE-8A95-81379FDEC9D9}" destId="{99D66DC2-5807-43EB-8609-5F87BAF9508B}" srcOrd="0" destOrd="0" parTransId="{A0008868-51E0-4F00-9CCF-50D87EF48C80}" sibTransId="{50EEC577-4827-4885-830B-E0505A8CF477}"/>
    <dgm:cxn modelId="{B312CFF7-44BE-499B-86A2-2C120CAF303B}" type="presOf" srcId="{04B47CBA-CA90-4794-B7D4-12FC373D2634}" destId="{4F885D51-02E2-4C6E-85C0-B3A53D981816}" srcOrd="0" destOrd="0" presId="urn:microsoft.com/office/officeart/2005/8/layout/cycle6"/>
    <dgm:cxn modelId="{CD304D56-6322-496A-9F23-9E50827D992F}" type="presOf" srcId="{147C3C90-8F1C-431E-A540-F5A4AA8ED2B5}" destId="{C2ADD39B-C73E-45B6-BB30-E44FE7B81EE3}" srcOrd="0" destOrd="0" presId="urn:microsoft.com/office/officeart/2005/8/layout/cycle6"/>
    <dgm:cxn modelId="{BA5F08CE-216E-4FCD-A90C-DE4DA3AB5C05}" type="presOf" srcId="{C8690A0A-0D96-42EE-8A95-81379FDEC9D9}" destId="{9B51D4CE-C4FA-4653-AD69-FFDBF7A660C6}" srcOrd="0" destOrd="0" presId="urn:microsoft.com/office/officeart/2005/8/layout/cycle6"/>
    <dgm:cxn modelId="{379AAE72-8358-4973-B288-6718CB156F9F}" type="presOf" srcId="{CAFB7BD6-AFB0-4ED8-AF4A-7821789A61BB}" destId="{E24692D0-4C52-472A-88C5-A0787BA8383A}" srcOrd="0" destOrd="0" presId="urn:microsoft.com/office/officeart/2005/8/layout/cycle6"/>
    <dgm:cxn modelId="{14E2C31D-F34F-4F34-A2BA-3C0F306D6C96}" type="presOf" srcId="{DC153454-C240-443D-A4F0-88F2B041937A}" destId="{2A67AAA7-E0E7-4168-A02F-BF0CE7560DFA}" srcOrd="0" destOrd="0" presId="urn:microsoft.com/office/officeart/2005/8/layout/cycle6"/>
    <dgm:cxn modelId="{E25A9C26-ED6C-4B46-BB96-AA3AD4A91C67}" srcId="{C8690A0A-0D96-42EE-8A95-81379FDEC9D9}" destId="{6F128DFD-2E4A-4515-BCA8-B8DE2C48A5B2}" srcOrd="4" destOrd="0" parTransId="{538F4128-CED1-4B4E-B2F7-F557A45A79E1}" sibTransId="{04B47CBA-CA90-4794-B7D4-12FC373D2634}"/>
    <dgm:cxn modelId="{D8C9638E-6743-48F5-8A82-D107AAA324BC}" type="presOf" srcId="{4A45C05F-262A-4FDF-AE03-4705E8C0522A}" destId="{A7C3751C-E6BE-441D-B94A-02E908E5AD76}" srcOrd="0" destOrd="0" presId="urn:microsoft.com/office/officeart/2005/8/layout/cycle6"/>
    <dgm:cxn modelId="{C9F30A6B-19EC-4754-945F-8A0A32F33455}" type="presOf" srcId="{50EEC577-4827-4885-830B-E0505A8CF477}" destId="{00E5A8C2-352E-4A66-A80F-86E2EA3598C2}" srcOrd="0" destOrd="0" presId="urn:microsoft.com/office/officeart/2005/8/layout/cycle6"/>
    <dgm:cxn modelId="{1756C6F3-1F75-486B-83B3-AFEEFEF784D4}" type="presOf" srcId="{A1F6291F-07E1-44FC-83D4-C83C5C4B3A7E}" destId="{9158DAD5-0007-4B29-BFD2-D14B5ACE5A66}" srcOrd="0" destOrd="0" presId="urn:microsoft.com/office/officeart/2005/8/layout/cycle6"/>
    <dgm:cxn modelId="{0498E618-964B-4B21-9C7D-DEF34364F8AF}" type="presParOf" srcId="{9B51D4CE-C4FA-4653-AD69-FFDBF7A660C6}" destId="{C25741E9-2A8D-49D6-9F10-5972DFCD6C7C}" srcOrd="0" destOrd="0" presId="urn:microsoft.com/office/officeart/2005/8/layout/cycle6"/>
    <dgm:cxn modelId="{0E28B946-991F-4B17-AD63-A3498653E741}" type="presParOf" srcId="{9B51D4CE-C4FA-4653-AD69-FFDBF7A660C6}" destId="{C7A66797-A8E6-4EA7-B747-18FDDA8D5E07}" srcOrd="1" destOrd="0" presId="urn:microsoft.com/office/officeart/2005/8/layout/cycle6"/>
    <dgm:cxn modelId="{F7F76BE0-98C6-44A0-B0D1-C518BE12CE88}" type="presParOf" srcId="{9B51D4CE-C4FA-4653-AD69-FFDBF7A660C6}" destId="{00E5A8C2-352E-4A66-A80F-86E2EA3598C2}" srcOrd="2" destOrd="0" presId="urn:microsoft.com/office/officeart/2005/8/layout/cycle6"/>
    <dgm:cxn modelId="{9FAD45B0-7CB9-457E-83D9-50AD8CE0867C}" type="presParOf" srcId="{9B51D4CE-C4FA-4653-AD69-FFDBF7A660C6}" destId="{D0E7B39C-2249-4E99-9FB6-C9441373305B}" srcOrd="3" destOrd="0" presId="urn:microsoft.com/office/officeart/2005/8/layout/cycle6"/>
    <dgm:cxn modelId="{DB94EA6E-AF9D-4791-BEDD-463EE964C4AA}" type="presParOf" srcId="{9B51D4CE-C4FA-4653-AD69-FFDBF7A660C6}" destId="{C010FFF6-423F-4CAF-B4E0-7655A2EE5991}" srcOrd="4" destOrd="0" presId="urn:microsoft.com/office/officeart/2005/8/layout/cycle6"/>
    <dgm:cxn modelId="{D3B301F4-E21A-4BA2-8EAC-7339A0CD2A54}" type="presParOf" srcId="{9B51D4CE-C4FA-4653-AD69-FFDBF7A660C6}" destId="{E24692D0-4C52-472A-88C5-A0787BA8383A}" srcOrd="5" destOrd="0" presId="urn:microsoft.com/office/officeart/2005/8/layout/cycle6"/>
    <dgm:cxn modelId="{A864BC59-5D65-46E0-A9E8-76D26A2293F3}" type="presParOf" srcId="{9B51D4CE-C4FA-4653-AD69-FFDBF7A660C6}" destId="{9158DAD5-0007-4B29-BFD2-D14B5ACE5A66}" srcOrd="6" destOrd="0" presId="urn:microsoft.com/office/officeart/2005/8/layout/cycle6"/>
    <dgm:cxn modelId="{746E4182-1469-40DB-A6BA-08B8A7837E46}" type="presParOf" srcId="{9B51D4CE-C4FA-4653-AD69-FFDBF7A660C6}" destId="{CD13AF92-2C61-42FF-B35F-47B37D07B417}" srcOrd="7" destOrd="0" presId="urn:microsoft.com/office/officeart/2005/8/layout/cycle6"/>
    <dgm:cxn modelId="{5C3805A7-EB1F-42F4-B53A-D4B2B95096BF}" type="presParOf" srcId="{9B51D4CE-C4FA-4653-AD69-FFDBF7A660C6}" destId="{A7C3751C-E6BE-441D-B94A-02E908E5AD76}" srcOrd="8" destOrd="0" presId="urn:microsoft.com/office/officeart/2005/8/layout/cycle6"/>
    <dgm:cxn modelId="{43E58A81-2CA1-467E-833A-D0CA933D3CF8}" type="presParOf" srcId="{9B51D4CE-C4FA-4653-AD69-FFDBF7A660C6}" destId="{4F685E63-6B13-4591-8691-FF9C8E95B13D}" srcOrd="9" destOrd="0" presId="urn:microsoft.com/office/officeart/2005/8/layout/cycle6"/>
    <dgm:cxn modelId="{5D617167-EB49-41B1-9F4B-E947EDA9B50C}" type="presParOf" srcId="{9B51D4CE-C4FA-4653-AD69-FFDBF7A660C6}" destId="{A4938661-CB82-4300-876A-EAFFAAF3C173}" srcOrd="10" destOrd="0" presId="urn:microsoft.com/office/officeart/2005/8/layout/cycle6"/>
    <dgm:cxn modelId="{0207BB47-BF1E-47E5-A999-4222771A623E}" type="presParOf" srcId="{9B51D4CE-C4FA-4653-AD69-FFDBF7A660C6}" destId="{2A67AAA7-E0E7-4168-A02F-BF0CE7560DFA}" srcOrd="11" destOrd="0" presId="urn:microsoft.com/office/officeart/2005/8/layout/cycle6"/>
    <dgm:cxn modelId="{09AEC0BD-C1E2-4CC7-84C2-D1DA6B40D8F4}" type="presParOf" srcId="{9B51D4CE-C4FA-4653-AD69-FFDBF7A660C6}" destId="{D306810E-ED75-40EE-A4E4-BC62E1FA349C}" srcOrd="12" destOrd="0" presId="urn:microsoft.com/office/officeart/2005/8/layout/cycle6"/>
    <dgm:cxn modelId="{9F76A066-98AB-49E1-81E4-1A39627AB486}" type="presParOf" srcId="{9B51D4CE-C4FA-4653-AD69-FFDBF7A660C6}" destId="{F34A9BB6-FD96-43E0-ABE3-E9D53709EB47}" srcOrd="13" destOrd="0" presId="urn:microsoft.com/office/officeart/2005/8/layout/cycle6"/>
    <dgm:cxn modelId="{E6917BB6-226C-4914-A1B4-8711BAAA757F}" type="presParOf" srcId="{9B51D4CE-C4FA-4653-AD69-FFDBF7A660C6}" destId="{4F885D51-02E2-4C6E-85C0-B3A53D981816}" srcOrd="14" destOrd="0" presId="urn:microsoft.com/office/officeart/2005/8/layout/cycle6"/>
    <dgm:cxn modelId="{902CBB3B-E11B-4B09-B410-A581460EC33C}" type="presParOf" srcId="{9B51D4CE-C4FA-4653-AD69-FFDBF7A660C6}" destId="{A9B3082E-1D6E-435E-815A-532A8A9F11AE}" srcOrd="15" destOrd="0" presId="urn:microsoft.com/office/officeart/2005/8/layout/cycle6"/>
    <dgm:cxn modelId="{5FBE7F99-EAC2-495D-B16A-DBF9CB56AD72}" type="presParOf" srcId="{9B51D4CE-C4FA-4653-AD69-FFDBF7A660C6}" destId="{5419A443-5301-4577-AB9D-D31A774AE90F}" srcOrd="16" destOrd="0" presId="urn:microsoft.com/office/officeart/2005/8/layout/cycle6"/>
    <dgm:cxn modelId="{5293C746-0754-46D4-A227-0415BB5D0F46}" type="presParOf" srcId="{9B51D4CE-C4FA-4653-AD69-FFDBF7A660C6}" destId="{D8B6E321-60E3-4D66-B5FC-F58C96898E4E}" srcOrd="17" destOrd="0" presId="urn:microsoft.com/office/officeart/2005/8/layout/cycle6"/>
    <dgm:cxn modelId="{BD2C0309-F8A0-47AE-A3DD-128710B419C3}" type="presParOf" srcId="{9B51D4CE-C4FA-4653-AD69-FFDBF7A660C6}" destId="{C2ADD39B-C73E-45B6-BB30-E44FE7B81EE3}" srcOrd="18" destOrd="0" presId="urn:microsoft.com/office/officeart/2005/8/layout/cycle6"/>
    <dgm:cxn modelId="{10AB00D9-1567-455B-88E5-74CC5228CB9A}" type="presParOf" srcId="{9B51D4CE-C4FA-4653-AD69-FFDBF7A660C6}" destId="{2B87E8E4-3BCA-468B-A43C-C13DD10115B1}" srcOrd="19" destOrd="0" presId="urn:microsoft.com/office/officeart/2005/8/layout/cycle6"/>
    <dgm:cxn modelId="{5B79ADDE-4E20-4865-A327-9812369EACC1}" type="presParOf" srcId="{9B51D4CE-C4FA-4653-AD69-FFDBF7A660C6}" destId="{AC9B9150-D201-4B56-A67B-340E3BD4B04C}" srcOrd="20" destOrd="0" presId="urn:microsoft.com/office/officeart/2005/8/layout/cycle6"/>
    <dgm:cxn modelId="{31CB9E04-C742-4A53-A380-4A0B67DF7D51}" type="presParOf" srcId="{9B51D4CE-C4FA-4653-AD69-FFDBF7A660C6}" destId="{6B0204FC-F91C-4884-B6A8-FFE42E45C2D0}" srcOrd="21" destOrd="0" presId="urn:microsoft.com/office/officeart/2005/8/layout/cycle6"/>
    <dgm:cxn modelId="{68747E4C-8936-4184-A159-A8BFB07C6AC7}" type="presParOf" srcId="{9B51D4CE-C4FA-4653-AD69-FFDBF7A660C6}" destId="{1EC8D68D-9387-4705-9091-19ED4A1D77D2}" srcOrd="22" destOrd="0" presId="urn:microsoft.com/office/officeart/2005/8/layout/cycle6"/>
    <dgm:cxn modelId="{7E5ED671-3498-4555-885C-BBE6232B507D}" type="presParOf" srcId="{9B51D4CE-C4FA-4653-AD69-FFDBF7A660C6}" destId="{27D6B6C6-88A1-4B37-908F-BDA1C00DD803}" srcOrd="23" destOrd="0" presId="urn:microsoft.com/office/officeart/2005/8/layout/cycle6"/>
  </dgm:cxnLst>
  <dgm:bg>
    <a:solidFill>
      <a:schemeClr val="accent1">
        <a:lumMod val="20000"/>
        <a:lumOff val="80000"/>
      </a:schemeClr>
    </a:solidFill>
  </dgm:bg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5741E9-2A8D-49D6-9F10-5972DFCD6C7C}">
      <dsp:nvSpPr>
        <dsp:cNvPr id="0" name=""/>
        <dsp:cNvSpPr/>
      </dsp:nvSpPr>
      <dsp:spPr>
        <a:xfrm>
          <a:off x="762001" y="5"/>
          <a:ext cx="2660761" cy="596304"/>
        </a:xfrm>
        <a:prstGeom prst="roundRect">
          <a:avLst/>
        </a:prstGeom>
        <a:solidFill>
          <a:srgbClr val="FDE9FB"/>
        </a:solidFill>
        <a:ln w="38100" cap="flat" cmpd="sng" algn="ctr">
          <a:solidFill>
            <a:srgbClr val="100F0A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</a:rPr>
            <a:t>Репродуктивная</a:t>
          </a:r>
        </a:p>
      </dsp:txBody>
      <dsp:txXfrm>
        <a:off x="762001" y="5"/>
        <a:ext cx="2660761" cy="596304"/>
      </dsp:txXfrm>
    </dsp:sp>
    <dsp:sp modelId="{00E5A8C2-352E-4A66-A80F-86E2EA3598C2}">
      <dsp:nvSpPr>
        <dsp:cNvPr id="0" name=""/>
        <dsp:cNvSpPr/>
      </dsp:nvSpPr>
      <dsp:spPr>
        <a:xfrm>
          <a:off x="1358681" y="-351929"/>
          <a:ext cx="4835582" cy="4835582"/>
        </a:xfrm>
        <a:custGeom>
          <a:avLst/>
          <a:gdLst/>
          <a:ahLst/>
          <a:cxnLst/>
          <a:rect l="0" t="0" r="0" b="0"/>
          <a:pathLst>
            <a:path>
              <a:moveTo>
                <a:pt x="1185103" y="337840"/>
              </a:moveTo>
              <a:arcTo wR="2417791" hR="2417791" stAng="14360807" swAng="4061199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E7B39C-2249-4E99-9FB6-C9441373305B}">
      <dsp:nvSpPr>
        <dsp:cNvPr id="0" name=""/>
        <dsp:cNvSpPr/>
      </dsp:nvSpPr>
      <dsp:spPr>
        <a:xfrm>
          <a:off x="4495806" y="152393"/>
          <a:ext cx="2495469" cy="576265"/>
        </a:xfrm>
        <a:prstGeom prst="roundRect">
          <a:avLst/>
        </a:prstGeom>
        <a:solidFill>
          <a:srgbClr val="FDE9FB"/>
        </a:solidFill>
        <a:ln w="38100" cap="flat" cmpd="sng" algn="ctr">
          <a:solidFill>
            <a:srgbClr val="100F0A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</a:rPr>
            <a:t>Воспитательная</a:t>
          </a:r>
          <a:endParaRPr lang="ru-RU" sz="2400" b="1" kern="1200" dirty="0">
            <a:solidFill>
              <a:srgbClr val="002060"/>
            </a:solidFill>
          </a:endParaRPr>
        </a:p>
      </dsp:txBody>
      <dsp:txXfrm>
        <a:off x="4495806" y="152393"/>
        <a:ext cx="2495469" cy="576265"/>
      </dsp:txXfrm>
    </dsp:sp>
    <dsp:sp modelId="{E24692D0-4C52-472A-88C5-A0787BA8383A}">
      <dsp:nvSpPr>
        <dsp:cNvPr id="0" name=""/>
        <dsp:cNvSpPr/>
      </dsp:nvSpPr>
      <dsp:spPr>
        <a:xfrm>
          <a:off x="1960301" y="31076"/>
          <a:ext cx="4835582" cy="4835582"/>
        </a:xfrm>
        <a:custGeom>
          <a:avLst/>
          <a:gdLst/>
          <a:ahLst/>
          <a:cxnLst/>
          <a:rect l="0" t="0" r="0" b="0"/>
          <a:pathLst>
            <a:path>
              <a:moveTo>
                <a:pt x="4124163" y="704896"/>
              </a:moveTo>
              <a:arcTo wR="2417791" hR="2417791" stAng="18893443" swAng="1458844"/>
            </a:path>
          </a:pathLst>
        </a:custGeom>
        <a:noFill/>
        <a:ln w="9525" cap="flat" cmpd="sng" algn="ctr">
          <a:solidFill>
            <a:schemeClr val="accent5">
              <a:hueOff val="1468116"/>
              <a:satOff val="-702"/>
              <a:lumOff val="-190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58DAD5-0007-4B29-BFD2-D14B5ACE5A66}">
      <dsp:nvSpPr>
        <dsp:cNvPr id="0" name=""/>
        <dsp:cNvSpPr/>
      </dsp:nvSpPr>
      <dsp:spPr>
        <a:xfrm>
          <a:off x="5486503" y="1600199"/>
          <a:ext cx="2566911" cy="732262"/>
        </a:xfrm>
        <a:prstGeom prst="roundRect">
          <a:avLst/>
        </a:prstGeom>
        <a:solidFill>
          <a:srgbClr val="FDE9FB"/>
        </a:solidFill>
        <a:ln w="38100" cap="flat" cmpd="sng" algn="ctr">
          <a:solidFill>
            <a:srgbClr val="100F0A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</a:rPr>
            <a:t>Хозяйственная</a:t>
          </a:r>
          <a:endParaRPr lang="ru-RU" sz="2400" b="1" kern="1200" dirty="0">
            <a:solidFill>
              <a:srgbClr val="002060"/>
            </a:solidFill>
          </a:endParaRPr>
        </a:p>
      </dsp:txBody>
      <dsp:txXfrm>
        <a:off x="5486503" y="1600199"/>
        <a:ext cx="2566911" cy="732262"/>
      </dsp:txXfrm>
    </dsp:sp>
    <dsp:sp modelId="{A7C3751C-E6BE-441D-B94A-02E908E5AD76}">
      <dsp:nvSpPr>
        <dsp:cNvPr id="0" name=""/>
        <dsp:cNvSpPr/>
      </dsp:nvSpPr>
      <dsp:spPr>
        <a:xfrm>
          <a:off x="2133839" y="683534"/>
          <a:ext cx="4835582" cy="4835582"/>
        </a:xfrm>
        <a:custGeom>
          <a:avLst/>
          <a:gdLst/>
          <a:ahLst/>
          <a:cxnLst/>
          <a:rect l="0" t="0" r="0" b="0"/>
          <a:pathLst>
            <a:path>
              <a:moveTo>
                <a:pt x="4713037" y="1657816"/>
              </a:moveTo>
              <a:arcTo wR="2417791" hR="2417791" stAng="20500792" swAng="1314002"/>
            </a:path>
          </a:pathLst>
        </a:custGeom>
        <a:noFill/>
        <a:ln w="9525" cap="flat" cmpd="sng" algn="ctr">
          <a:solidFill>
            <a:schemeClr val="accent5">
              <a:hueOff val="2936232"/>
              <a:satOff val="-1404"/>
              <a:lumOff val="-380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685E63-6B13-4591-8691-FF9C8E95B13D}">
      <dsp:nvSpPr>
        <dsp:cNvPr id="0" name=""/>
        <dsp:cNvSpPr/>
      </dsp:nvSpPr>
      <dsp:spPr>
        <a:xfrm>
          <a:off x="5714875" y="3261643"/>
          <a:ext cx="2262340" cy="857907"/>
        </a:xfrm>
        <a:prstGeom prst="roundRect">
          <a:avLst/>
        </a:prstGeom>
        <a:solidFill>
          <a:srgbClr val="FDE9FB"/>
        </a:solidFill>
        <a:ln w="38100" cap="flat" cmpd="sng" algn="ctr">
          <a:solidFill>
            <a:srgbClr val="100F0A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</a:rPr>
            <a:t>Экономическая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5714875" y="3261643"/>
        <a:ext cx="2262340" cy="857907"/>
      </dsp:txXfrm>
    </dsp:sp>
    <dsp:sp modelId="{2A67AAA7-E0E7-4168-A02F-BF0CE7560DFA}">
      <dsp:nvSpPr>
        <dsp:cNvPr id="0" name=""/>
        <dsp:cNvSpPr/>
      </dsp:nvSpPr>
      <dsp:spPr>
        <a:xfrm>
          <a:off x="2447257" y="73164"/>
          <a:ext cx="4835582" cy="4835582"/>
        </a:xfrm>
        <a:custGeom>
          <a:avLst/>
          <a:gdLst/>
          <a:ahLst/>
          <a:cxnLst/>
          <a:rect l="0" t="0" r="0" b="0"/>
          <a:pathLst>
            <a:path>
              <a:moveTo>
                <a:pt x="4200915" y="4050636"/>
              </a:moveTo>
              <a:arcTo wR="2417791" hR="2417791" stAng="2548860" swAng="803967"/>
            </a:path>
          </a:pathLst>
        </a:custGeom>
        <a:noFill/>
        <a:ln w="9525" cap="flat" cmpd="sng" algn="ctr">
          <a:solidFill>
            <a:schemeClr val="accent5">
              <a:hueOff val="4404348"/>
              <a:satOff val="-2106"/>
              <a:lumOff val="-57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06810E-ED75-40EE-A4E4-BC62E1FA349C}">
      <dsp:nvSpPr>
        <dsp:cNvPr id="0" name=""/>
        <dsp:cNvSpPr/>
      </dsp:nvSpPr>
      <dsp:spPr>
        <a:xfrm>
          <a:off x="4648191" y="4495792"/>
          <a:ext cx="2203974" cy="878915"/>
        </a:xfrm>
        <a:prstGeom prst="roundRect">
          <a:avLst/>
        </a:prstGeom>
        <a:solidFill>
          <a:srgbClr val="FDE9FB"/>
        </a:solidFill>
        <a:ln w="38100" cap="flat" cmpd="sng" algn="ctr">
          <a:solidFill>
            <a:srgbClr val="100F0A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</a:rPr>
            <a:t>Эмоциональная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4648191" y="4495792"/>
        <a:ext cx="2203974" cy="878915"/>
      </dsp:txXfrm>
    </dsp:sp>
    <dsp:sp modelId="{4F885D51-02E2-4C6E-85C0-B3A53D981816}">
      <dsp:nvSpPr>
        <dsp:cNvPr id="0" name=""/>
        <dsp:cNvSpPr/>
      </dsp:nvSpPr>
      <dsp:spPr>
        <a:xfrm>
          <a:off x="1754592" y="642218"/>
          <a:ext cx="4835582" cy="4835582"/>
        </a:xfrm>
        <a:custGeom>
          <a:avLst/>
          <a:gdLst/>
          <a:ahLst/>
          <a:cxnLst/>
          <a:rect l="0" t="0" r="0" b="0"/>
          <a:pathLst>
            <a:path>
              <a:moveTo>
                <a:pt x="3104933" y="4735883"/>
              </a:moveTo>
              <a:arcTo wR="2417791" hR="2417791" stAng="4409329" swAng="1667284"/>
            </a:path>
          </a:pathLst>
        </a:custGeom>
        <a:noFill/>
        <a:ln w="9525" cap="flat" cmpd="sng" algn="ctr">
          <a:solidFill>
            <a:schemeClr val="accent5">
              <a:hueOff val="5872465"/>
              <a:satOff val="-2808"/>
              <a:lumOff val="-761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B3082E-1D6E-435E-815A-532A8A9F11AE}">
      <dsp:nvSpPr>
        <dsp:cNvPr id="0" name=""/>
        <dsp:cNvSpPr/>
      </dsp:nvSpPr>
      <dsp:spPr>
        <a:xfrm>
          <a:off x="1371597" y="4572000"/>
          <a:ext cx="2383007" cy="856777"/>
        </a:xfrm>
        <a:prstGeom prst="roundRect">
          <a:avLst/>
        </a:prstGeom>
        <a:solidFill>
          <a:srgbClr val="FDE9FB"/>
        </a:solidFill>
        <a:ln w="38100" cap="flat" cmpd="sng" algn="ctr">
          <a:solidFill>
            <a:srgbClr val="100F0A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rgbClr val="002060"/>
              </a:solidFill>
            </a:rPr>
            <a:t>Социально-статусная</a:t>
          </a:r>
          <a:endParaRPr lang="ru-RU" sz="2100" b="1" kern="1200" dirty="0">
            <a:solidFill>
              <a:srgbClr val="002060"/>
            </a:solidFill>
          </a:endParaRPr>
        </a:p>
      </dsp:txBody>
      <dsp:txXfrm>
        <a:off x="1371597" y="4572000"/>
        <a:ext cx="2383007" cy="856777"/>
      </dsp:txXfrm>
    </dsp:sp>
    <dsp:sp modelId="{D8B6E321-60E3-4D66-B5FC-F58C96898E4E}">
      <dsp:nvSpPr>
        <dsp:cNvPr id="0" name=""/>
        <dsp:cNvSpPr/>
      </dsp:nvSpPr>
      <dsp:spPr>
        <a:xfrm>
          <a:off x="573777" y="-76393"/>
          <a:ext cx="4835582" cy="4835582"/>
        </a:xfrm>
        <a:custGeom>
          <a:avLst/>
          <a:gdLst/>
          <a:ahLst/>
          <a:cxnLst/>
          <a:rect l="0" t="0" r="0" b="0"/>
          <a:pathLst>
            <a:path>
              <a:moveTo>
                <a:pt x="1477005" y="4645039"/>
              </a:moveTo>
              <a:arcTo wR="2417791" hR="2417791" stAng="6773947" swAng="1212736"/>
            </a:path>
          </a:pathLst>
        </a:custGeom>
        <a:noFill/>
        <a:ln w="9525" cap="flat" cmpd="sng" algn="ctr">
          <a:solidFill>
            <a:schemeClr val="accent5">
              <a:hueOff val="7340581"/>
              <a:satOff val="-3510"/>
              <a:lumOff val="-952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ADD39B-C73E-45B6-BB30-E44FE7B81EE3}">
      <dsp:nvSpPr>
        <dsp:cNvPr id="0" name=""/>
        <dsp:cNvSpPr/>
      </dsp:nvSpPr>
      <dsp:spPr>
        <a:xfrm>
          <a:off x="0" y="3185440"/>
          <a:ext cx="2288717" cy="915082"/>
        </a:xfrm>
        <a:prstGeom prst="roundRect">
          <a:avLst/>
        </a:prstGeom>
        <a:solidFill>
          <a:srgbClr val="FDE9FB"/>
        </a:solidFill>
        <a:ln w="38100" cap="flat" cmpd="sng" algn="ctr">
          <a:solidFill>
            <a:srgbClr val="100F0A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</a:rPr>
            <a:t>Первичного социального контроля</a:t>
          </a:r>
        </a:p>
      </dsp:txBody>
      <dsp:txXfrm>
        <a:off x="0" y="3185440"/>
        <a:ext cx="2288717" cy="915082"/>
      </dsp:txXfrm>
    </dsp:sp>
    <dsp:sp modelId="{AC9B9150-D201-4B56-A67B-340E3BD4B04C}">
      <dsp:nvSpPr>
        <dsp:cNvPr id="0" name=""/>
        <dsp:cNvSpPr/>
      </dsp:nvSpPr>
      <dsp:spPr>
        <a:xfrm>
          <a:off x="908536" y="-4436"/>
          <a:ext cx="4835582" cy="4835582"/>
        </a:xfrm>
        <a:custGeom>
          <a:avLst/>
          <a:gdLst/>
          <a:ahLst/>
          <a:cxnLst/>
          <a:rect l="0" t="0" r="0" b="0"/>
          <a:pathLst>
            <a:path>
              <a:moveTo>
                <a:pt x="123189" y="3179708"/>
              </a:moveTo>
              <a:arcTo wR="2417791" hR="2417791" stAng="9697883" swAng="1506957"/>
            </a:path>
          </a:pathLst>
        </a:custGeom>
        <a:noFill/>
        <a:ln w="9525" cap="flat" cmpd="sng" algn="ctr">
          <a:solidFill>
            <a:schemeClr val="accent5">
              <a:hueOff val="8808697"/>
              <a:satOff val="-4212"/>
              <a:lumOff val="-114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0204FC-F91C-4884-B6A8-FFE42E45C2D0}">
      <dsp:nvSpPr>
        <dsp:cNvPr id="0" name=""/>
        <dsp:cNvSpPr/>
      </dsp:nvSpPr>
      <dsp:spPr>
        <a:xfrm>
          <a:off x="994" y="1218437"/>
          <a:ext cx="2085312" cy="900202"/>
        </a:xfrm>
        <a:prstGeom prst="roundRect">
          <a:avLst/>
        </a:prstGeom>
        <a:solidFill>
          <a:srgbClr val="FDE9FB"/>
        </a:solidFill>
        <a:ln w="38100" cap="flat" cmpd="sng" algn="ctr">
          <a:solidFill>
            <a:srgbClr val="100F0A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</a:rPr>
            <a:t>Духовного общения и досуга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994" y="1218437"/>
        <a:ext cx="2085312" cy="900202"/>
      </dsp:txXfrm>
    </dsp:sp>
    <dsp:sp modelId="{27D6B6C6-88A1-4B37-908F-BDA1C00DD803}">
      <dsp:nvSpPr>
        <dsp:cNvPr id="0" name=""/>
        <dsp:cNvSpPr/>
      </dsp:nvSpPr>
      <dsp:spPr>
        <a:xfrm>
          <a:off x="883283" y="57614"/>
          <a:ext cx="4835582" cy="4835582"/>
        </a:xfrm>
        <a:custGeom>
          <a:avLst/>
          <a:gdLst/>
          <a:ahLst/>
          <a:cxnLst/>
          <a:rect l="0" t="0" r="0" b="0"/>
          <a:pathLst>
            <a:path>
              <a:moveTo>
                <a:pt x="356731" y="1153770"/>
              </a:moveTo>
              <a:arcTo wR="2417791" hR="2417791" stAng="12691215" swAng="1157304"/>
            </a:path>
          </a:pathLst>
        </a:custGeom>
        <a:noFill/>
        <a:ln w="9525" cap="flat" cmpd="sng" algn="ctr">
          <a:solidFill>
            <a:schemeClr val="accent5">
              <a:hueOff val="10276813"/>
              <a:satOff val="-4914"/>
              <a:lumOff val="-1333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67200" y="609600"/>
            <a:ext cx="4572000" cy="13716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Семья и быт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p7_img_08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3581400"/>
            <a:ext cx="4114800" cy="29718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1000" y="3505200"/>
            <a:ext cx="4191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«Счастлив тот, кто счастлив у себя дома» 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                       Л. Н. Толстой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6" name="Picture 4" descr="D:\МОИ ДОКУМЕНТЫ\Картинки,рисунки  и т.д\Просто\!!! (27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"/>
            <a:ext cx="3581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1.Семья как малая группа</a:t>
            </a:r>
            <a:endParaRPr lang="ru-RU" sz="4000" b="1" dirty="0">
              <a:solidFill>
                <a:srgbClr val="FF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311808"/>
          </a:xfrm>
          <a:noFill/>
          <a:ln>
            <a:solidFill>
              <a:srgbClr val="100F0A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Семья как социальная группа </a:t>
            </a:r>
            <a:r>
              <a:rPr lang="ru-RU" b="1" dirty="0" smtClean="0"/>
              <a:t>– 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это круг лиц,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100F0A"/>
                </a:solidFill>
              </a:rPr>
              <a:t>основанный на браке,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100F0A"/>
                </a:solidFill>
              </a:rPr>
              <a:t>родстве </a:t>
            </a:r>
            <a:r>
              <a:rPr lang="ru-RU" sz="3600" dirty="0" smtClean="0">
                <a:solidFill>
                  <a:srgbClr val="100F0A"/>
                </a:solidFill>
              </a:rPr>
              <a:t>(мать и дети),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100F0A"/>
                </a:solidFill>
              </a:rPr>
              <a:t>принятии детей в семью на воспитание,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100F0A"/>
                </a:solidFill>
              </a:rPr>
              <a:t>общностью жилья и бюджета </a:t>
            </a:r>
            <a:r>
              <a:rPr lang="ru-RU" sz="3600" dirty="0" smtClean="0">
                <a:solidFill>
                  <a:srgbClr val="100F0A"/>
                </a:solidFill>
              </a:rPr>
              <a:t>(без регистрации брака),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100F0A"/>
                </a:solidFill>
              </a:rPr>
              <a:t>на основе отношений </a:t>
            </a:r>
            <a:r>
              <a:rPr lang="ru-RU" sz="3600" dirty="0" smtClean="0">
                <a:solidFill>
                  <a:srgbClr val="100F0A"/>
                </a:solidFill>
              </a:rPr>
              <a:t>взаимопомощи и взаимной ответственности 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304801"/>
            <a:ext cx="8077200" cy="45719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2. Науки, изучающие 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семью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838200"/>
            <a:ext cx="8458200" cy="4832092"/>
          </a:xfrm>
          <a:prstGeom prst="rect">
            <a:avLst/>
          </a:prstGeom>
          <a:noFill/>
          <a:ln w="12700">
            <a:solidFill>
              <a:srgbClr val="100F0A"/>
            </a:solidFill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EB3C19"/>
                </a:solidFill>
              </a:rPr>
              <a:t>Этнография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</a:rPr>
              <a:t>- </a:t>
            </a:r>
            <a:r>
              <a:rPr lang="ru-RU" sz="2800" dirty="0" smtClean="0">
                <a:solidFill>
                  <a:schemeClr val="bg1">
                    <a:lumMod val="10000"/>
                  </a:schemeClr>
                </a:solidFill>
              </a:rPr>
              <a:t>анализирует семейный быт в прошлом</a:t>
            </a:r>
          </a:p>
          <a:p>
            <a:r>
              <a:rPr lang="ru-RU" sz="2800" b="1" dirty="0" smtClean="0">
                <a:solidFill>
                  <a:srgbClr val="EB3C19"/>
                </a:solidFill>
              </a:rPr>
              <a:t>Социальная психология </a:t>
            </a:r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</a:rPr>
              <a:t>–  </a:t>
            </a:r>
            <a:r>
              <a:rPr lang="ru-RU" sz="2800" dirty="0" smtClean="0">
                <a:solidFill>
                  <a:schemeClr val="bg1">
                    <a:lumMod val="10000"/>
                  </a:schemeClr>
                </a:solidFill>
              </a:rPr>
              <a:t>исследует закономерности межличностных отношений в семье</a:t>
            </a:r>
          </a:p>
          <a:p>
            <a:r>
              <a:rPr lang="ru-RU" sz="2800" b="1" dirty="0" smtClean="0">
                <a:solidFill>
                  <a:srgbClr val="EB3C19"/>
                </a:solidFill>
              </a:rPr>
              <a:t>История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</a:rPr>
              <a:t>– </a:t>
            </a:r>
            <a:r>
              <a:rPr lang="ru-RU" sz="2800" dirty="0" smtClean="0">
                <a:solidFill>
                  <a:schemeClr val="bg1">
                    <a:lumMod val="10000"/>
                  </a:schemeClr>
                </a:solidFill>
              </a:rPr>
              <a:t>жизнь семьи в прошлом настоящем</a:t>
            </a:r>
          </a:p>
          <a:p>
            <a:r>
              <a:rPr lang="ru-RU" sz="2800" b="1" dirty="0" smtClean="0">
                <a:solidFill>
                  <a:srgbClr val="EB3C19"/>
                </a:solidFill>
              </a:rPr>
              <a:t>Экономика</a:t>
            </a:r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</a:rPr>
              <a:t> – </a:t>
            </a:r>
            <a:r>
              <a:rPr lang="ru-RU" sz="2800" dirty="0" smtClean="0">
                <a:solidFill>
                  <a:schemeClr val="bg1">
                    <a:lumMod val="10000"/>
                  </a:schemeClr>
                </a:solidFill>
              </a:rPr>
              <a:t>ориентирована на выяснение особенностей совместной деятельности в системе домашнего хозяйства</a:t>
            </a:r>
          </a:p>
          <a:p>
            <a:r>
              <a:rPr lang="ru-RU" sz="2800" b="1" dirty="0" smtClean="0">
                <a:solidFill>
                  <a:srgbClr val="EB3C19"/>
                </a:solidFill>
              </a:rPr>
              <a:t>Юриспруденция </a:t>
            </a:r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</a:rPr>
              <a:t>– </a:t>
            </a:r>
            <a:r>
              <a:rPr lang="ru-RU" sz="2800" dirty="0" smtClean="0">
                <a:solidFill>
                  <a:schemeClr val="bg1">
                    <a:lumMod val="10000"/>
                  </a:schemeClr>
                </a:solidFill>
              </a:rPr>
              <a:t>правовой характер семьи</a:t>
            </a:r>
          </a:p>
          <a:p>
            <a:r>
              <a:rPr lang="ru-RU" sz="2800" b="1" dirty="0" smtClean="0">
                <a:solidFill>
                  <a:srgbClr val="EB3C19"/>
                </a:solidFill>
              </a:rPr>
              <a:t>Педагогика</a:t>
            </a:r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</a:rPr>
              <a:t> –  </a:t>
            </a:r>
            <a:r>
              <a:rPr lang="ru-RU" sz="2800" dirty="0" smtClean="0">
                <a:solidFill>
                  <a:schemeClr val="bg1">
                    <a:lumMod val="10000"/>
                  </a:schemeClr>
                </a:solidFill>
              </a:rPr>
              <a:t>рассматривает вопросы воспитания</a:t>
            </a:r>
          </a:p>
          <a:p>
            <a:r>
              <a:rPr lang="ru-RU" sz="2800" b="1" dirty="0" smtClean="0">
                <a:solidFill>
                  <a:srgbClr val="EB3C19"/>
                </a:solidFill>
              </a:rPr>
              <a:t>Социология</a:t>
            </a:r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</a:rPr>
              <a:t> -  </a:t>
            </a:r>
            <a:r>
              <a:rPr lang="ru-RU" sz="2800" dirty="0" smtClean="0">
                <a:solidFill>
                  <a:schemeClr val="bg1">
                    <a:lumMod val="10000"/>
                  </a:schemeClr>
                </a:solidFill>
              </a:rPr>
              <a:t>изучает семью как малую группу </a:t>
            </a:r>
          </a:p>
          <a:p>
            <a:r>
              <a:rPr lang="ru-RU" sz="2800" b="1" dirty="0" smtClean="0">
                <a:solidFill>
                  <a:srgbClr val="EB3C19"/>
                </a:solidFill>
              </a:rPr>
              <a:t>Демография</a:t>
            </a:r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</a:rPr>
              <a:t> – </a:t>
            </a:r>
            <a:r>
              <a:rPr lang="ru-RU" sz="2800" dirty="0" smtClean="0">
                <a:solidFill>
                  <a:schemeClr val="bg1">
                    <a:lumMod val="10000"/>
                  </a:schemeClr>
                </a:solidFill>
              </a:rPr>
              <a:t>анализирует семейную структуру</a:t>
            </a:r>
            <a:endParaRPr lang="ru-RU" sz="28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5170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3</a:t>
            </a:r>
            <a:r>
              <a:rPr lang="ru-RU" sz="4400" b="1" dirty="0" smtClean="0">
                <a:solidFill>
                  <a:srgbClr val="C00000"/>
                </a:solidFill>
              </a:rPr>
              <a:t>.Семья как социальный институт</a:t>
            </a:r>
            <a:endParaRPr lang="ru-RU" b="1" dirty="0">
              <a:solidFill>
                <a:srgbClr val="C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  <a:noFill/>
          <a:ln w="12700">
            <a:solidFill>
              <a:srgbClr val="100F0A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/>
              <a:t>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Семья как социальный институт </a:t>
            </a:r>
            <a:r>
              <a:rPr lang="ru-RU" sz="3600" dirty="0" smtClean="0"/>
              <a:t>– </a:t>
            </a:r>
          </a:p>
          <a:p>
            <a:pPr algn="ctr">
              <a:buNone/>
            </a:pPr>
            <a:r>
              <a:rPr lang="ru-RU" sz="3600" b="1" dirty="0" smtClean="0"/>
              <a:t>   </a:t>
            </a:r>
            <a:r>
              <a:rPr lang="ru-RU" sz="3600" b="1" dirty="0" smtClean="0">
                <a:solidFill>
                  <a:schemeClr val="bg1">
                    <a:lumMod val="10000"/>
                  </a:schemeClr>
                </a:solidFill>
              </a:rPr>
              <a:t>деятельность его направлена на удовлетворение ряда важнейших человеческих потребностей</a:t>
            </a:r>
          </a:p>
          <a:p>
            <a:pPr algn="ctr">
              <a:buNone/>
            </a:pPr>
            <a:endParaRPr lang="ru-RU" sz="3600" b="1" dirty="0" smtClean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3400" y="381000"/>
            <a:ext cx="83820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Семья как социальный институт </a:t>
            </a:r>
            <a:r>
              <a:rPr lang="ru-RU" sz="2800" dirty="0" smtClean="0">
                <a:solidFill>
                  <a:srgbClr val="FF0000"/>
                </a:solidFill>
              </a:rPr>
              <a:t>– </a:t>
            </a:r>
            <a:r>
              <a:rPr lang="ru-RU" sz="2800" b="1" dirty="0" smtClean="0">
                <a:solidFill>
                  <a:srgbClr val="FF0000"/>
                </a:solidFill>
              </a:rPr>
              <a:t>это комплекс:</a:t>
            </a:r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2057400"/>
            <a:ext cx="25146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</a:rPr>
              <a:t>социальных норм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76600" y="2057400"/>
            <a:ext cx="2667000" cy="1219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</a:rPr>
              <a:t>санкций и образцов поведения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24600" y="2057400"/>
            <a:ext cx="23622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00F0A"/>
                </a:solidFill>
              </a:rPr>
              <a:t>прав и обязанностей</a:t>
            </a:r>
            <a:endParaRPr lang="ru-RU" sz="2800" b="1" dirty="0">
              <a:solidFill>
                <a:srgbClr val="100F0A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" y="3962400"/>
            <a:ext cx="86868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Регулируют</a:t>
            </a:r>
            <a:r>
              <a:rPr lang="ru-RU" sz="2400" dirty="0" smtClean="0">
                <a:solidFill>
                  <a:srgbClr val="100F0A"/>
                </a:solidFill>
              </a:rPr>
              <a:t> отношения между супругами, родителями, детьми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Воздействуют</a:t>
            </a:r>
            <a:r>
              <a:rPr lang="ru-RU" sz="2400" dirty="0" smtClean="0">
                <a:solidFill>
                  <a:srgbClr val="100F0A"/>
                </a:solidFill>
              </a:rPr>
              <a:t> со стороны общества на семейные отношения</a:t>
            </a:r>
            <a:endParaRPr lang="ru-RU" sz="2400" dirty="0">
              <a:solidFill>
                <a:srgbClr val="100F0A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4800" y="5638800"/>
            <a:ext cx="86106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Основа</a:t>
            </a:r>
            <a:r>
              <a:rPr lang="ru-RU" sz="2400" dirty="0" smtClean="0">
                <a:solidFill>
                  <a:srgbClr val="C00000"/>
                </a:solidFill>
              </a:rPr>
              <a:t> – семейные роли </a:t>
            </a:r>
          </a:p>
          <a:p>
            <a:pPr algn="ctr"/>
            <a:r>
              <a:rPr lang="ru-RU" sz="2400" dirty="0" smtClean="0">
                <a:solidFill>
                  <a:srgbClr val="100F0A"/>
                </a:solidFill>
              </a:rPr>
              <a:t>(супружеские, родительские, детские, </a:t>
            </a:r>
            <a:r>
              <a:rPr lang="ru-RU" sz="2400" dirty="0" err="1" smtClean="0">
                <a:solidFill>
                  <a:srgbClr val="100F0A"/>
                </a:solidFill>
              </a:rPr>
              <a:t>межпоколенные</a:t>
            </a:r>
            <a:r>
              <a:rPr lang="ru-RU" sz="2400" dirty="0" smtClean="0">
                <a:solidFill>
                  <a:srgbClr val="100F0A"/>
                </a:solidFill>
              </a:rPr>
              <a:t>,  </a:t>
            </a:r>
            <a:r>
              <a:rPr lang="ru-RU" sz="2400" dirty="0" err="1" smtClean="0">
                <a:solidFill>
                  <a:srgbClr val="100F0A"/>
                </a:solidFill>
              </a:rPr>
              <a:t>внутрипоколенные</a:t>
            </a:r>
            <a:r>
              <a:rPr lang="ru-RU" dirty="0" smtClean="0">
                <a:solidFill>
                  <a:srgbClr val="100F0A"/>
                </a:solidFill>
              </a:rPr>
              <a:t>)</a:t>
            </a:r>
            <a:endParaRPr lang="ru-RU" dirty="0">
              <a:solidFill>
                <a:srgbClr val="100F0A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600200" y="1600200"/>
            <a:ext cx="0" cy="304800"/>
          </a:xfrm>
          <a:prstGeom prst="straightConnector1">
            <a:avLst/>
          </a:prstGeom>
          <a:ln>
            <a:solidFill>
              <a:schemeClr val="bg1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572000" y="1600200"/>
            <a:ext cx="0" cy="304800"/>
          </a:xfrm>
          <a:prstGeom prst="straightConnector1">
            <a:avLst/>
          </a:prstGeom>
          <a:ln>
            <a:solidFill>
              <a:srgbClr val="100F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7467600" y="1600200"/>
            <a:ext cx="0" cy="381000"/>
          </a:xfrm>
          <a:prstGeom prst="straightConnector1">
            <a:avLst/>
          </a:prstGeom>
          <a:ln>
            <a:solidFill>
              <a:srgbClr val="100F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авая фигурная скобка 17"/>
          <p:cNvSpPr/>
          <p:nvPr/>
        </p:nvSpPr>
        <p:spPr>
          <a:xfrm rot="5400000">
            <a:off x="4267200" y="-609600"/>
            <a:ext cx="609600" cy="8229600"/>
          </a:xfrm>
          <a:prstGeom prst="rightBrace">
            <a:avLst>
              <a:gd name="adj1" fmla="val 8333"/>
              <a:gd name="adj2" fmla="val 51736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7550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4.С</a:t>
            </a:r>
            <a:r>
              <a:rPr lang="ru-RU" sz="4400" b="1" dirty="0" smtClean="0">
                <a:solidFill>
                  <a:srgbClr val="C00000"/>
                </a:solidFill>
              </a:rPr>
              <a:t>оциальный институт брака</a:t>
            </a:r>
            <a:endParaRPr lang="ru-RU" b="1" dirty="0">
              <a:solidFill>
                <a:srgbClr val="C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5083208"/>
          </a:xfrm>
          <a:noFill/>
          <a:ln w="19050">
            <a:solidFill>
              <a:srgbClr val="100F0A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chemeClr val="bg1">
                    <a:lumMod val="10000"/>
                  </a:schemeClr>
                </a:solidFill>
              </a:rPr>
              <a:t>С возникновением государства регулирование семейной жизни приобрело правовой характер: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chemeClr val="bg1">
                    <a:lumMod val="10000"/>
                  </a:schemeClr>
                </a:solidFill>
              </a:rPr>
              <a:t> социальный контроль  и санкции, 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chemeClr val="bg1">
                    <a:lumMod val="10000"/>
                  </a:schemeClr>
                </a:solidFill>
              </a:rPr>
              <a:t>наряду с общественным мнением, 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chemeClr val="bg1">
                    <a:lumMod val="10000"/>
                  </a:schemeClr>
                </a:solidFill>
              </a:rPr>
              <a:t>начали осуществлять государственные органы.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Так возник </a:t>
            </a:r>
            <a:r>
              <a:rPr lang="ru-RU" b="1" dirty="0" smtClean="0">
                <a:solidFill>
                  <a:srgbClr val="C00000"/>
                </a:solidFill>
              </a:rPr>
              <a:t>институт брака.</a:t>
            </a:r>
            <a:endParaRPr lang="ru-RU" sz="32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   </a:t>
            </a:r>
            <a:endParaRPr lang="ru-RU" sz="3200" b="1" dirty="0" smtClean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845208"/>
          </a:xfrm>
          <a:noFill/>
          <a:ln w="19050">
            <a:solidFill>
              <a:srgbClr val="100F0A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endParaRPr lang="ru-RU" sz="3200" b="1" dirty="0" smtClean="0">
              <a:solidFill>
                <a:schemeClr val="bg1">
                  <a:lumMod val="10000"/>
                </a:schemeClr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Семья как социальный институт </a:t>
            </a:r>
            <a:r>
              <a:rPr lang="ru-RU" dirty="0" smtClean="0"/>
              <a:t>– </a:t>
            </a:r>
          </a:p>
          <a:p>
            <a:pPr algn="ctr">
              <a:buNone/>
            </a:pPr>
            <a:r>
              <a:rPr lang="ru-RU" b="1" dirty="0" smtClean="0"/>
              <a:t>   </a:t>
            </a:r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тесно связан с институтом брака.</a:t>
            </a:r>
          </a:p>
          <a:p>
            <a:pPr algn="ctr">
              <a:buNone/>
            </a:pPr>
            <a:endParaRPr lang="ru-RU" b="1" dirty="0" smtClean="0">
              <a:solidFill>
                <a:schemeClr val="bg1">
                  <a:lumMod val="10000"/>
                </a:schemeClr>
              </a:solidFill>
            </a:endParaRPr>
          </a:p>
          <a:p>
            <a:pPr algn="ctr">
              <a:buNone/>
            </a:pPr>
            <a:r>
              <a:rPr lang="ru-RU" sz="4400" b="1" dirty="0" smtClean="0">
                <a:solidFill>
                  <a:srgbClr val="C00000"/>
                </a:solidFill>
              </a:rPr>
              <a:t>Институт брака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регулирует отношения  между супругами и определяет их права и обязанности по отношению ко всем членам семьи</a:t>
            </a:r>
            <a:endParaRPr lang="ru-RU" sz="32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   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99306"/>
          </a:xfrm>
          <a:noFill/>
          <a:ln>
            <a:solidFill>
              <a:srgbClr val="100F0A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Брак регистрируется на законных основаниях в ЗАГС</a:t>
            </a:r>
            <a:endParaRPr lang="ru-RU" sz="3200" b="1" dirty="0">
              <a:solidFill>
                <a:srgbClr val="C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  <a:noFill/>
          <a:ln w="12700">
            <a:solidFill>
              <a:srgbClr val="100F0A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>ЗАГС-</a:t>
            </a:r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r>
              <a:rPr lang="ru-RU" sz="3600" b="1" dirty="0" smtClean="0">
                <a:solidFill>
                  <a:schemeClr val="bg1">
                    <a:lumMod val="10000"/>
                  </a:schemeClr>
                </a:solidFill>
              </a:rPr>
              <a:t>записи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bg1">
                    <a:lumMod val="10000"/>
                  </a:schemeClr>
                </a:solidFill>
              </a:rPr>
              <a:t> актов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bg1">
                    <a:lumMod val="10000"/>
                  </a:schemeClr>
                </a:solidFill>
              </a:rPr>
              <a:t> гражданского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bg1">
                    <a:lumMod val="10000"/>
                  </a:schemeClr>
                </a:solidFill>
              </a:rPr>
              <a:t> состояния</a:t>
            </a:r>
          </a:p>
        </p:txBody>
      </p:sp>
      <p:pic>
        <p:nvPicPr>
          <p:cNvPr id="4" name="Picture 41" descr="hh01760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1752600"/>
            <a:ext cx="2209800" cy="2057400"/>
          </a:xfrm>
          <a:prstGeom prst="rect">
            <a:avLst/>
          </a:prstGeom>
          <a:solidFill>
            <a:schemeClr val="tx2"/>
          </a:solidFill>
          <a:ln w="76200">
            <a:solidFill>
              <a:srgbClr val="99CCFF"/>
            </a:solidFill>
            <a:miter lim="800000"/>
            <a:headEnd/>
            <a:tailEnd/>
          </a:ln>
        </p:spPr>
      </p:pic>
      <p:pic>
        <p:nvPicPr>
          <p:cNvPr id="5" name="Содержимое 3" descr="1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4800" y="3048000"/>
            <a:ext cx="2209800" cy="32004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7550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Виды брака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7086600" cy="44957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     </a:t>
            </a:r>
            <a:endParaRPr lang="ru-RU" sz="2400" dirty="0"/>
          </a:p>
        </p:txBody>
      </p:sp>
      <p:sp>
        <p:nvSpPr>
          <p:cNvPr id="4" name="Параллелограмм 3"/>
          <p:cNvSpPr/>
          <p:nvPr/>
        </p:nvSpPr>
        <p:spPr>
          <a:xfrm>
            <a:off x="0" y="1143000"/>
            <a:ext cx="6096000" cy="1600200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Гражданский брак,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ю</a:t>
            </a:r>
            <a:r>
              <a:rPr lang="ru-RU" sz="3600" b="1" smtClean="0">
                <a:solidFill>
                  <a:srgbClr val="FF0000"/>
                </a:solidFill>
              </a:rPr>
              <a:t>ридический </a:t>
            </a:r>
            <a:r>
              <a:rPr lang="ru-RU" sz="3600" b="1" dirty="0" smtClean="0">
                <a:solidFill>
                  <a:srgbClr val="FF0000"/>
                </a:solidFill>
              </a:rPr>
              <a:t>брак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" name="Параллелограмм 4"/>
          <p:cNvSpPr/>
          <p:nvPr/>
        </p:nvSpPr>
        <p:spPr>
          <a:xfrm>
            <a:off x="2133600" y="2895600"/>
            <a:ext cx="6705600" cy="1828800"/>
          </a:xfrm>
          <a:prstGeom prst="parallelogram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Фактический брак, сожительство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6" name="Параллелограмм 5"/>
          <p:cNvSpPr/>
          <p:nvPr/>
        </p:nvSpPr>
        <p:spPr>
          <a:xfrm>
            <a:off x="4038600" y="5105400"/>
            <a:ext cx="5105400" cy="1600200"/>
          </a:xfrm>
          <a:prstGeom prst="parallelogram">
            <a:avLst/>
          </a:prstGeom>
          <a:solidFill>
            <a:srgbClr val="FDE9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Церковный брак</a:t>
            </a:r>
            <a:endParaRPr lang="ru-R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7550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Виды брака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7086600" cy="44957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     </a:t>
            </a:r>
            <a:endParaRPr lang="ru-RU" sz="2400" dirty="0"/>
          </a:p>
        </p:txBody>
      </p:sp>
      <p:sp>
        <p:nvSpPr>
          <p:cNvPr id="5" name="Параллелограмм 4"/>
          <p:cNvSpPr/>
          <p:nvPr/>
        </p:nvSpPr>
        <p:spPr>
          <a:xfrm>
            <a:off x="609600" y="1295400"/>
            <a:ext cx="8229600" cy="4267200"/>
          </a:xfrm>
          <a:prstGeom prst="parallelogram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u="sng" dirty="0" smtClean="0">
                <a:solidFill>
                  <a:schemeClr val="accent4">
                    <a:lumMod val="10000"/>
                  </a:schemeClr>
                </a:solidFill>
              </a:rPr>
              <a:t>Гражданский брак 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</a:rPr>
              <a:t>представляет собой брачный союз, который был зарегистрирован по взаимному согласию партнеров в государственных органах записи актов гражданского состояния. </a:t>
            </a:r>
            <a:endParaRPr lang="ru-RU" sz="3600" b="1" i="1" u="sng" dirty="0" smtClean="0">
              <a:solidFill>
                <a:schemeClr val="accent4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7550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Виды брака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7086600" cy="44957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     </a:t>
            </a:r>
            <a:endParaRPr lang="ru-RU" sz="2400" dirty="0"/>
          </a:p>
        </p:txBody>
      </p:sp>
      <p:sp>
        <p:nvSpPr>
          <p:cNvPr id="6" name="Параллелограмм 5"/>
          <p:cNvSpPr/>
          <p:nvPr/>
        </p:nvSpPr>
        <p:spPr>
          <a:xfrm>
            <a:off x="381000" y="1066800"/>
            <a:ext cx="8305800" cy="4953000"/>
          </a:xfrm>
          <a:prstGeom prst="parallelogram">
            <a:avLst/>
          </a:prstGeom>
          <a:solidFill>
            <a:srgbClr val="FDE9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u="sng" dirty="0" smtClean="0">
                <a:solidFill>
                  <a:schemeClr val="bg1">
                    <a:lumMod val="50000"/>
                  </a:schemeClr>
                </a:solidFill>
              </a:rPr>
              <a:t>Церковный брак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Это брак, который в России не влечет юридических последствий с точки зрения государства и регулируется только нормами </a:t>
            </a:r>
            <a:r>
              <a:rPr lang="ru-RU" sz="3200" b="1" dirty="0" err="1" smtClean="0">
                <a:solidFill>
                  <a:srgbClr val="002060"/>
                </a:solidFill>
              </a:rPr>
              <a:t>внутрицерковного</a:t>
            </a:r>
            <a:r>
              <a:rPr lang="ru-RU" sz="3200" b="1" dirty="0" smtClean="0">
                <a:solidFill>
                  <a:srgbClr val="002060"/>
                </a:solidFill>
              </a:rPr>
              <a:t>  (канонического)права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7550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Виды брака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7086600" cy="44957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     </a:t>
            </a:r>
            <a:endParaRPr lang="ru-RU" sz="2400" dirty="0"/>
          </a:p>
        </p:txBody>
      </p:sp>
      <p:sp>
        <p:nvSpPr>
          <p:cNvPr id="5" name="Параллелограмм 4"/>
          <p:cNvSpPr/>
          <p:nvPr/>
        </p:nvSpPr>
        <p:spPr>
          <a:xfrm>
            <a:off x="609600" y="1295400"/>
            <a:ext cx="8229600" cy="4267200"/>
          </a:xfrm>
          <a:prstGeom prst="parallelogram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u="sng" smtClean="0">
                <a:solidFill>
                  <a:schemeClr val="bg1">
                    <a:lumMod val="10000"/>
                  </a:schemeClr>
                </a:solidFill>
              </a:rPr>
              <a:t>-----Гражданский </a:t>
            </a:r>
            <a:r>
              <a:rPr lang="ru-RU" sz="3600" b="1" i="1" u="sng" dirty="0" smtClean="0">
                <a:solidFill>
                  <a:schemeClr val="bg1">
                    <a:lumMod val="10000"/>
                  </a:schemeClr>
                </a:solidFill>
              </a:rPr>
              <a:t>брак</a:t>
            </a:r>
          </a:p>
          <a:p>
            <a:pPr algn="ctr"/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</a:rPr>
              <a:t>Это длительное открытое совместное проживание мужчины и женщины в незарегистрированном на законных основаниях браке, даже если они ведут совместное хозяйство и воспитывают общих детей. Такой брак порождает лишь отношения материнства и отцовства. </a:t>
            </a:r>
            <a:endParaRPr lang="ru-RU" sz="2400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7550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Виды брака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7086600" cy="44957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     </a:t>
            </a:r>
            <a:endParaRPr lang="ru-RU" sz="2400" dirty="0"/>
          </a:p>
        </p:txBody>
      </p:sp>
      <p:sp>
        <p:nvSpPr>
          <p:cNvPr id="4" name="Параллелограмм 3"/>
          <p:cNvSpPr/>
          <p:nvPr/>
        </p:nvSpPr>
        <p:spPr>
          <a:xfrm>
            <a:off x="0" y="1143000"/>
            <a:ext cx="8686800" cy="4191000"/>
          </a:xfrm>
          <a:prstGeom prst="parallelogram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u="sng" dirty="0" smtClean="0">
                <a:solidFill>
                  <a:srgbClr val="FF0000"/>
                </a:solidFill>
              </a:rPr>
              <a:t>----Юридический брак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Союз мужчины и женщины.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Добровольный союз.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Союз, заключенный с соблюдением определенных правил, установленных законом.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Союз, целью которого является создание семьи.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Союз, который порождает взаимные личные и имущественные права и обязанности супругов.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99306"/>
          </a:xfrm>
          <a:noFill/>
          <a:ln>
            <a:solidFill>
              <a:srgbClr val="100F0A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«Гражданский брак  за и против»</a:t>
            </a:r>
            <a:endParaRPr lang="ru-RU" b="1" dirty="0">
              <a:solidFill>
                <a:srgbClr val="C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514600"/>
            <a:ext cx="8610600" cy="2590800"/>
          </a:xfrm>
          <a:noFill/>
          <a:ln w="12700">
            <a:solidFill>
              <a:srgbClr val="100F0A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100F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rgbClr val="100F0A"/>
                </a:solidFill>
              </a:rPr>
              <a:t>«Гражданский брак  за и против»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100F0A"/>
                </a:solidFill>
              </a:rPr>
              <a:t>Определите свою позицию и аргументируйте ее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28600"/>
            <a:ext cx="8610600" cy="6172200"/>
          </a:xfrm>
          <a:noFill/>
          <a:ln w="12700">
            <a:solidFill>
              <a:srgbClr val="100F0A"/>
            </a:solidFill>
          </a:ln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9600" b="1" dirty="0" smtClean="0">
                <a:solidFill>
                  <a:srgbClr val="FF0000"/>
                </a:solidFill>
              </a:rPr>
              <a:t>Самые популярные </a:t>
            </a:r>
            <a:r>
              <a:rPr lang="ru-RU" sz="9600" b="1" i="1" u="sng" dirty="0" smtClean="0">
                <a:solidFill>
                  <a:srgbClr val="FF0000"/>
                </a:solidFill>
              </a:rPr>
              <a:t>аргументы за гражданский  брак</a:t>
            </a:r>
          </a:p>
          <a:p>
            <a:pPr>
              <a:buFont typeface="Wingdings" pitchFamily="2" charset="2"/>
              <a:buChar char="§"/>
            </a:pPr>
            <a:r>
              <a:rPr lang="ru-RU" sz="9600" dirty="0" smtClean="0">
                <a:solidFill>
                  <a:srgbClr val="100F0A"/>
                </a:solidFill>
              </a:rPr>
              <a:t>свобода – психологическая, </a:t>
            </a:r>
            <a:r>
              <a:rPr lang="ru-RU" sz="9600" u="sng" dirty="0" smtClean="0">
                <a:solidFill>
                  <a:srgbClr val="100F0A"/>
                </a:solidFill>
              </a:rPr>
              <a:t>возможность легко расстаться</a:t>
            </a:r>
            <a:r>
              <a:rPr lang="ru-RU" sz="9600" dirty="0" smtClean="0">
                <a:solidFill>
                  <a:srgbClr val="100F0A"/>
                </a:solidFill>
              </a:rPr>
              <a:t>; </a:t>
            </a:r>
          </a:p>
          <a:p>
            <a:pPr>
              <a:buFont typeface="Wingdings" pitchFamily="2" charset="2"/>
              <a:buChar char="§"/>
            </a:pPr>
            <a:endParaRPr lang="ru-RU" sz="9600" dirty="0" smtClean="0">
              <a:solidFill>
                <a:srgbClr val="100F0A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9600" u="sng" dirty="0" smtClean="0">
                <a:solidFill>
                  <a:srgbClr val="100F0A"/>
                </a:solidFill>
              </a:rPr>
              <a:t>свободный союз позволяет сэкономить деньги</a:t>
            </a:r>
            <a:r>
              <a:rPr lang="ru-RU" sz="9600" dirty="0" smtClean="0">
                <a:solidFill>
                  <a:srgbClr val="100F0A"/>
                </a:solidFill>
              </a:rPr>
              <a:t>, которые не нужно тратить на свадьбу, кольца, платье и путешествия;</a:t>
            </a:r>
          </a:p>
          <a:p>
            <a:pPr>
              <a:buFont typeface="Wingdings" pitchFamily="2" charset="2"/>
              <a:buChar char="§"/>
            </a:pPr>
            <a:endParaRPr lang="ru-RU" sz="9600" dirty="0" smtClean="0">
              <a:solidFill>
                <a:srgbClr val="100F0A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9600" dirty="0" smtClean="0">
                <a:solidFill>
                  <a:srgbClr val="100F0A"/>
                </a:solidFill>
              </a:rPr>
              <a:t>партнеры в гражданском браке имеют гораздо </a:t>
            </a:r>
            <a:r>
              <a:rPr lang="ru-RU" sz="9600" u="sng" dirty="0" smtClean="0">
                <a:solidFill>
                  <a:srgbClr val="100F0A"/>
                </a:solidFill>
              </a:rPr>
              <a:t>меньше обязательств друг перед другом</a:t>
            </a:r>
            <a:r>
              <a:rPr lang="ru-RU" sz="9600" dirty="0" smtClean="0">
                <a:solidFill>
                  <a:srgbClr val="100F0A"/>
                </a:solidFill>
              </a:rPr>
              <a:t>, чем в зарегистрированном браке;</a:t>
            </a:r>
          </a:p>
          <a:p>
            <a:pPr>
              <a:buNone/>
            </a:pPr>
            <a:endParaRPr lang="ru-RU" sz="9600" dirty="0" smtClean="0">
              <a:solidFill>
                <a:srgbClr val="100F0A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9600" dirty="0" smtClean="0">
                <a:solidFill>
                  <a:srgbClr val="100F0A"/>
                </a:solidFill>
              </a:rPr>
              <a:t>гражданский брак – хороший </a:t>
            </a:r>
            <a:r>
              <a:rPr lang="ru-RU" sz="9600" u="sng" dirty="0" smtClean="0">
                <a:solidFill>
                  <a:srgbClr val="100F0A"/>
                </a:solidFill>
              </a:rPr>
              <a:t>подготовительный этап к свадьбе, </a:t>
            </a:r>
            <a:r>
              <a:rPr lang="ru-RU" sz="9600" dirty="0" smtClean="0">
                <a:solidFill>
                  <a:srgbClr val="100F0A"/>
                </a:solidFill>
              </a:rPr>
              <a:t> можно проверить свои чувства, узнать друг друга получше, понять, насколько велики шансы создать полноценную семью;</a:t>
            </a:r>
          </a:p>
          <a:p>
            <a:pPr>
              <a:buFont typeface="Wingdings" pitchFamily="2" charset="2"/>
              <a:buChar char="§"/>
            </a:pPr>
            <a:r>
              <a:rPr lang="ru-RU" sz="9600" dirty="0" smtClean="0">
                <a:solidFill>
                  <a:srgbClr val="100F0A"/>
                </a:solidFill>
              </a:rPr>
              <a:t>штамп в паспорте не дает никаких гарантий стабильности, ведь </a:t>
            </a:r>
            <a:r>
              <a:rPr lang="ru-RU" sz="9600" u="sng" dirty="0" smtClean="0">
                <a:solidFill>
                  <a:srgbClr val="100F0A"/>
                </a:solidFill>
              </a:rPr>
              <a:t>если любовь угасла, ее все равно не воскресишь</a:t>
            </a:r>
            <a:r>
              <a:rPr lang="ru-RU" sz="9600" dirty="0" smtClean="0">
                <a:solidFill>
                  <a:srgbClr val="100F0A"/>
                </a:solidFill>
              </a:rPr>
              <a:t>, и не важно женаты вы или нет;</a:t>
            </a:r>
          </a:p>
          <a:p>
            <a:pPr algn="ctr">
              <a:buNone/>
            </a:pPr>
            <a:r>
              <a:rPr lang="ru-RU" sz="9600" dirty="0" smtClean="0"/>
              <a:t/>
            </a:r>
            <a:br>
              <a:rPr lang="ru-RU" sz="9600" dirty="0" smtClean="0"/>
            </a:br>
            <a:r>
              <a:rPr lang="ru-RU" sz="9600" dirty="0" smtClean="0"/>
              <a:t/>
            </a:r>
            <a:br>
              <a:rPr lang="ru-RU" sz="9600" dirty="0" smtClean="0"/>
            </a:br>
            <a:endParaRPr lang="ru-RU" sz="3600" b="1" dirty="0" smtClean="0">
              <a:solidFill>
                <a:srgbClr val="100F0A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28600"/>
            <a:ext cx="8610600" cy="6172200"/>
          </a:xfrm>
          <a:noFill/>
          <a:ln w="12700">
            <a:solidFill>
              <a:srgbClr val="100F0A"/>
            </a:solidFill>
          </a:ln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9600" b="1" dirty="0" smtClean="0">
                <a:solidFill>
                  <a:srgbClr val="FF0000"/>
                </a:solidFill>
              </a:rPr>
              <a:t>Самые популярные аргументы </a:t>
            </a:r>
            <a:r>
              <a:rPr lang="ru-RU" sz="9600" b="1" i="1" u="sng" dirty="0" smtClean="0">
                <a:solidFill>
                  <a:srgbClr val="FF0000"/>
                </a:solidFill>
              </a:rPr>
              <a:t>против гражданского брака</a:t>
            </a:r>
          </a:p>
          <a:p>
            <a:pPr>
              <a:buNone/>
            </a:pPr>
            <a:endParaRPr lang="ru-RU" sz="3600" dirty="0" smtClean="0">
              <a:solidFill>
                <a:srgbClr val="C00000"/>
              </a:solidFill>
            </a:endParaRPr>
          </a:p>
          <a:p>
            <a:r>
              <a:rPr lang="ru-RU" sz="9600" u="sng" dirty="0" smtClean="0">
                <a:solidFill>
                  <a:srgbClr val="100F0A"/>
                </a:solidFill>
              </a:rPr>
              <a:t>такой брак не признается законом</a:t>
            </a:r>
            <a:r>
              <a:rPr lang="ru-RU" sz="9600" dirty="0" smtClean="0">
                <a:solidFill>
                  <a:srgbClr val="100F0A"/>
                </a:solidFill>
              </a:rPr>
              <a:t>, в случае «развода», сожители не имеют законных прав на совместное имущество;</a:t>
            </a:r>
          </a:p>
          <a:p>
            <a:pPr>
              <a:buNone/>
            </a:pPr>
            <a:endParaRPr lang="ru-RU" sz="8000" dirty="0" smtClean="0">
              <a:solidFill>
                <a:srgbClr val="100F0A"/>
              </a:solidFill>
            </a:endParaRPr>
          </a:p>
          <a:p>
            <a:r>
              <a:rPr lang="ru-RU" sz="9600" u="sng" dirty="0" smtClean="0">
                <a:solidFill>
                  <a:srgbClr val="100F0A"/>
                </a:solidFill>
              </a:rPr>
              <a:t>«Гражданская жена» </a:t>
            </a:r>
            <a:r>
              <a:rPr lang="ru-RU" sz="9600" dirty="0" smtClean="0">
                <a:solidFill>
                  <a:srgbClr val="100F0A"/>
                </a:solidFill>
              </a:rPr>
              <a:t>часто </a:t>
            </a:r>
            <a:r>
              <a:rPr lang="ru-RU" sz="9600" u="sng" dirty="0" smtClean="0">
                <a:solidFill>
                  <a:srgbClr val="100F0A"/>
                </a:solidFill>
              </a:rPr>
              <a:t>воспринимается</a:t>
            </a:r>
            <a:r>
              <a:rPr lang="ru-RU" sz="9600" dirty="0" smtClean="0">
                <a:solidFill>
                  <a:srgbClr val="100F0A"/>
                </a:solidFill>
              </a:rPr>
              <a:t> окружающими </a:t>
            </a:r>
            <a:r>
              <a:rPr lang="ru-RU" sz="9600" u="sng" dirty="0" smtClean="0">
                <a:solidFill>
                  <a:srgbClr val="100F0A"/>
                </a:solidFill>
              </a:rPr>
              <a:t>просто как «любовница», </a:t>
            </a:r>
            <a:r>
              <a:rPr lang="ru-RU" sz="9600" dirty="0" smtClean="0">
                <a:solidFill>
                  <a:srgbClr val="100F0A"/>
                </a:solidFill>
              </a:rPr>
              <a:t>а «гражданский муж» остается «свободным и холостым», почти женихом;</a:t>
            </a:r>
          </a:p>
          <a:p>
            <a:pPr>
              <a:buNone/>
            </a:pPr>
            <a:endParaRPr lang="ru-RU" sz="8000" dirty="0" smtClean="0">
              <a:solidFill>
                <a:srgbClr val="100F0A"/>
              </a:solidFill>
            </a:endParaRPr>
          </a:p>
          <a:p>
            <a:r>
              <a:rPr lang="ru-RU" sz="9600" dirty="0" smtClean="0">
                <a:solidFill>
                  <a:srgbClr val="100F0A"/>
                </a:solidFill>
              </a:rPr>
              <a:t>если у вас общее хозяйство, значит, общие и проблемы, общая ответственность, готовить, убираться, хранить верность и </a:t>
            </a:r>
            <a:r>
              <a:rPr lang="ru-RU" sz="9600" u="sng" dirty="0" smtClean="0">
                <a:solidFill>
                  <a:srgbClr val="100F0A"/>
                </a:solidFill>
              </a:rPr>
              <a:t>выслушивать претензии в гражданском браке приходится не реже, чем в обычном, но приятнее терпеть все это от законного мужа или жены;</a:t>
            </a:r>
          </a:p>
          <a:p>
            <a:pPr>
              <a:buNone/>
            </a:pPr>
            <a:endParaRPr lang="ru-RU" sz="8000" dirty="0" smtClean="0">
              <a:solidFill>
                <a:srgbClr val="100F0A"/>
              </a:solidFill>
            </a:endParaRPr>
          </a:p>
          <a:p>
            <a:r>
              <a:rPr lang="ru-RU" sz="9600" dirty="0" smtClean="0">
                <a:solidFill>
                  <a:srgbClr val="100F0A"/>
                </a:solidFill>
              </a:rPr>
              <a:t>после вступления в официальный брак </a:t>
            </a:r>
            <a:r>
              <a:rPr lang="ru-RU" sz="9600" u="sng" dirty="0" smtClean="0">
                <a:solidFill>
                  <a:srgbClr val="100F0A"/>
                </a:solidFill>
              </a:rPr>
              <a:t>отношения пар  меняются, становясь более крепкими</a:t>
            </a:r>
            <a:r>
              <a:rPr lang="ru-RU" sz="9600" dirty="0" smtClean="0">
                <a:solidFill>
                  <a:srgbClr val="100F0A"/>
                </a:solidFill>
              </a:rPr>
              <a:t>, люди многое переоценивают и начинают относиться к партнеру более серьезно и ответственно </a:t>
            </a:r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dirty="0" smtClean="0">
                <a:solidFill>
                  <a:srgbClr val="100F0A"/>
                </a:solidFill>
              </a:rPr>
              <a:t/>
            </a:r>
            <a:br>
              <a:rPr lang="ru-RU" sz="8000" dirty="0" smtClean="0">
                <a:solidFill>
                  <a:srgbClr val="100F0A"/>
                </a:solidFill>
              </a:rPr>
            </a:br>
            <a:r>
              <a:rPr lang="ru-RU" sz="8000" dirty="0" smtClean="0">
                <a:solidFill>
                  <a:srgbClr val="100F0A"/>
                </a:solidFill>
              </a:rPr>
              <a:t/>
            </a:r>
            <a:br>
              <a:rPr lang="ru-RU" sz="8000" dirty="0" smtClean="0">
                <a:solidFill>
                  <a:srgbClr val="100F0A"/>
                </a:solidFill>
              </a:rPr>
            </a:br>
            <a:endParaRPr lang="ru-RU" sz="8000" dirty="0" smtClean="0"/>
          </a:p>
          <a:p>
            <a:pPr algn="ctr"/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dirty="0" smtClean="0"/>
              <a:t/>
            </a:r>
            <a:br>
              <a:rPr lang="ru-RU" sz="8000" dirty="0" smtClean="0"/>
            </a:br>
            <a:endParaRPr lang="ru-RU" sz="8000" b="1" dirty="0" smtClean="0">
              <a:solidFill>
                <a:srgbClr val="100F0A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5943600"/>
          </a:xfrm>
          <a:noFill/>
          <a:ln w="12700">
            <a:solidFill>
              <a:srgbClr val="100F0A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На Западе гражданский брак – понятие правовое.</a:t>
            </a:r>
          </a:p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 В Штатах, женщина, которая окажется   в подобной ситуации, может подать иск о признании сожительства.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bg1">
                    <a:lumMod val="25000"/>
                  </a:schemeClr>
                </a:solidFill>
              </a:rPr>
              <a:t>В развитых странах серьезно обсуждается вопрос однополых браков.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>
                    <a:lumMod val="25000"/>
                  </a:schemeClr>
                </a:solidFill>
              </a:rPr>
              <a:t>Права однополых браков полностью приравнены к правам разнополых в Швеции, Норвегии, Дании, Нидерландах, Бельгии и Германии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  <a:noFill/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5. Виды семей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616608"/>
          </a:xfrm>
          <a:solidFill>
            <a:schemeClr val="bg2">
              <a:lumMod val="20000"/>
              <a:lumOff val="80000"/>
            </a:schemeClr>
          </a:solidFill>
          <a:ln>
            <a:solidFill>
              <a:srgbClr val="100F0A"/>
            </a:solidFill>
          </a:ln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4400" b="1" i="1" dirty="0" smtClean="0">
                <a:solidFill>
                  <a:srgbClr val="FF0000"/>
                </a:solidFill>
              </a:rPr>
              <a:t>По числу детей:</a:t>
            </a:r>
          </a:p>
          <a:p>
            <a:r>
              <a:rPr lang="ru-RU" sz="4600" b="1" dirty="0" smtClean="0">
                <a:solidFill>
                  <a:srgbClr val="002060"/>
                </a:solidFill>
              </a:rPr>
              <a:t>Многодетные</a:t>
            </a:r>
          </a:p>
          <a:p>
            <a:r>
              <a:rPr lang="ru-RU" sz="4600" b="1" dirty="0" err="1" smtClean="0">
                <a:solidFill>
                  <a:srgbClr val="002060"/>
                </a:solidFill>
              </a:rPr>
              <a:t>Малодетные</a:t>
            </a:r>
            <a:endParaRPr lang="ru-RU" sz="4600" b="1" dirty="0" smtClean="0">
              <a:solidFill>
                <a:srgbClr val="002060"/>
              </a:solidFill>
            </a:endParaRPr>
          </a:p>
          <a:p>
            <a:r>
              <a:rPr lang="ru-RU" sz="4600" b="1" dirty="0" smtClean="0">
                <a:solidFill>
                  <a:srgbClr val="002060"/>
                </a:solidFill>
              </a:rPr>
              <a:t>Однодетные</a:t>
            </a:r>
          </a:p>
          <a:p>
            <a:r>
              <a:rPr lang="ru-RU" sz="4600" b="1" dirty="0" smtClean="0">
                <a:solidFill>
                  <a:srgbClr val="002060"/>
                </a:solidFill>
              </a:rPr>
              <a:t>Бездетные</a:t>
            </a:r>
          </a:p>
          <a:p>
            <a:pPr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4400" b="1" i="1" dirty="0" smtClean="0">
                <a:solidFill>
                  <a:srgbClr val="FF0000"/>
                </a:solidFill>
              </a:rPr>
              <a:t>По характеру распределения домашних обязанностей</a:t>
            </a:r>
          </a:p>
          <a:p>
            <a:r>
              <a:rPr lang="ru-RU" sz="4600" b="1" u="sng" dirty="0" smtClean="0">
                <a:solidFill>
                  <a:srgbClr val="002060"/>
                </a:solidFill>
              </a:rPr>
              <a:t>Традиционная</a:t>
            </a:r>
            <a:r>
              <a:rPr lang="ru-RU" sz="4600" b="1" dirty="0" smtClean="0">
                <a:solidFill>
                  <a:srgbClr val="002060"/>
                </a:solidFill>
              </a:rPr>
              <a:t>  (патриархальная)</a:t>
            </a:r>
          </a:p>
          <a:p>
            <a:pPr>
              <a:buNone/>
            </a:pPr>
            <a:r>
              <a:rPr lang="ru-RU" sz="5100" dirty="0" smtClean="0">
                <a:solidFill>
                  <a:srgbClr val="002060"/>
                </a:solidFill>
              </a:rPr>
              <a:t>     (Обязанности выполняет в основном женщина, но ответственность за семью принадлежит мужчине, такая семья объединяет как минимум три поколения  )</a:t>
            </a:r>
          </a:p>
          <a:p>
            <a:pPr>
              <a:buNone/>
            </a:pPr>
            <a:endParaRPr lang="ru-RU" sz="1900" b="1" dirty="0" smtClean="0">
              <a:solidFill>
                <a:srgbClr val="002060"/>
              </a:solidFill>
            </a:endParaRPr>
          </a:p>
          <a:p>
            <a:r>
              <a:rPr lang="ru-RU" sz="4600" b="1" u="sng" dirty="0" smtClean="0">
                <a:solidFill>
                  <a:srgbClr val="002060"/>
                </a:solidFill>
              </a:rPr>
              <a:t>Коллективистская (партнерская или  эгалитарная) </a:t>
            </a:r>
          </a:p>
          <a:p>
            <a:pPr>
              <a:buNone/>
            </a:pPr>
            <a:r>
              <a:rPr lang="ru-RU" sz="5100" dirty="0" smtClean="0">
                <a:solidFill>
                  <a:srgbClr val="002060"/>
                </a:solidFill>
              </a:rPr>
              <a:t>      (Пропорциональное распределение  семейных обязанностей, обязанности выполняются совместно или по очереди)</a:t>
            </a:r>
          </a:p>
          <a:p>
            <a:endParaRPr lang="ru-RU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46906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Виды семей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88008"/>
          </a:xfr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10000"/>
              </a:schemeClr>
            </a:solidFill>
          </a:ln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5900" b="1" dirty="0" smtClean="0">
                <a:solidFill>
                  <a:srgbClr val="FF0000"/>
                </a:solidFill>
              </a:rPr>
              <a:t>По родственной структуре:</a:t>
            </a:r>
          </a:p>
          <a:p>
            <a:pPr>
              <a:buNone/>
            </a:pPr>
            <a:endParaRPr lang="ru-RU" sz="3800" b="1" dirty="0" smtClean="0">
              <a:solidFill>
                <a:srgbClr val="FF0000"/>
              </a:solidFill>
            </a:endParaRPr>
          </a:p>
          <a:p>
            <a:r>
              <a:rPr lang="ru-RU" sz="5800" b="1" u="sng" dirty="0" err="1" smtClean="0">
                <a:solidFill>
                  <a:srgbClr val="481F67"/>
                </a:solidFill>
              </a:rPr>
              <a:t>Нуклеарная</a:t>
            </a:r>
            <a:r>
              <a:rPr lang="ru-RU" sz="5800" b="1" u="sng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58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5800" dirty="0" smtClean="0">
                <a:solidFill>
                  <a:schemeClr val="accent4">
                    <a:lumMod val="10000"/>
                  </a:schemeClr>
                </a:solidFill>
              </a:rPr>
              <a:t>(лат. ядро) супружеская пара с детьми</a:t>
            </a:r>
          </a:p>
          <a:p>
            <a:endParaRPr lang="ru-RU" sz="58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5800" b="1" u="sng" dirty="0" smtClean="0">
                <a:solidFill>
                  <a:srgbClr val="481F67"/>
                </a:solidFill>
              </a:rPr>
              <a:t>Расширенная</a:t>
            </a:r>
            <a:r>
              <a:rPr lang="ru-RU" sz="58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5800" dirty="0" smtClean="0">
                <a:solidFill>
                  <a:schemeClr val="accent3">
                    <a:lumMod val="10000"/>
                  </a:schemeClr>
                </a:solidFill>
              </a:rPr>
              <a:t>(супружеская пара с детьми и кто-то из родственников, проживающих с ними)</a:t>
            </a:r>
          </a:p>
          <a:p>
            <a:endParaRPr lang="ru-RU" sz="58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5800" b="1" u="sng" dirty="0" smtClean="0">
                <a:solidFill>
                  <a:srgbClr val="481F67"/>
                </a:solidFill>
              </a:rPr>
              <a:t>Полигамная</a:t>
            </a:r>
            <a:r>
              <a:rPr lang="ru-RU" sz="58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5800" dirty="0" smtClean="0">
                <a:solidFill>
                  <a:schemeClr val="accent3">
                    <a:lumMod val="10000"/>
                  </a:schemeClr>
                </a:solidFill>
              </a:rPr>
              <a:t>(жена с мужьями или муж с женами)</a:t>
            </a:r>
          </a:p>
          <a:p>
            <a:pPr>
              <a:buNone/>
            </a:pPr>
            <a:endParaRPr lang="ru-RU" sz="5800" b="1" dirty="0" smtClean="0">
              <a:solidFill>
                <a:srgbClr val="7030A0"/>
              </a:solidFill>
            </a:endParaRPr>
          </a:p>
          <a:p>
            <a:pPr lvl="0"/>
            <a:r>
              <a:rPr lang="ru-RU" sz="5800" dirty="0" smtClean="0">
                <a:solidFill>
                  <a:srgbClr val="7030A0"/>
                </a:solidFill>
              </a:rPr>
              <a:t> </a:t>
            </a:r>
            <a:r>
              <a:rPr lang="ru-RU" sz="6000" b="1" u="sng" dirty="0" err="1" smtClean="0">
                <a:solidFill>
                  <a:srgbClr val="481F67"/>
                </a:solidFill>
              </a:rPr>
              <a:t>Многопоколенная</a:t>
            </a:r>
            <a:r>
              <a:rPr lang="ru-RU" sz="6000" b="1" u="sng" dirty="0" smtClean="0">
                <a:solidFill>
                  <a:srgbClr val="481F67"/>
                </a:solidFill>
              </a:rPr>
              <a:t> семья </a:t>
            </a: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  <a:t>– </a:t>
            </a:r>
            <a:r>
              <a:rPr lang="ru-RU" sz="6000" dirty="0" smtClean="0">
                <a:solidFill>
                  <a:schemeClr val="accent6">
                    <a:lumMod val="50000"/>
                  </a:schemeClr>
                </a:solidFill>
              </a:rPr>
              <a:t>это семья, включающая наряду с супругами и детьми  других родственников (бабушка и дедушка)</a:t>
            </a:r>
          </a:p>
          <a:p>
            <a:pPr>
              <a:buNone/>
            </a:pPr>
            <a:endParaRPr lang="ru-RU" sz="58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23106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Виды семей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11808"/>
          </a:xfrm>
          <a:solidFill>
            <a:schemeClr val="bg2">
              <a:lumMod val="20000"/>
              <a:lumOff val="80000"/>
            </a:schemeClr>
          </a:solidFill>
          <a:ln>
            <a:solidFill>
              <a:srgbClr val="100F0A"/>
            </a:solidFill>
          </a:ln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3200" b="1" i="1" dirty="0" smtClean="0">
                <a:solidFill>
                  <a:srgbClr val="FF0000"/>
                </a:solidFill>
              </a:rPr>
              <a:t>По типу воспитания:</a:t>
            </a:r>
          </a:p>
          <a:p>
            <a:r>
              <a:rPr lang="ru-RU" b="1" u="sng" dirty="0" smtClean="0">
                <a:solidFill>
                  <a:srgbClr val="0070C0"/>
                </a:solidFill>
              </a:rPr>
              <a:t>Авторитарная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ru-RU" sz="2600" dirty="0" smtClean="0">
                <a:solidFill>
                  <a:schemeClr val="accent3">
                    <a:lumMod val="10000"/>
                  </a:schemeClr>
                </a:solidFill>
              </a:rPr>
              <a:t>(Основывается на авторитете родителей)</a:t>
            </a:r>
          </a:p>
          <a:p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b="1" u="sng" dirty="0" smtClean="0">
                <a:solidFill>
                  <a:srgbClr val="0070C0"/>
                </a:solidFill>
              </a:rPr>
              <a:t>Либеральная</a:t>
            </a:r>
          </a:p>
          <a:p>
            <a:pPr>
              <a:buNone/>
            </a:pPr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ru-RU" sz="2600" dirty="0" smtClean="0">
                <a:solidFill>
                  <a:schemeClr val="accent3">
                    <a:lumMod val="10000"/>
                  </a:schemeClr>
                </a:solidFill>
              </a:rPr>
              <a:t>(Строится на самоопределении личности независимо от традиций, привычек)</a:t>
            </a:r>
          </a:p>
          <a:p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b="1" u="sng" dirty="0" smtClean="0">
                <a:solidFill>
                  <a:srgbClr val="0070C0"/>
                </a:solidFill>
              </a:rPr>
              <a:t>Демократическая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2600" dirty="0" smtClean="0">
                <a:solidFill>
                  <a:schemeClr val="accent3">
                    <a:lumMod val="10000"/>
                  </a:schemeClr>
                </a:solidFill>
              </a:rPr>
              <a:t>(Характеризуется постепенным привитием ребенку такой черты, как сопричастность к судьбам других людей)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4690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Жизненный цикл семьи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1066800"/>
            <a:ext cx="80010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Вступление в брак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(образование семьи)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4800" y="2133600"/>
            <a:ext cx="70104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466E4B"/>
                </a:solidFill>
              </a:rPr>
              <a:t>Начало  деторождения -  рождение первого ребенка </a:t>
            </a:r>
            <a:endParaRPr lang="ru-RU" sz="2800" b="1" dirty="0">
              <a:solidFill>
                <a:srgbClr val="466E4B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4800" y="3124200"/>
            <a:ext cx="6172200" cy="83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Рождение последнего ребенка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304800" y="4191000"/>
            <a:ext cx="5486400" cy="990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466E4B"/>
                </a:solidFill>
              </a:rPr>
              <a:t>Вступление в брак и выделение из семьи последнего ребенка</a:t>
            </a:r>
            <a:endParaRPr lang="ru-RU" sz="2800" b="1" dirty="0">
              <a:solidFill>
                <a:srgbClr val="466E4B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1000" y="5486400"/>
            <a:ext cx="4572000" cy="1066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10000"/>
                  </a:schemeClr>
                </a:solidFill>
              </a:rPr>
              <a:t>Смерть одного из супругов 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10000"/>
                  </a:schemeClr>
                </a:solidFill>
              </a:rPr>
              <a:t>(прекращение существование семьи)</a:t>
            </a:r>
            <a:endParaRPr lang="ru-RU" sz="2400" b="1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2310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6.Функции семьи</a:t>
            </a:r>
            <a:endParaRPr lang="ru-RU" b="1" dirty="0">
              <a:solidFill>
                <a:srgbClr val="C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990600"/>
          <a:ext cx="8305800" cy="5540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Главные функции семьи</a:t>
            </a:r>
            <a:endParaRPr lang="ru-RU" b="1" dirty="0">
              <a:solidFill>
                <a:srgbClr val="C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noFill/>
          <a:ln w="9525">
            <a:solidFill>
              <a:srgbClr val="100F0A"/>
            </a:solidFill>
          </a:ln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Репродуктивная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– создание себе подобных (рождение ребенка)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Воспитательная</a:t>
            </a:r>
            <a:r>
              <a:rPr lang="ru-RU" b="1" dirty="0" smtClean="0">
                <a:solidFill>
                  <a:srgbClr val="002060"/>
                </a:solidFill>
              </a:rPr>
              <a:t>- до 10 лет ребенок воспитывается в семье на 100%,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с 10 до 20 лет воспитание дают: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15% родственники,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5%-школа,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80%-семья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Главные функции семьи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07008"/>
          </a:xfrm>
          <a:noFill/>
          <a:ln>
            <a:solidFill>
              <a:srgbClr val="100F0A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Хозяйственная</a:t>
            </a:r>
            <a:r>
              <a:rPr lang="ru-RU" b="1" dirty="0" smtClean="0">
                <a:solidFill>
                  <a:srgbClr val="002060"/>
                </a:solidFill>
              </a:rPr>
              <a:t> – ведение домашнего хозяйства, уход за детьми, престарелыми родителями.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Экономическая </a:t>
            </a:r>
            <a:r>
              <a:rPr lang="ru-RU" b="1" dirty="0" smtClean="0">
                <a:solidFill>
                  <a:srgbClr val="002060"/>
                </a:solidFill>
              </a:rPr>
              <a:t>– материальная поддержка несовершеннолетних и нетрудоспособных членов семьи.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Социально-статусная</a:t>
            </a:r>
            <a:r>
              <a:rPr lang="ru-RU" b="1" dirty="0" smtClean="0">
                <a:solidFill>
                  <a:srgbClr val="002060"/>
                </a:solidFill>
              </a:rPr>
              <a:t>- предоставление определенного социального статуса членам семьи</a:t>
            </a:r>
          </a:p>
          <a:p>
            <a:pPr>
              <a:buNone/>
            </a:pPr>
            <a:r>
              <a:rPr lang="ru-RU" sz="2600" dirty="0" smtClean="0">
                <a:solidFill>
                  <a:srgbClr val="002060"/>
                </a:solidFill>
              </a:rPr>
              <a:t>     (наделение наследственными статусами –  национальность, религия)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Главные функции семьи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07008"/>
          </a:xfrm>
          <a:noFill/>
          <a:ln>
            <a:solidFill>
              <a:srgbClr val="100F0A"/>
            </a:solidFill>
          </a:ln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Эмоциональная</a:t>
            </a:r>
            <a:r>
              <a:rPr lang="ru-RU" sz="2800" b="1" dirty="0" smtClean="0">
                <a:solidFill>
                  <a:srgbClr val="002060"/>
                </a:solidFill>
              </a:rPr>
              <a:t>  - оказание психологической поддержки членам семьи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Первичного социального контроля </a:t>
            </a:r>
            <a:r>
              <a:rPr lang="ru-RU" sz="2800" b="1" dirty="0" smtClean="0">
                <a:solidFill>
                  <a:srgbClr val="002060"/>
                </a:solidFill>
              </a:rPr>
              <a:t>– соблюдение норм поведения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Духовного общения и досуга </a:t>
            </a:r>
            <a:r>
              <a:rPr lang="ru-RU" sz="2800" b="1" dirty="0" smtClean="0">
                <a:solidFill>
                  <a:srgbClr val="002060"/>
                </a:solidFill>
              </a:rPr>
              <a:t>– развитие личности каждого члена семьи, организация рационального досуга, взаимообогащение интересов членов семьи</a:t>
            </a:r>
          </a:p>
          <a:p>
            <a:endParaRPr lang="ru-RU" sz="26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7.Семья в современном обществе  </a:t>
            </a:r>
            <a:r>
              <a:rPr lang="ru-RU" sz="2700" b="1" dirty="0" smtClean="0">
                <a:solidFill>
                  <a:srgbClr val="FF0000"/>
                </a:solidFill>
              </a:rPr>
              <a:t>Стр. </a:t>
            </a:r>
            <a:r>
              <a:rPr lang="ru-RU" sz="2700" b="1" dirty="0" smtClean="0">
                <a:solidFill>
                  <a:srgbClr val="FF0000"/>
                </a:solidFill>
              </a:rPr>
              <a:t>199-201. Стр. 176-178.</a:t>
            </a:r>
            <a:endParaRPr lang="ru-RU" sz="27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001000" cy="4495799"/>
          </a:xfrm>
          <a:noFill/>
          <a:ln>
            <a:solidFill>
              <a:srgbClr val="100F0A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</a:t>
            </a:r>
            <a:r>
              <a:rPr lang="ru-RU" sz="4000" b="1" dirty="0" smtClean="0">
                <a:solidFill>
                  <a:schemeClr val="accent4">
                    <a:lumMod val="10000"/>
                  </a:schemeClr>
                </a:solidFill>
              </a:rPr>
              <a:t>Какие эволюционные процессы происходят в современной семье?</a:t>
            </a:r>
          </a:p>
          <a:p>
            <a:pPr>
              <a:buNone/>
            </a:pPr>
            <a:endParaRPr lang="ru-RU" sz="4000" b="1" dirty="0" smtClean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4" name="Picture 30" descr="bs01245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3733800"/>
            <a:ext cx="2514600" cy="2209800"/>
          </a:xfrm>
          <a:prstGeom prst="rect">
            <a:avLst/>
          </a:prstGeom>
          <a:solidFill>
            <a:schemeClr val="tx2"/>
          </a:solidFill>
          <a:ln w="762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51706"/>
          </a:xfrm>
          <a:noFill/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Эволюционные процессы в современной семье</a:t>
            </a:r>
            <a:endParaRPr lang="ru-RU" sz="3200" b="1" dirty="0">
              <a:solidFill>
                <a:srgbClr val="C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3999"/>
            <a:ext cx="8305800" cy="4876801"/>
          </a:xfrm>
          <a:noFill/>
          <a:ln w="9525">
            <a:solidFill>
              <a:srgbClr val="100F0A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</a:rPr>
              <a:t>-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</a:rPr>
              <a:t>Происходит становление нового положения женщины как распорядительности семейного бюджета;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-Установление в большинства семей равноправных отношений между супругами и их взаимной ответственностью;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-Разрушение </a:t>
            </a:r>
            <a:r>
              <a:rPr lang="ru-RU" sz="2800" b="1" dirty="0" err="1" smtClean="0">
                <a:solidFill>
                  <a:srgbClr val="002060"/>
                </a:solidFill>
              </a:rPr>
              <a:t>многопоколенной</a:t>
            </a:r>
            <a:r>
              <a:rPr lang="ru-RU" sz="2800" b="1" dirty="0" smtClean="0">
                <a:solidFill>
                  <a:srgbClr val="002060"/>
                </a:solidFill>
              </a:rPr>
              <a:t> семьи, переход к семье </a:t>
            </a:r>
            <a:r>
              <a:rPr lang="ru-RU" sz="2800" b="1" dirty="0" err="1" smtClean="0">
                <a:solidFill>
                  <a:srgbClr val="002060"/>
                </a:solidFill>
              </a:rPr>
              <a:t>нуклеарной</a:t>
            </a:r>
            <a:r>
              <a:rPr lang="ru-RU" sz="2800" b="1" dirty="0" smtClean="0">
                <a:solidFill>
                  <a:srgbClr val="002060"/>
                </a:solidFill>
              </a:rPr>
              <a:t>;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27906"/>
          </a:xfrm>
          <a:noFill/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Эволюционные процессы в современной семье</a:t>
            </a:r>
            <a:endParaRPr lang="ru-RU" sz="2800" b="1" dirty="0">
              <a:solidFill>
                <a:srgbClr val="C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1"/>
            <a:ext cx="8305800" cy="5181600"/>
          </a:xfrm>
          <a:noFill/>
          <a:ln w="9525">
            <a:solidFill>
              <a:srgbClr val="100F0A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-Разделение институтов семьи и брака (рост числа фактических, но документально не оформленных браков и рожденных детей)</a:t>
            </a:r>
            <a:endParaRPr lang="ru-RU" sz="2800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-Снижение рождаемости</a:t>
            </a:r>
          </a:p>
          <a:p>
            <a:pPr>
              <a:buNone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-Рост количества разводов, повторных браков, неполных семей и числа брошенных детей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80306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8.Меры государства для укрепления семьи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28800"/>
            <a:ext cx="8305800" cy="4572000"/>
          </a:xfrm>
          <a:noFill/>
          <a:ln>
            <a:solidFill>
              <a:srgbClr val="100F0A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-Дополнительные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отпуска по рождению    ребенка</a:t>
            </a:r>
          </a:p>
          <a:p>
            <a:pPr>
              <a:buNone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-Денежные пособия по уходу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за ребенком</a:t>
            </a:r>
          </a:p>
          <a:p>
            <a:pPr>
              <a:buNone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-Льготы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828800"/>
            <a:ext cx="1752600" cy="2313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Семейное законодательство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295400"/>
            <a:ext cx="8077200" cy="5105400"/>
          </a:xfrm>
          <a:noFill/>
          <a:ln>
            <a:solidFill>
              <a:srgbClr val="100F0A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</a:rPr>
              <a:t>-1995 год в РФ принят Семейный кодекс (вступил в силу с 1996 г.)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-Федеральные законы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-Указы Президента РФ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-Постановления Правительства РФ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-Статья 15 Конституции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-Всеобщая декларация прав человека (1948)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-Конвенция о правах ребенка (1989)</a:t>
            </a:r>
          </a:p>
          <a:p>
            <a:pPr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9.Принципы семейного права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6019801"/>
          </a:xfrm>
          <a:noFill/>
          <a:ln>
            <a:solidFill>
              <a:srgbClr val="100F0A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</a:rPr>
              <a:t>Равноправие граждан ( независимо от расы, обрядов)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-Равноправие мужчины и женщины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-Единобрачие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-Свобода и добровольность  заключения брака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-Свобода и добровольность расторжения брака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-Взаимная забота членов семьи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-Защита семьи со стороны  государства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-Судебная защита прав членов семьи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-Ограничение прав членов семьи только на основании федерального  закона (лишение родительских прав)</a:t>
            </a:r>
          </a:p>
          <a:p>
            <a:pPr>
              <a:buNone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4" name="Picture 3" descr="bd05469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838200"/>
            <a:ext cx="1752600" cy="190500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27906"/>
          </a:xfrm>
          <a:noFill/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10.Бытовые отношения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стр. 201-202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100F0A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chemeClr val="accent4">
                    <a:lumMod val="10000"/>
                  </a:schemeClr>
                </a:solidFill>
              </a:rPr>
              <a:t>Как взаимосвязаны быт и семья?</a:t>
            </a:r>
            <a:endParaRPr lang="ru-RU" sz="4000" b="1" dirty="0">
              <a:solidFill>
                <a:schemeClr val="accent4">
                  <a:lumMod val="10000"/>
                </a:schemeClr>
              </a:solidFill>
            </a:endParaRP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600200" y="2895600"/>
            <a:ext cx="6019800" cy="3429000"/>
            <a:chOff x="1835" y="576"/>
            <a:chExt cx="2293" cy="1559"/>
          </a:xfrm>
        </p:grpSpPr>
        <p:pic>
          <p:nvPicPr>
            <p:cNvPr id="5" name="Picture 21" descr="in01082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35" y="576"/>
              <a:ext cx="1130" cy="1134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pic>
          <p:nvPicPr>
            <p:cNvPr id="6" name="Picture 22" descr="pe02338_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76" y="580"/>
              <a:ext cx="1152" cy="1124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8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920" y="1807"/>
              <a:ext cx="2106" cy="328"/>
            </a:xfrm>
            <a:prstGeom prst="rect">
              <a:avLst/>
            </a:prstGeom>
          </p:spPr>
          <p:txBody>
            <a:bodyPr wrap="none" numCol="1" fromWordArt="1">
              <a:prstTxWarp prst="textCascadeUp">
                <a:avLst>
                  <a:gd name="adj" fmla="val 100000"/>
                </a:avLst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b="1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b="1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b="1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b="1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E701"/>
                      </a:gs>
                      <a:gs pos="100000">
                        <a:srgbClr val="FE3E02"/>
                      </a:gs>
                    </a:gsLst>
                    <a:lin ang="5400000" scaled="1"/>
                  </a:gradFill>
                  <a:latin typeface="Impact"/>
                </a:rPr>
                <a:t>кто что делает?</a:t>
              </a: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70706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Быт и бытовые отношения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28600" y="990600"/>
            <a:ext cx="8686800" cy="5715000"/>
          </a:xfrm>
          <a:prstGeom prst="rect">
            <a:avLst/>
          </a:prstGeom>
          <a:noFill/>
          <a:ln w="9525">
            <a:solidFill>
              <a:srgbClr val="100F0A"/>
            </a:solidFill>
          </a:ln>
        </p:spPr>
        <p:txBody>
          <a:bodyPr vert="horz" anchor="t">
            <a:noAutofit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48056" marR="0" lvl="0" indent="-384048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Быт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0F0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это внепроизводственная жизнь человека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Бытовые отношения </a:t>
            </a:r>
            <a:r>
              <a:rPr lang="ru-RU" sz="3200" dirty="0" smtClean="0">
                <a:solidFill>
                  <a:srgbClr val="481F67"/>
                </a:solidFill>
              </a:rPr>
              <a:t>- </a:t>
            </a:r>
            <a:r>
              <a:rPr lang="ru-RU" sz="3200" b="1" dirty="0" smtClean="0">
                <a:solidFill>
                  <a:srgbClr val="481F67"/>
                </a:solidFill>
              </a:rPr>
              <a:t>устойчивая система повседневных непроизводственных связей между людьми для удовлетворения первоочередных потребностей: 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3200" dirty="0" smtClean="0">
                <a:solidFill>
                  <a:srgbClr val="481F67"/>
                </a:solidFill>
              </a:rPr>
              <a:t>    в пище, жилище, поддержании здоровья, уходе за детьми, освоении духовных благ, общении, отдыхе, физическом развитии.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481F6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267494"/>
            <a:ext cx="8839200" cy="570706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Удовлетворение социально - бытовых интересов зависит от: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28600" y="914400"/>
            <a:ext cx="8686800" cy="5791200"/>
          </a:xfrm>
          <a:prstGeom prst="rect">
            <a:avLst/>
          </a:prstGeom>
          <a:noFill/>
          <a:ln w="9525">
            <a:solidFill>
              <a:srgbClr val="100F0A"/>
            </a:solidFill>
          </a:ln>
        </p:spPr>
        <p:txBody>
          <a:bodyPr vert="horz" anchor="t">
            <a:noAutofit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жизни – 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100F0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совокупность типичных видов жизнедеятельности индивида, которая берется в единстве с условиями жизни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Индивидуальные особенности образа жизни зависят: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ru-RU" sz="2800" b="1" dirty="0" smtClean="0">
                <a:solidFill>
                  <a:srgbClr val="100F0A"/>
                </a:solidFill>
              </a:rPr>
              <a:t>о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100F0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 знаний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ru-RU" sz="2800" b="1" dirty="0" smtClean="0">
                <a:solidFill>
                  <a:srgbClr val="100F0A"/>
                </a:solidFill>
              </a:rPr>
              <a:t>опыта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ru-RU" sz="2800" b="1" dirty="0" smtClean="0">
                <a:solidFill>
                  <a:srgbClr val="100F0A"/>
                </a:solidFill>
              </a:rPr>
              <a:t>с</a:t>
            </a:r>
            <a:r>
              <a:rPr kumimoji="0" lang="ru-RU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100F0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пособностей</a:t>
            </a:r>
            <a:endParaRPr kumimoji="0" lang="ru-RU" sz="2800" b="1" i="0" u="none" strike="noStrike" kern="1200" cap="none" spc="0" normalizeH="0" noProof="0" dirty="0" smtClean="0">
              <a:ln>
                <a:noFill/>
              </a:ln>
              <a:solidFill>
                <a:srgbClr val="100F0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ru-RU" sz="2800" b="1" dirty="0" smtClean="0">
                <a:solidFill>
                  <a:srgbClr val="100F0A"/>
                </a:solidFill>
              </a:rPr>
              <a:t>убеждений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ru-RU" sz="2800" b="1" dirty="0" err="1" smtClean="0">
                <a:solidFill>
                  <a:srgbClr val="100F0A"/>
                </a:solidFill>
              </a:rPr>
              <a:t>ц</a:t>
            </a:r>
            <a:r>
              <a:rPr kumimoji="0" lang="ru-RU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100F0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енностных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100F0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ориентаций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Понятие «образ жизни» </a:t>
            </a:r>
            <a:r>
              <a:rPr lang="ru-RU" sz="2800" b="1" dirty="0" smtClean="0">
                <a:solidFill>
                  <a:srgbClr val="100F0A"/>
                </a:solidFill>
              </a:rPr>
              <a:t>используется для характеристики поведения человека в повседневной жизни</a:t>
            </a:r>
            <a:endParaRPr kumimoji="0" lang="ru-RU" sz="2800" b="1" i="0" u="none" strike="noStrike" kern="1200" cap="none" spc="0" normalizeH="0" noProof="0" dirty="0" smtClean="0">
              <a:ln>
                <a:noFill/>
              </a:ln>
              <a:solidFill>
                <a:srgbClr val="100F0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100F0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70706"/>
          </a:xfrm>
          <a:noFill/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C00000"/>
                </a:solidFill>
              </a:rPr>
              <a:t>Удовлетворение социально - бытовых интересов зависит от:</a:t>
            </a:r>
            <a:endParaRPr lang="ru-RU" sz="2700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04800" y="914400"/>
            <a:ext cx="8382000" cy="5715000"/>
          </a:xfrm>
          <a:prstGeom prst="rect">
            <a:avLst/>
          </a:prstGeom>
          <a:noFill/>
          <a:ln w="9525">
            <a:solidFill>
              <a:srgbClr val="100F0A"/>
            </a:solidFill>
          </a:ln>
        </p:spPr>
        <p:txBody>
          <a:bodyPr vert="horz" anchor="t">
            <a:noAutofit/>
          </a:bodyPr>
          <a:lstStyle/>
          <a:p>
            <a:pPr marL="448056" marR="0" lvl="0" indent="-38404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Уровень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жизни –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100F0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выражает степень удовлетворения материальных и культурных потребностей людей в обеспечении потребительскими благами</a:t>
            </a:r>
          </a:p>
          <a:p>
            <a:pPr marL="448056" marR="0" lvl="0" indent="-38404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3200" b="1" i="0" u="none" strike="noStrike" kern="1200" cap="none" spc="0" normalizeH="0" noProof="0" dirty="0" smtClean="0">
              <a:ln>
                <a:noFill/>
              </a:ln>
              <a:solidFill>
                <a:srgbClr val="100F0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48056" marR="0" lvl="0" indent="-38404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Уровень жизни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100F0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свидетельствует о материальном и духовном потреблении личности</a:t>
            </a:r>
          </a:p>
          <a:p>
            <a:pPr marL="448056" marR="0" lvl="0" indent="-38404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Понятие «уровень жизни»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100F0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характеризуется  количественными показателями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100F0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70706"/>
          </a:xfrm>
          <a:noFill/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Удовлетворение социально - бытовых интересов зависит от: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28600" y="1219200"/>
            <a:ext cx="8686800" cy="5486400"/>
          </a:xfrm>
          <a:prstGeom prst="rect">
            <a:avLst/>
          </a:prstGeom>
          <a:noFill/>
          <a:ln w="9525">
            <a:solidFill>
              <a:srgbClr val="100F0A"/>
            </a:solidFill>
          </a:ln>
        </p:spPr>
        <p:txBody>
          <a:bodyPr vert="horz" anchor="t">
            <a:noAutofit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Качество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жизни – 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это категория, выражающая качество удовлетворения материальных и культурных потребностей людей  </a:t>
            </a:r>
            <a:r>
              <a:rPr lang="ru-RU" sz="2400" baseline="0" dirty="0" smtClean="0">
                <a:solidFill>
                  <a:schemeClr val="bg1">
                    <a:lumMod val="10000"/>
                  </a:schemeClr>
                </a:solidFill>
              </a:rPr>
              <a:t>(качество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 питания, одежды, комфортность жилья)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Качество жизни </a:t>
            </a:r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</a:rPr>
              <a:t>раскрывает </a:t>
            </a:r>
            <a:r>
              <a:rPr lang="ru-RU" sz="2400" b="1" dirty="0" err="1" smtClean="0">
                <a:solidFill>
                  <a:schemeClr val="bg1">
                    <a:lumMod val="10000"/>
                  </a:schemeClr>
                </a:solidFill>
              </a:rPr>
              <a:t>сущностно</a:t>
            </a:r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</a:rPr>
              <a:t> – содержательные стороны способа деятельности, т. е. 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ru-RU" sz="2400" b="1" dirty="0" err="1" smtClean="0">
                <a:solidFill>
                  <a:schemeClr val="bg1">
                    <a:lumMod val="10000"/>
                  </a:schemeClr>
                </a:solidFill>
              </a:rPr>
              <a:t>х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арактер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и содержание труда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</a:rPr>
              <a:t>к</a:t>
            </a:r>
            <a:r>
              <a:rPr lang="ru-RU" sz="2400" b="1" baseline="0" dirty="0" smtClean="0">
                <a:solidFill>
                  <a:schemeClr val="bg1">
                    <a:lumMod val="10000"/>
                  </a:schemeClr>
                </a:solidFill>
              </a:rPr>
              <a:t>ачество окружающей среды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ru-RU" sz="2400" b="1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ru-RU" sz="2400" b="1" baseline="0" dirty="0" smtClean="0">
                <a:solidFill>
                  <a:srgbClr val="FF0000"/>
                </a:solidFill>
              </a:rPr>
              <a:t>Понятие «качество</a:t>
            </a:r>
            <a:r>
              <a:rPr lang="ru-RU" sz="2400" b="1" dirty="0" smtClean="0">
                <a:solidFill>
                  <a:srgbClr val="FF0000"/>
                </a:solidFill>
              </a:rPr>
              <a:t> жизни» </a:t>
            </a:r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</a:rPr>
              <a:t>характеризуется качественными показателями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408906"/>
          </a:xfrm>
          <a:noFill/>
          <a:ln>
            <a:solidFill>
              <a:srgbClr val="100F0A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Культура бытовых отношений –</a:t>
            </a:r>
            <a:r>
              <a:rPr lang="ru-RU" sz="2400" b="1" dirty="0" smtClean="0">
                <a:solidFill>
                  <a:srgbClr val="C00000"/>
                </a:solidFill>
              </a:rPr>
              <a:t/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 правила и нормы поведения людей в непроизводственной материальной  и социальных сферах жизни.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2133600"/>
            <a:ext cx="32766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00F0A"/>
                </a:solidFill>
              </a:rPr>
              <a:t>Культура рационального </a:t>
            </a:r>
          </a:p>
          <a:p>
            <a:pPr algn="ctr"/>
            <a:r>
              <a:rPr lang="ru-RU" sz="2800" b="1" dirty="0" smtClean="0">
                <a:solidFill>
                  <a:srgbClr val="100F0A"/>
                </a:solidFill>
              </a:rPr>
              <a:t>питания</a:t>
            </a:r>
            <a:endParaRPr lang="ru-RU" sz="2800" b="1" dirty="0">
              <a:solidFill>
                <a:srgbClr val="100F0A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81600" y="2133600"/>
            <a:ext cx="36576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00F0A"/>
                </a:solidFill>
              </a:rPr>
              <a:t>Культура обустройства и организации жилища</a:t>
            </a:r>
            <a:endParaRPr lang="ru-RU" sz="2800" b="1" dirty="0">
              <a:solidFill>
                <a:srgbClr val="100F0A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7200" y="4648200"/>
            <a:ext cx="32766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100F0A"/>
                </a:solidFill>
              </a:rPr>
              <a:t>Культура ведения домашнего хозяйства</a:t>
            </a:r>
            <a:endParaRPr lang="ru-RU" sz="2400" b="1" dirty="0">
              <a:solidFill>
                <a:srgbClr val="100F0A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00" y="4572000"/>
            <a:ext cx="34290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100F0A"/>
                </a:solidFill>
              </a:rPr>
              <a:t>Культура организации досуга</a:t>
            </a:r>
            <a:endParaRPr lang="ru-RU" sz="2400" b="1" dirty="0">
              <a:solidFill>
                <a:srgbClr val="100F0A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752600" y="1676400"/>
            <a:ext cx="533400" cy="381000"/>
          </a:xfrm>
          <a:prstGeom prst="straightConnector1">
            <a:avLst/>
          </a:prstGeom>
          <a:ln>
            <a:solidFill>
              <a:srgbClr val="100F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400800" y="1676400"/>
            <a:ext cx="533400" cy="381000"/>
          </a:xfrm>
          <a:prstGeom prst="straightConnector1">
            <a:avLst/>
          </a:prstGeom>
          <a:ln>
            <a:solidFill>
              <a:srgbClr val="100F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3810000" y="1752600"/>
            <a:ext cx="609600" cy="3352800"/>
          </a:xfrm>
          <a:prstGeom prst="straightConnector1">
            <a:avLst/>
          </a:prstGeom>
          <a:ln>
            <a:solidFill>
              <a:srgbClr val="100F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419600" y="1752600"/>
            <a:ext cx="762000" cy="3352800"/>
          </a:xfrm>
          <a:prstGeom prst="straightConnector1">
            <a:avLst/>
          </a:prstGeom>
          <a:ln>
            <a:solidFill>
              <a:srgbClr val="100F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04106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Личные и имущественные права и обязанности супругов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029200"/>
          </a:xfrm>
          <a:noFill/>
          <a:ln>
            <a:solidFill>
              <a:srgbClr val="100F0A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Личные права супругов: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466E4B"/>
                </a:solidFill>
              </a:rPr>
              <a:t>-</a:t>
            </a:r>
            <a:r>
              <a:rPr lang="ru-RU" sz="3600" b="1" dirty="0" smtClean="0">
                <a:solidFill>
                  <a:srgbClr val="100F0A"/>
                </a:solidFill>
              </a:rPr>
              <a:t>Выбор рода занятий, профессии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100F0A"/>
                </a:solidFill>
              </a:rPr>
              <a:t>-Выбор места пребывания и жительства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100F0A"/>
                </a:solidFill>
              </a:rPr>
              <a:t>-Выбор супругами фамилии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100F0A"/>
                </a:solidFill>
              </a:rPr>
              <a:t>-Расторжение брака</a:t>
            </a:r>
          </a:p>
          <a:p>
            <a:pPr>
              <a:buNone/>
            </a:pPr>
            <a:endParaRPr lang="ru-RU" sz="24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2400" dirty="0"/>
          </a:p>
        </p:txBody>
      </p: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5943600" y="3962400"/>
            <a:ext cx="2758440" cy="2703082"/>
            <a:chOff x="834" y="2448"/>
            <a:chExt cx="1104" cy="1300"/>
          </a:xfrm>
        </p:grpSpPr>
        <p:pic>
          <p:nvPicPr>
            <p:cNvPr id="5" name="Picture 26" descr="bd06998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59" y="2448"/>
              <a:ext cx="1055" cy="871"/>
            </a:xfrm>
            <a:prstGeom prst="rect">
              <a:avLst/>
            </a:prstGeom>
            <a:solidFill>
              <a:schemeClr val="tx2"/>
            </a:solidFill>
            <a:ln w="76200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6" name="Text Box 27"/>
            <p:cNvSpPr txBox="1">
              <a:spLocks noChangeArrowheads="1"/>
            </p:cNvSpPr>
            <p:nvPr/>
          </p:nvSpPr>
          <p:spPr bwMode="auto">
            <a:xfrm>
              <a:off x="834" y="3437"/>
              <a:ext cx="1104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tx2">
                      <a:lumMod val="10000"/>
                    </a:schemeClr>
                  </a:solidFill>
                </a:rPr>
                <a:t>Распределение</a:t>
              </a:r>
            </a:p>
            <a:p>
              <a:pPr algn="ctr"/>
              <a:r>
                <a:rPr lang="ru-RU" b="1" dirty="0">
                  <a:solidFill>
                    <a:schemeClr val="tx2">
                      <a:lumMod val="10000"/>
                    </a:schemeClr>
                  </a:solidFill>
                </a:rPr>
                <a:t>бюджета</a:t>
              </a:r>
            </a:p>
          </p:txBody>
        </p:sp>
      </p:grp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04106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Личные и имущественные права и обязанности супругов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029200"/>
          </a:xfrm>
          <a:noFill/>
          <a:ln>
            <a:solidFill>
              <a:srgbClr val="100F0A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Имущественные права супругов:</a:t>
            </a:r>
          </a:p>
          <a:p>
            <a:pPr>
              <a:buFont typeface="Arial" charset="0"/>
              <a:buChar char="•"/>
            </a:pPr>
            <a:r>
              <a:rPr lang="ru-RU" sz="2800" b="1" dirty="0" smtClean="0">
                <a:solidFill>
                  <a:srgbClr val="7030A0"/>
                </a:solidFill>
              </a:rPr>
              <a:t>Имущество, нажитое супругами вовремя брака, является совместной собственностью</a:t>
            </a:r>
          </a:p>
          <a:p>
            <a:pPr>
              <a:buFont typeface="Arial" charset="0"/>
              <a:buChar char="•"/>
            </a:pPr>
            <a:r>
              <a:rPr lang="ru-RU" sz="2800" b="1" dirty="0" smtClean="0">
                <a:solidFill>
                  <a:srgbClr val="7030A0"/>
                </a:solidFill>
              </a:rPr>
              <a:t>Общим имуществом являются доходы каждого из супругов от трудовой деятельности, предпринимательской, интеллектуальной деятельности, полученные пенсии, пособия, движимые и недвижимые вещи, ценные бумаги, вклады;</a:t>
            </a:r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99060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Личные и имущественные права и обязанности супругов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181600"/>
          </a:xfrm>
          <a:noFill/>
          <a:ln>
            <a:solidFill>
              <a:srgbClr val="100F0A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Имущественные права супругов: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466E4B"/>
                </a:solidFill>
              </a:rPr>
              <a:t>-</a:t>
            </a:r>
            <a:r>
              <a:rPr lang="ru-RU" sz="2800" b="1" dirty="0" smtClean="0">
                <a:solidFill>
                  <a:srgbClr val="7030A0"/>
                </a:solidFill>
              </a:rPr>
              <a:t>Сделка, совершенная одним из супругов по распоряжению общим имуществом, может быть признана судом недействительной из-за отсутствия согласия другого супруга</a:t>
            </a:r>
          </a:p>
          <a:p>
            <a:pPr>
              <a:buNone/>
            </a:pPr>
            <a:endParaRPr lang="ru-RU" sz="2800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rgbClr val="7030A0"/>
                </a:solidFill>
              </a:rPr>
              <a:t>-Вещи индивидуального пользования (одежда, обувь и др.)  за исключением драгоценностей и других предметов роскоши, хотя и приобретенные в период брака за счет общих средств супругов</a:t>
            </a:r>
            <a:endParaRPr lang="ru-RU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04106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Права и обязанности родителей по воспитанию детей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029200"/>
          </a:xfrm>
          <a:noFill/>
          <a:ln>
            <a:solidFill>
              <a:srgbClr val="100F0A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*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Родители имеют равные права и несут равные обязанности в отношении своих детей;</a:t>
            </a:r>
          </a:p>
          <a:p>
            <a:pPr>
              <a:buNone/>
            </a:pPr>
            <a:endParaRPr lang="ru-RU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*Родительские права прекращаются по достижению детьми возраста 18 лет;</a:t>
            </a:r>
          </a:p>
          <a:p>
            <a:pPr>
              <a:buNone/>
            </a:pPr>
            <a:endParaRPr lang="ru-RU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*Родители обязаны обеспечить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получение детьми основного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общего образования;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466E4B"/>
                </a:solidFill>
              </a:rPr>
              <a:t> </a:t>
            </a:r>
            <a:endParaRPr lang="ru-RU" sz="2400" b="1" dirty="0">
              <a:solidFill>
                <a:srgbClr val="466E4B"/>
              </a:solidFill>
            </a:endParaRPr>
          </a:p>
        </p:txBody>
      </p:sp>
      <p:pic>
        <p:nvPicPr>
          <p:cNvPr id="9" name="Picture 16" descr="bd06625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4191000"/>
            <a:ext cx="2590800" cy="2447925"/>
          </a:xfrm>
          <a:prstGeom prst="rect">
            <a:avLst/>
          </a:prstGeom>
          <a:solidFill>
            <a:schemeClr val="tx2"/>
          </a:solidFill>
          <a:ln w="762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04106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Права и обязанности родителей по воспитанию детей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  <a:noFill/>
          <a:ln>
            <a:solidFill>
              <a:srgbClr val="100F0A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*Защита прав и интересов детей возлагается на их родителей, которые являются законными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представителями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своих детей</a:t>
            </a:r>
          </a:p>
          <a:p>
            <a:pPr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*Родитель, проживающий отдельно от ребенка, имеет право на общение с ребенком, участие в его воспитании</a:t>
            </a:r>
          </a:p>
          <a:p>
            <a:pPr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*Родитель, с которым проживает ребенок не должен препятствовать общению с ребенком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45720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Лишение родительских прав</a:t>
            </a:r>
            <a:endParaRPr lang="ru-RU" sz="3200" b="1" dirty="0">
              <a:solidFill>
                <a:srgbClr val="C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  <a:noFill/>
          <a:ln>
            <a:solidFill>
              <a:srgbClr val="100F0A"/>
            </a:solidFill>
          </a:ln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Родители могут быть лишены родительских прав если они: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●уклоняются от выполнения обязанностей родителей</a:t>
            </a:r>
          </a:p>
          <a:p>
            <a:pPr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●отказываются без уважительных причин взять своего ребенка из родильного дома, либо из другого лечебного учреждения</a:t>
            </a:r>
          </a:p>
          <a:p>
            <a:pPr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●злоупотребляют  своими правами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●жестоко обращаются с детьми</a:t>
            </a:r>
          </a:p>
          <a:p>
            <a:pPr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●являются больными хроническим алкоголизмом или наркоманией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если совершили умышленное преступление против жизни или здоровья своих детей</a:t>
            </a:r>
          </a:p>
          <a:p>
            <a:pPr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53340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Права несовершеннолетних детей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867400"/>
          </a:xfrm>
          <a:noFill/>
          <a:ln>
            <a:solidFill>
              <a:srgbClr val="100F0A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♦ Право ребенка жить и воспитываться в семье</a:t>
            </a:r>
          </a:p>
          <a:p>
            <a:pPr>
              <a:buNone/>
            </a:pPr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♦ Право ребенка на общение с родителями и другими родственниками</a:t>
            </a:r>
          </a:p>
          <a:p>
            <a:pPr>
              <a:buNone/>
            </a:pPr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♦ Ребенок имеет право на защиту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♦ Право выражать свое мнение</a:t>
            </a:r>
          </a:p>
          <a:p>
            <a:pPr>
              <a:buNone/>
            </a:pPr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♦ Право ребенка на имя, отчество, фамилию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♦ Имущественные права ребенка</a:t>
            </a:r>
          </a:p>
          <a:p>
            <a:pPr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152400" y="228600"/>
            <a:ext cx="3276600" cy="1447800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Попечительство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(от 14 до18 лет)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248400" y="1600200"/>
            <a:ext cx="2895600" cy="14478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100F0A"/>
                </a:solidFill>
              </a:rPr>
              <a:t>Учреждения для детей сирот</a:t>
            </a:r>
            <a:endParaRPr lang="ru-RU" sz="2400" b="1" dirty="0">
              <a:solidFill>
                <a:srgbClr val="100F0A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657600" y="228600"/>
            <a:ext cx="3352800" cy="1524000"/>
          </a:xfrm>
          <a:prstGeom prst="ellipse">
            <a:avLst/>
          </a:prstGeom>
          <a:solidFill>
            <a:srgbClr val="FFE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Усыновление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0" y="2667000"/>
            <a:ext cx="2895600" cy="1447800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</a:rPr>
              <a:t>Опека</a:t>
            </a:r>
          </a:p>
          <a:p>
            <a:pPr algn="ctr"/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(до 14 лет)</a:t>
            </a:r>
            <a:endParaRPr lang="ru-RU" sz="20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038600" y="4876800"/>
            <a:ext cx="3124200" cy="1600200"/>
          </a:xfrm>
          <a:prstGeom prst="ellipse">
            <a:avLst/>
          </a:prstGeom>
          <a:solidFill>
            <a:srgbClr val="79FB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</a:rPr>
              <a:t>Приемная семья</a:t>
            </a:r>
          </a:p>
          <a:p>
            <a:pPr algn="ctr"/>
            <a:r>
              <a:rPr lang="ru-RU" sz="2000" dirty="0" smtClean="0">
                <a:solidFill>
                  <a:srgbClr val="100F0A"/>
                </a:solidFill>
              </a:rPr>
              <a:t>(от 1 до  4 детей</a:t>
            </a:r>
            <a:r>
              <a:rPr lang="ru-RU" sz="2000" b="1" dirty="0" smtClean="0">
                <a:solidFill>
                  <a:srgbClr val="100F0A"/>
                </a:solidFill>
              </a:rPr>
              <a:t>)</a:t>
            </a:r>
          </a:p>
          <a:p>
            <a:pPr algn="ctr"/>
            <a:endParaRPr lang="ru-RU" sz="2400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248400" y="3505200"/>
            <a:ext cx="2895600" cy="1600200"/>
          </a:xfrm>
          <a:prstGeom prst="ellipse">
            <a:avLst/>
          </a:prstGeom>
          <a:solidFill>
            <a:srgbClr val="88F4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100F0A"/>
                </a:solidFill>
              </a:rPr>
              <a:t>Семейный дом</a:t>
            </a:r>
          </a:p>
          <a:p>
            <a:pPr algn="ctr"/>
            <a:r>
              <a:rPr lang="ru-RU" sz="2000" dirty="0" smtClean="0">
                <a:solidFill>
                  <a:srgbClr val="100F0A"/>
                </a:solidFill>
              </a:rPr>
              <a:t>(не › 10 детей</a:t>
            </a:r>
            <a:r>
              <a:rPr lang="ru-RU" sz="2000" b="1" dirty="0" smtClean="0">
                <a:solidFill>
                  <a:srgbClr val="100F0A"/>
                </a:solidFill>
              </a:rPr>
              <a:t>)</a:t>
            </a:r>
            <a:endParaRPr lang="ru-RU" sz="2000" b="1" dirty="0">
              <a:solidFill>
                <a:srgbClr val="100F0A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04800" y="4419600"/>
            <a:ext cx="3276600" cy="1828800"/>
          </a:xfrm>
          <a:prstGeom prst="ellipse">
            <a:avLst/>
          </a:prstGeom>
          <a:solidFill>
            <a:srgbClr val="F6AA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100F0A"/>
                </a:solidFill>
              </a:rPr>
              <a:t>Патронатное воспитание</a:t>
            </a:r>
          </a:p>
          <a:p>
            <a:pPr algn="ctr"/>
            <a:r>
              <a:rPr lang="ru-RU" sz="1600" dirty="0" smtClean="0">
                <a:solidFill>
                  <a:srgbClr val="100F0A"/>
                </a:solidFill>
              </a:rPr>
              <a:t>(распределение обязанностей между семьей и организацией)</a:t>
            </a:r>
            <a:endParaRPr lang="ru-RU" sz="1600" dirty="0">
              <a:solidFill>
                <a:srgbClr val="100F0A"/>
              </a:solidFill>
            </a:endParaRPr>
          </a:p>
        </p:txBody>
      </p:sp>
      <p:sp>
        <p:nvSpPr>
          <p:cNvPr id="14" name="Стрелка вверх 13"/>
          <p:cNvSpPr/>
          <p:nvPr/>
        </p:nvSpPr>
        <p:spPr>
          <a:xfrm>
            <a:off x="1600200" y="1752600"/>
            <a:ext cx="762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лево 14"/>
          <p:cNvSpPr/>
          <p:nvPr/>
        </p:nvSpPr>
        <p:spPr>
          <a:xfrm rot="19617309">
            <a:off x="7091325" y="5346351"/>
            <a:ext cx="1057350" cy="5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352800" y="2438400"/>
            <a:ext cx="2514600" cy="1371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Виды устройства детей</a:t>
            </a:r>
            <a:endParaRPr lang="ru-RU" sz="2400" b="1" dirty="0">
              <a:solidFill>
                <a:srgbClr val="FF0000"/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V="1">
            <a:off x="4876800" y="1905000"/>
            <a:ext cx="0" cy="457200"/>
          </a:xfrm>
          <a:prstGeom prst="straightConnector1">
            <a:avLst/>
          </a:prstGeom>
          <a:ln>
            <a:solidFill>
              <a:srgbClr val="100F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5943600" y="2895600"/>
            <a:ext cx="533400" cy="457200"/>
          </a:xfrm>
          <a:prstGeom prst="straightConnector1">
            <a:avLst/>
          </a:prstGeom>
          <a:ln>
            <a:solidFill>
              <a:srgbClr val="100F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7" idx="1"/>
          </p:cNvCxnSpPr>
          <p:nvPr/>
        </p:nvCxnSpPr>
        <p:spPr>
          <a:xfrm flipH="1">
            <a:off x="2895600" y="3124200"/>
            <a:ext cx="457200" cy="0"/>
          </a:xfrm>
          <a:prstGeom prst="straightConnector1">
            <a:avLst/>
          </a:prstGeom>
          <a:ln>
            <a:solidFill>
              <a:srgbClr val="100F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3352800" y="3962400"/>
            <a:ext cx="762000" cy="685800"/>
          </a:xfrm>
          <a:prstGeom prst="straightConnector1">
            <a:avLst/>
          </a:prstGeom>
          <a:ln>
            <a:solidFill>
              <a:srgbClr val="100F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953000" y="3962400"/>
            <a:ext cx="304800" cy="838200"/>
          </a:xfrm>
          <a:prstGeom prst="straightConnector1">
            <a:avLst/>
          </a:prstGeom>
          <a:ln>
            <a:solidFill>
              <a:srgbClr val="100F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2438400" y="1676400"/>
            <a:ext cx="914400" cy="838200"/>
          </a:xfrm>
          <a:prstGeom prst="straightConnector1">
            <a:avLst/>
          </a:prstGeom>
          <a:ln>
            <a:solidFill>
              <a:srgbClr val="100F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  <a:solidFill>
            <a:srgbClr val="FFFFCC"/>
          </a:solidFill>
          <a:ln>
            <a:solidFill>
              <a:srgbClr val="100F0A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Психология семейных отношений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  Стр.383-384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Гендерное</a:t>
            </a:r>
            <a:r>
              <a:rPr lang="ru-RU" sz="2400" b="1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поведение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   Стр.384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– 386</a:t>
            </a:r>
          </a:p>
          <a:p>
            <a:pPr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Воспитание в семье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 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Стр. 386-388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735</TotalTime>
  <Words>1846</Words>
  <PresentationFormat>Экран (4:3)</PresentationFormat>
  <Paragraphs>316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Семья и быт</vt:lpstr>
      <vt:lpstr>1.Семья как малая группа</vt:lpstr>
      <vt:lpstr>2. Науки, изучающие   семью</vt:lpstr>
      <vt:lpstr>3.Семья как социальный институт</vt:lpstr>
      <vt:lpstr>Слайд 5</vt:lpstr>
      <vt:lpstr>4.Социальный институт брака</vt:lpstr>
      <vt:lpstr>Слайд 7</vt:lpstr>
      <vt:lpstr>Брак регистрируется на законных основаниях в ЗАГС</vt:lpstr>
      <vt:lpstr>Виды брака</vt:lpstr>
      <vt:lpstr>Виды брака</vt:lpstr>
      <vt:lpstr>Виды брака</vt:lpstr>
      <vt:lpstr>Виды брака</vt:lpstr>
      <vt:lpstr>Виды брака</vt:lpstr>
      <vt:lpstr>«Гражданский брак  за и против»</vt:lpstr>
      <vt:lpstr>Слайд 15</vt:lpstr>
      <vt:lpstr>Слайд 16</vt:lpstr>
      <vt:lpstr>Слайд 17</vt:lpstr>
      <vt:lpstr>5. Виды семей</vt:lpstr>
      <vt:lpstr>Виды семей</vt:lpstr>
      <vt:lpstr>Виды семей</vt:lpstr>
      <vt:lpstr>Жизненный цикл семьи</vt:lpstr>
      <vt:lpstr>6.Функции семьи</vt:lpstr>
      <vt:lpstr>Главные функции семьи</vt:lpstr>
      <vt:lpstr>Главные функции семьи</vt:lpstr>
      <vt:lpstr>Главные функции семьи</vt:lpstr>
      <vt:lpstr>7.Семья в современном обществе  Стр. 199-201. Стр. 176-178.</vt:lpstr>
      <vt:lpstr>Эволюционные процессы в современной семье</vt:lpstr>
      <vt:lpstr>Эволюционные процессы в современной семье</vt:lpstr>
      <vt:lpstr>8.Меры государства для укрепления семьи</vt:lpstr>
      <vt:lpstr>Семейное законодательство</vt:lpstr>
      <vt:lpstr>9.Принципы семейного права</vt:lpstr>
      <vt:lpstr>10.Бытовые отношения  стр. 201-202</vt:lpstr>
      <vt:lpstr>Быт и бытовые отношения</vt:lpstr>
      <vt:lpstr>Удовлетворение социально - бытовых интересов зависит от:</vt:lpstr>
      <vt:lpstr>Удовлетворение социально - бытовых интересов зависит от:</vt:lpstr>
      <vt:lpstr>Удовлетворение социально - бытовых интересов зависит от:</vt:lpstr>
      <vt:lpstr>Культура бытовых отношений –  правила и нормы поведения людей в непроизводственной материальной  и социальных сферах жизни. </vt:lpstr>
      <vt:lpstr>Личные и имущественные права и обязанности супругов</vt:lpstr>
      <vt:lpstr>Личные и имущественные права и обязанности супругов</vt:lpstr>
      <vt:lpstr>Личные и имущественные права и обязанности супругов</vt:lpstr>
      <vt:lpstr>Права и обязанности родителей по воспитанию детей</vt:lpstr>
      <vt:lpstr>Права и обязанности родителей по воспитанию детей</vt:lpstr>
      <vt:lpstr>Лишение родительских прав</vt:lpstr>
      <vt:lpstr>Права несовершеннолетних детей </vt:lpstr>
      <vt:lpstr>Слайд 45</vt:lpstr>
      <vt:lpstr>Слайд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Семья и быт</dc:title>
  <dc:creator>ELEN</dc:creator>
  <cp:lastModifiedBy>ELEN</cp:lastModifiedBy>
  <cp:revision>92</cp:revision>
  <dcterms:modified xsi:type="dcterms:W3CDTF">2017-01-01T22:35:14Z</dcterms:modified>
</cp:coreProperties>
</file>