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8" r:id="rId4"/>
    <p:sldId id="259" r:id="rId5"/>
    <p:sldId id="257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blinds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blinds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blinds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blinds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blinds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blinds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blinds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blinds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blinds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blinds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blind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blinds/>
  </p:transition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\Desktop\9b1ae44643d4abd5fe831922cc09b9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9200" y="2209800"/>
            <a:ext cx="6781800" cy="1470025"/>
          </a:xfrm>
        </p:spPr>
        <p:txBody>
          <a:bodyPr>
            <a:prstTxWarp prst="textDeflat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rgbClr val="7030A0">
                      <a:alpha val="4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Половое размножение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rgbClr val="7030A0">
                    <a:alpha val="40000"/>
                  </a:srgb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dmin\Desktop\zelenyj_blesk.png"/>
          <p:cNvPicPr>
            <a:picLocks noChangeAspect="1" noChangeArrowheads="1"/>
          </p:cNvPicPr>
          <p:nvPr/>
        </p:nvPicPr>
        <p:blipFill>
          <a:blip r:embed="rId2" cstate="print"/>
          <a:srcRect r="235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7" name="Picture 3" descr="C:\Users\Admin\Desktop\maxresdefaul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3143250"/>
            <a:ext cx="4953000" cy="3714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C:\Users\Admin\Desktop\20131309125205665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981099" cy="2643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1" name="Picture 7" descr="C:\Users\Admin\Desktop\zhivotnie-002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62400" y="0"/>
            <a:ext cx="5181600" cy="3352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 descr="C:\Users\Admin\Desktop\ry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367073"/>
            <a:ext cx="4267200" cy="14909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Стрелка вниз 17"/>
          <p:cNvSpPr/>
          <p:nvPr/>
        </p:nvSpPr>
        <p:spPr>
          <a:xfrm>
            <a:off x="1905000" y="7162800"/>
            <a:ext cx="990600" cy="990600"/>
          </a:xfrm>
          <a:prstGeom prst="down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>
              <a:srgbClr val="000000">
                <a:alpha val="35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6172200" y="7239000"/>
            <a:ext cx="990600" cy="990600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57200" y="8382000"/>
            <a:ext cx="3657600" cy="1447800"/>
          </a:xfrm>
          <a:prstGeom prst="round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Половое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размножение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953000" y="8382000"/>
            <a:ext cx="3657600" cy="144780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Бесполое размножение</a:t>
            </a:r>
            <a:endParaRPr lang="ru-RU" sz="2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2050" name="Picture 2" descr="C:\Users\Admin\Desktop\vozdushnye-otvodki-shem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667000"/>
            <a:ext cx="4114800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Прямоугольник 14"/>
          <p:cNvSpPr/>
          <p:nvPr/>
        </p:nvSpPr>
        <p:spPr>
          <a:xfrm>
            <a:off x="1447800" y="1676400"/>
            <a:ext cx="6553200" cy="3733800"/>
          </a:xfrm>
          <a:prstGeom prst="rect">
            <a:avLst/>
          </a:prstGeom>
          <a:effectLst>
            <a:softEdge rad="63500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971800" y="2590800"/>
            <a:ext cx="4038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Размножение -всеобщее свойство живых организмов Способность производить подобных себе особей своего вида</a:t>
            </a:r>
            <a:endParaRPr lang="ru-RU" sz="2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2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50509E-6 L -0.00417 -0.56059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-28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5.08788E-7 L -0.00834 -0.58279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-29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5.08788E-7 L 0 -0.58279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1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67253E-6 L -0.00417 -0.54949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-2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15" grpId="0" animBg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dmin\Desktop\zelenyj_blesk.png"/>
          <p:cNvPicPr>
            <a:picLocks noChangeAspect="1" noChangeArrowheads="1"/>
          </p:cNvPicPr>
          <p:nvPr/>
        </p:nvPicPr>
        <p:blipFill>
          <a:blip r:embed="rId2" cstate="print"/>
          <a:srcRect r="235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1828800"/>
            <a:ext cx="8305800" cy="13716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Гаметы формируются в специальных органах мужских и женских особей- половых железах</a:t>
            </a:r>
            <a:endParaRPr lang="ru-RU" dirty="0"/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685800" y="152400"/>
            <a:ext cx="7924800" cy="16002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 Половое размножение- это процесс образования дочернего организма при участии половых клеток-гамет</a:t>
            </a:r>
            <a:endParaRPr kumimoji="0" lang="ru-RU" sz="3200" b="0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5" name="Picture 3" descr="C:\Users\Admin\Desktop\120px-Symbol_venus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2819400"/>
            <a:ext cx="1143000" cy="1771651"/>
          </a:xfrm>
          <a:prstGeom prst="rect">
            <a:avLst/>
          </a:prstGeom>
          <a:noFill/>
        </p:spPr>
      </p:pic>
      <p:pic>
        <p:nvPicPr>
          <p:cNvPr id="3076" name="Picture 4" descr="C:\Users\Admin\Desktop\120px-Symbol_mars.sv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2895600"/>
            <a:ext cx="1295400" cy="1273810"/>
          </a:xfrm>
          <a:prstGeom prst="rect">
            <a:avLst/>
          </a:prstGeom>
          <a:noFill/>
        </p:spPr>
      </p:pic>
      <p:pic>
        <p:nvPicPr>
          <p:cNvPr id="3077" name="Picture 5" descr="C:\Users\Admin\Desktop\3574567474564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4191000"/>
            <a:ext cx="2286000" cy="2286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8" name="Picture 6" descr="C:\Users\Admin\Desktop\85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86200" y="4114800"/>
            <a:ext cx="3581400" cy="23813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9" name="Picture 7" descr="C:\Users\Admin\Desktop\jelezy-vnutrennei-sekrecii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51100" y="3063875"/>
            <a:ext cx="3933825" cy="3438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1447800" y="3733800"/>
            <a:ext cx="1828800" cy="646331"/>
          </a:xfrm>
          <a:prstGeom prst="rect">
            <a:avLst/>
          </a:prstGeom>
          <a:effectLst>
            <a:outerShdw blurRad="40000" dist="23000" dir="5400000">
              <a:srgbClr val="000000">
                <a:alpha val="35000"/>
              </a:srgbClr>
            </a:outerShdw>
            <a:softEdge rad="63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Мужские- сперматозоиды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638800" y="3733800"/>
            <a:ext cx="2057400" cy="646331"/>
          </a:xfrm>
          <a:prstGeom prst="rect">
            <a:avLst/>
          </a:prstGeom>
          <a:effectLst>
            <a:outerShdw blurRad="40000" dist="23000" dir="5400000">
              <a:srgbClr val="000000">
                <a:alpha val="35000"/>
              </a:srgbClr>
            </a:outerShdw>
            <a:softEdge rad="63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Женские -яйцеклетки</a:t>
            </a:r>
            <a:endParaRPr lang="ru-RU" b="1" dirty="0"/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dmin\Desktop\zelenyj_blesk.png"/>
          <p:cNvPicPr>
            <a:picLocks noChangeAspect="1" noChangeArrowheads="1"/>
          </p:cNvPicPr>
          <p:nvPr/>
        </p:nvPicPr>
        <p:blipFill>
          <a:blip r:embed="rId2" cstate="print"/>
          <a:srcRect r="235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Слияние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6" name="Picture 3" descr="C:\Users\Admin\Desktop\120px-Symbol_venus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00" y="304800"/>
            <a:ext cx="1143000" cy="1771651"/>
          </a:xfrm>
          <a:prstGeom prst="rect">
            <a:avLst/>
          </a:prstGeom>
          <a:noFill/>
        </p:spPr>
      </p:pic>
      <p:pic>
        <p:nvPicPr>
          <p:cNvPr id="7" name="Picture 4" descr="C:\Users\Admin\Desktop\120px-Symbol_mars.sv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381000"/>
            <a:ext cx="1295400" cy="1273810"/>
          </a:xfrm>
          <a:prstGeom prst="rect">
            <a:avLst/>
          </a:prstGeom>
          <a:noFill/>
        </p:spPr>
      </p:pic>
      <p:sp>
        <p:nvSpPr>
          <p:cNvPr id="8" name="Стрелка вправо 7"/>
          <p:cNvSpPr/>
          <p:nvPr/>
        </p:nvSpPr>
        <p:spPr>
          <a:xfrm rot="1631209">
            <a:off x="2006221" y="1192362"/>
            <a:ext cx="2383249" cy="68580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 rot="8972055">
            <a:off x="5038533" y="1166438"/>
            <a:ext cx="2383249" cy="68580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28600" y="2057400"/>
            <a:ext cx="2438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50 %</a:t>
            </a:r>
            <a:endParaRPr lang="ru-RU" sz="8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05600" y="1981200"/>
            <a:ext cx="2438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50 %</a:t>
            </a:r>
            <a:endParaRPr lang="ru-RU" sz="8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124200" y="2590800"/>
            <a:ext cx="3581400" cy="29718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Новый организм</a:t>
            </a:r>
            <a:endParaRPr lang="ru-RU" b="1" dirty="0"/>
          </a:p>
        </p:txBody>
      </p:sp>
      <p:pic>
        <p:nvPicPr>
          <p:cNvPr id="4099" name="Picture 3" descr="C:\Users\Admin\Desktop\sibirskaya_tigrits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1676400"/>
            <a:ext cx="3386666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0" name="Picture 4" descr="C:\Users\Admin\Desktop\gandex.ru-13546_836ffde9749b9501ff8c1319c7b95a9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7400" y="1523206"/>
            <a:ext cx="3276600" cy="2047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1" name="Picture 5" descr="C:\Users\Admin\Desktop\783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57600" y="3733800"/>
            <a:ext cx="2184199" cy="28194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9.62072E-7 L 0.33334 0.1699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" y="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56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2951E-7 L -0.26667 0.18108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" y="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Admin\Desktop\zelenyj_blesk.png"/>
          <p:cNvPicPr>
            <a:picLocks noChangeAspect="1" noChangeArrowheads="1"/>
          </p:cNvPicPr>
          <p:nvPr/>
        </p:nvPicPr>
        <p:blipFill>
          <a:blip r:embed="rId2" cstate="print"/>
          <a:srcRect r="235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81000" y="2133600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*</a:t>
            </a:r>
            <a:endParaRPr lang="ru-RU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200" y="2057400"/>
            <a:ext cx="6172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Новый организм развивается из половых клеток</a:t>
            </a:r>
            <a:endParaRPr lang="ru-RU" sz="2800" b="1" i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52600" y="3200400"/>
            <a:ext cx="490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*</a:t>
            </a:r>
            <a:endParaRPr lang="ru-RU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90800" y="3048000"/>
            <a:ext cx="6553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 размножении обычно участвуют две родительские особи</a:t>
            </a:r>
            <a:endParaRPr lang="ru-RU" sz="2800" b="1" i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" y="3962400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*</a:t>
            </a:r>
            <a:endParaRPr lang="ru-RU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76400" y="5334000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*</a:t>
            </a:r>
            <a:endParaRPr lang="ru-RU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2000" y="3962400"/>
            <a:ext cx="640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У потомков наблюдается генетическое разнообразие </a:t>
            </a:r>
            <a:endParaRPr lang="ru-RU" sz="2800" b="1" i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09800" y="5029200"/>
            <a:ext cx="7391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Происходит перекомбинирование наследственных признаков, появляется более жизнеспособное потомство</a:t>
            </a:r>
            <a:endParaRPr lang="ru-RU" sz="2800" b="1" i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1295400" y="304800"/>
            <a:ext cx="6781800" cy="1470025"/>
          </a:xfrm>
          <a:prstGeom prst="rect">
            <a:avLst/>
          </a:prstGeom>
        </p:spPr>
        <p:txBody>
          <a:bodyPr vert="horz" lIns="91440" tIns="45720" rIns="91440" bIns="45720" numCol="1" rtlCol="0" anchor="ctr">
            <a:prstTxWarp prst="textDeflate">
              <a:avLst/>
            </a:prstTxWarp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50" normalizeH="0" baseline="0" noProof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rgbClr val="7030A0">
                      <a:alpha val="4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Половое размножение</a:t>
            </a:r>
            <a:endParaRPr kumimoji="0" lang="ru-RU" sz="44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rgbClr val="7030A0">
                    <a:alpha val="40000"/>
                  </a:srgb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dmin\Desktop\zelenyj_blesk.png"/>
          <p:cNvPicPr>
            <a:picLocks noChangeAspect="1" noChangeArrowheads="1"/>
          </p:cNvPicPr>
          <p:nvPr/>
        </p:nvPicPr>
        <p:blipFill>
          <a:blip r:embed="rId2" cstate="print"/>
          <a:srcRect r="235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DeflateBottom">
              <a:avLst>
                <a:gd name="adj" fmla="val 80769"/>
              </a:avLst>
            </a:prstTxWarp>
            <a:normAutofit fontScale="90000"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Биологические виды </a:t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 зависимости от производимых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 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62000" y="2057400"/>
            <a:ext cx="2971800" cy="1447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Раздельнополые</a:t>
            </a:r>
          </a:p>
          <a:p>
            <a:pPr algn="ctr"/>
            <a:r>
              <a:rPr lang="ru-RU" sz="2800" dirty="0" smtClean="0"/>
              <a:t>Самки, самцы</a:t>
            </a:r>
            <a:endParaRPr lang="ru-RU" sz="28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105400" y="2057400"/>
            <a:ext cx="3200400" cy="1447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Обоеполые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dirty="0" smtClean="0"/>
              <a:t>гермафродиты</a:t>
            </a:r>
            <a:endParaRPr lang="ru-RU" sz="2800" dirty="0"/>
          </a:p>
        </p:txBody>
      </p:sp>
      <p:pic>
        <p:nvPicPr>
          <p:cNvPr id="5122" name="Picture 2" descr="C:\Users\Admin\Desktop\4a95b_meduza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3733800"/>
            <a:ext cx="4115173" cy="27447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C:\Users\Admin\Desktop\lemur_family_in_chiba_park_toky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733800"/>
            <a:ext cx="3733800" cy="27744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dmin\Desktop\zelenyj_blesk.png"/>
          <p:cNvPicPr>
            <a:picLocks noChangeAspect="1" noChangeArrowheads="1"/>
          </p:cNvPicPr>
          <p:nvPr/>
        </p:nvPicPr>
        <p:blipFill>
          <a:blip r:embed="rId2" cstate="print"/>
          <a:srcRect r="235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67200" y="228600"/>
            <a:ext cx="5181600" cy="12192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* Гермафродитизм-возможность самооплодотворения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81000" y="228600"/>
            <a:ext cx="3733800" cy="1600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Обоеполые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dirty="0" smtClean="0"/>
              <a:t>гермафродиты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2819400"/>
            <a:ext cx="2590800" cy="707886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Покрытосеменные</a:t>
            </a:r>
            <a:r>
              <a:rPr lang="ru-RU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ru-RU" sz="20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растения</a:t>
            </a:r>
            <a:endParaRPr lang="ru-RU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0" y="2795377"/>
            <a:ext cx="3200400" cy="461665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Кишечнополостные</a:t>
            </a:r>
            <a:endParaRPr lang="ru-RU" sz="2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147" name="Picture 3" descr="C:\Users\Admin\Desktop\050202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3124200"/>
            <a:ext cx="4419600" cy="2719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8" name="Picture 4" descr="C:\Users\Admin\Desktop\скачанные файлы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2057400"/>
            <a:ext cx="4057650" cy="43182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5105400" y="1524000"/>
            <a:ext cx="2590800" cy="707886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Плоские и многие кольчатые черви</a:t>
            </a:r>
            <a:endParaRPr lang="ru-RU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" y="2514600"/>
            <a:ext cx="3048000" cy="584775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Ракообразные</a:t>
            </a:r>
            <a:endParaRPr lang="ru-RU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151" name="Picture 7" descr="C:\Users\Admin\Desktop\img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3429000"/>
            <a:ext cx="4114800" cy="3109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9" name="Picture 5" descr="C:\Users\Admin\Desktop\скачанные файлы (1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048000"/>
            <a:ext cx="4351311" cy="2895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dmin\Desktop\zelenyj_blesk.png"/>
          <p:cNvPicPr>
            <a:picLocks noChangeAspect="1" noChangeArrowheads="1"/>
          </p:cNvPicPr>
          <p:nvPr/>
        </p:nvPicPr>
        <p:blipFill>
          <a:blip r:embed="rId2" cstate="print"/>
          <a:srcRect r="235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4801"/>
            <a:ext cx="8229600" cy="14478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Обоеполые цветки содержат тычинки и пестики одновременно</a:t>
            </a:r>
            <a:endParaRPr lang="ru-RU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7170" name="Picture 2" descr="C:\Users\Admin\Desktop\slide_15.jpg"/>
          <p:cNvPicPr>
            <a:picLocks noChangeAspect="1" noChangeArrowheads="1"/>
          </p:cNvPicPr>
          <p:nvPr/>
        </p:nvPicPr>
        <p:blipFill>
          <a:blip r:embed="rId3" cstate="print"/>
          <a:srcRect l="32000" t="40000" b="12000"/>
          <a:stretch>
            <a:fillRect/>
          </a:stretch>
        </p:blipFill>
        <p:spPr bwMode="auto">
          <a:xfrm>
            <a:off x="228600" y="1676400"/>
            <a:ext cx="8686800" cy="45988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dmin\Desktop\zelenyj_blesk.png"/>
          <p:cNvPicPr>
            <a:picLocks noChangeAspect="1" noChangeArrowheads="1"/>
          </p:cNvPicPr>
          <p:nvPr/>
        </p:nvPicPr>
        <p:blipFill>
          <a:blip r:embed="rId2" cstate="print"/>
          <a:srcRect r="235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62400" y="304800"/>
            <a:ext cx="5181600" cy="1143000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Преимущество в появлении раздельнополых: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04800" y="228600"/>
            <a:ext cx="2971800" cy="1447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Раздельнополые</a:t>
            </a:r>
          </a:p>
          <a:p>
            <a:pPr algn="ctr"/>
            <a:r>
              <a:rPr lang="ru-RU" sz="2800" dirty="0" smtClean="0"/>
              <a:t>Самки, самцы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1981200"/>
            <a:ext cx="4953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* Возможность объединять генетическую информацию разных особей, формируя новые сочетания и увеличивая генетическое разнообразие вида, что способствовало его приспособлению в изменяющихся условиях обитания </a:t>
            </a:r>
            <a:endParaRPr lang="ru-RU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8194" name="Picture 2" descr="C:\Users\Admin\Desktop\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1447800"/>
            <a:ext cx="3352800" cy="2429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Admin\Desktop\78dcf64ea5e6a45738eab2b3246d1ba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4038600"/>
            <a:ext cx="3263900" cy="21723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Admin\Desktop\i_07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43400" y="3657600"/>
            <a:ext cx="2193925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9b1ae44643d4abd5fe831922cc09b9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" y="0"/>
            <a:ext cx="926067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895600"/>
            <a:ext cx="8229600" cy="1143000"/>
          </a:xfrm>
        </p:spPr>
        <p:txBody>
          <a:bodyPr>
            <a:prstTxWarp prst="textChevronInverted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внимание!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76800" y="5334000"/>
            <a:ext cx="4267200" cy="47275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Роботу 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выполнил :</a:t>
            </a:r>
            <a:endParaRPr lang="ru-RU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buNone/>
            </a:pP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10 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класс</a:t>
            </a:r>
          </a:p>
          <a:p>
            <a:pPr>
              <a:buNone/>
            </a:pP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Педагог: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163</Words>
  <Application>Microsoft Office PowerPoint</Application>
  <PresentationFormat>Экран (4:3)</PresentationFormat>
  <Paragraphs>40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Половое размножение</vt:lpstr>
      <vt:lpstr>Слайд 2</vt:lpstr>
      <vt:lpstr>Слайд 3</vt:lpstr>
      <vt:lpstr>Слияние</vt:lpstr>
      <vt:lpstr>Слайд 5</vt:lpstr>
      <vt:lpstr>Биологические виды  В зависимости от производимых </vt:lpstr>
      <vt:lpstr>Слайд 7</vt:lpstr>
      <vt:lpstr>Слайд 8</vt:lpstr>
      <vt:lpstr>Слайд 9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Половое размножение</dc:title>
  <dc:creator>Янка</dc:creator>
  <cp:lastModifiedBy>Admin</cp:lastModifiedBy>
  <cp:revision>19</cp:revision>
  <dcterms:created xsi:type="dcterms:W3CDTF">2016-01-24T12:53:22Z</dcterms:created>
  <dcterms:modified xsi:type="dcterms:W3CDTF">2016-09-05T15:26:10Z</dcterms:modified>
</cp:coreProperties>
</file>