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rawings/legacyDiagramText8.bin" ContentType="application/vnd.ms-office.legacyDiagramText"/>
  <Override PartName="/ppt/notesSlides/notesSlide23.xml" ContentType="application/vnd.openxmlformats-officedocument.presentationml.notesSlide+xml"/>
  <Override PartName="/ppt/drawings/legacyDiagramText12.bin" ContentType="application/vnd.ms-office.legacyDiagramText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rawings/legacyDiagramText4.bin" ContentType="application/vnd.ms-office.legacyDiagramText"/>
  <Override PartName="/ppt/notesSlides/notesSlide10.xml" ContentType="application/vnd.openxmlformats-officedocument.presentationml.notesSlide+xml"/>
  <Override PartName="/ppt/drawings/legacyDiagramText10.bin" ContentType="application/vnd.ms-office.legacyDiagramTex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rawings/legacyDiagramText2.bin" ContentType="application/vnd.ms-office.legacyDiagramText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rawings/legacyDiagramText9.bin" ContentType="application/vnd.ms-office.legacyDiagramText"/>
  <Override PartName="/ppt/notesSlides/notesSlide13.xml" ContentType="application/vnd.openxmlformats-officedocument.presentationml.notesSlide+xml"/>
  <Override PartName="/ppt/drawings/legacyDiagramText13.bin" ContentType="application/vnd.ms-office.legacyDiagramText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drawings/legacyDiagramText7.bin" ContentType="application/vnd.ms-office.legacyDiagramText"/>
  <Override PartName="/ppt/drawings/legacyDiagramText11.bin" ContentType="application/vnd.ms-office.legacyDiagramText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rawings/legacyDiagramText5.bin" ContentType="application/vnd.ms-office.legacyDiagramText"/>
  <Override PartName="/ppt/legacyDocTextInfo.bin" ContentType="application/vnd.ms-office.legacyDocTextInfo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rawings/legacyDiagramText1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rawings/legacyDiagramText6.bin" ContentType="application/vnd.ms-office.legacyDiagramText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52"/>
  </p:notesMasterIdLst>
  <p:handoutMasterIdLst>
    <p:handoutMasterId r:id="rId53"/>
  </p:handoutMasterIdLst>
  <p:sldIdLst>
    <p:sldId id="257" r:id="rId2"/>
    <p:sldId id="310" r:id="rId3"/>
    <p:sldId id="311" r:id="rId4"/>
    <p:sldId id="285" r:id="rId5"/>
    <p:sldId id="312" r:id="rId6"/>
    <p:sldId id="286" r:id="rId7"/>
    <p:sldId id="313" r:id="rId8"/>
    <p:sldId id="288" r:id="rId9"/>
    <p:sldId id="314" r:id="rId10"/>
    <p:sldId id="318" r:id="rId11"/>
    <p:sldId id="290" r:id="rId12"/>
    <p:sldId id="319" r:id="rId13"/>
    <p:sldId id="291" r:id="rId14"/>
    <p:sldId id="320" r:id="rId15"/>
    <p:sldId id="292" r:id="rId16"/>
    <p:sldId id="293" r:id="rId17"/>
    <p:sldId id="321" r:id="rId18"/>
    <p:sldId id="294" r:id="rId19"/>
    <p:sldId id="322" r:id="rId20"/>
    <p:sldId id="295" r:id="rId21"/>
    <p:sldId id="296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297" r:id="rId34"/>
    <p:sldId id="298" r:id="rId35"/>
    <p:sldId id="334" r:id="rId36"/>
    <p:sldId id="299" r:id="rId37"/>
    <p:sldId id="342" r:id="rId38"/>
    <p:sldId id="343" r:id="rId39"/>
    <p:sldId id="337" r:id="rId40"/>
    <p:sldId id="336" r:id="rId41"/>
    <p:sldId id="338" r:id="rId42"/>
    <p:sldId id="339" r:id="rId43"/>
    <p:sldId id="340" r:id="rId44"/>
    <p:sldId id="341" r:id="rId45"/>
    <p:sldId id="301" r:id="rId46"/>
    <p:sldId id="344" r:id="rId47"/>
    <p:sldId id="305" r:id="rId48"/>
    <p:sldId id="307" r:id="rId49"/>
    <p:sldId id="308" r:id="rId50"/>
    <p:sldId id="309" r:id="rId51"/>
  </p:sldIdLst>
  <p:sldSz cx="9144000" cy="6858000" type="screen4x3"/>
  <p:notesSz cx="6708775" cy="97742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00FF"/>
    <a:srgbClr val="FFCCFF"/>
    <a:srgbClr val="FF66FF"/>
    <a:srgbClr val="66CCFF"/>
    <a:srgbClr val="000000"/>
    <a:srgbClr val="FF3300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15" autoAdjust="0"/>
    <p:restoredTop sz="86352" autoAdjust="0"/>
  </p:normalViewPr>
  <p:slideViewPr>
    <p:cSldViewPr>
      <p:cViewPr>
        <p:scale>
          <a:sx n="75" d="100"/>
          <a:sy n="75" d="100"/>
        </p:scale>
        <p:origin x="-294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7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openxmlformats.org/officeDocument/2006/relationships/image" Target="../media/image7.wmf"/><Relationship Id="rId4" Type="http://schemas.microsoft.com/office/2006/relationships/legacyDiagramText" Target="legacyDiagramText4.bin"/></Relationships>
</file>

<file path=ppt/drawings/_rels/vmlDrawing3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7.bin"/><Relationship Id="rId2" Type="http://schemas.microsoft.com/office/2006/relationships/legacyDiagramText" Target="legacyDiagramText6.bin"/><Relationship Id="rId1" Type="http://schemas.microsoft.com/office/2006/relationships/legacyDiagramText" Target="legacyDiagramText5.bin"/><Relationship Id="rId5" Type="http://schemas.openxmlformats.org/officeDocument/2006/relationships/image" Target="../media/image9.jpeg"/><Relationship Id="rId4" Type="http://schemas.microsoft.com/office/2006/relationships/legacyDiagramText" Target="legacyDiagramText8.bin"/></Relationships>
</file>

<file path=ppt/drawings/_rels/vmlDrawing4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1.bin"/><Relationship Id="rId2" Type="http://schemas.microsoft.com/office/2006/relationships/legacyDiagramText" Target="legacyDiagramText10.bin"/><Relationship Id="rId1" Type="http://schemas.microsoft.com/office/2006/relationships/legacyDiagramText" Target="legacyDiagramText9.bin"/><Relationship Id="rId6" Type="http://schemas.microsoft.com/office/2006/relationships/legacyDiagramText" Target="legacyDiagramText12.bin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microsoft.com/office/2006/relationships/legacyDiagramText" Target="legacyDiagramText13.bin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0475" y="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370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0475" y="928370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B151242-8140-4B6C-98DB-EF88E31C59E7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0475" y="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1225" y="733425"/>
            <a:ext cx="4887913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643438"/>
            <a:ext cx="536575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70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0475" y="9283700"/>
            <a:ext cx="2906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799E6C3-1C66-492A-A34C-13DC448661FA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E40340-3799-4081-843F-0FAC5A7573A8}" type="slidenum">
              <a:rPr lang="uk-UA"/>
              <a:pPr/>
              <a:t>1</a:t>
            </a:fld>
            <a:endParaRPr lang="uk-UA"/>
          </a:p>
        </p:txBody>
      </p:sp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D2748F-34C5-4ECF-B262-4AA616924250}" type="slidenum">
              <a:rPr lang="uk-UA"/>
              <a:pPr/>
              <a:t>2</a:t>
            </a:fld>
            <a:endParaRPr lang="uk-UA"/>
          </a:p>
        </p:txBody>
      </p:sp>
      <p:sp>
        <p:nvSpPr>
          <p:cNvPr id="179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297716-9A2D-4DA9-A277-C4C23474A53C}" type="slidenum">
              <a:rPr lang="uk-UA"/>
              <a:pPr/>
              <a:t>3</a:t>
            </a:fld>
            <a:endParaRPr lang="uk-UA"/>
          </a:p>
        </p:txBody>
      </p:sp>
      <p:sp>
        <p:nvSpPr>
          <p:cNvPr id="181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D1FBC3-129B-4980-8370-0DECB30BC676}" type="slidenum">
              <a:rPr lang="uk-UA"/>
              <a:pPr/>
              <a:t>4</a:t>
            </a:fld>
            <a:endParaRPr lang="uk-UA"/>
          </a:p>
        </p:txBody>
      </p:sp>
      <p:sp>
        <p:nvSpPr>
          <p:cNvPr id="108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81167-14E0-43B0-B9E5-D56720C0EAEA}" type="slidenum">
              <a:rPr lang="uk-UA"/>
              <a:pPr/>
              <a:t>5</a:t>
            </a:fld>
            <a:endParaRPr lang="uk-UA"/>
          </a:p>
        </p:txBody>
      </p:sp>
      <p:sp>
        <p:nvSpPr>
          <p:cNvPr id="183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24D5A9-E834-45B4-8F90-A998F3A75E77}" type="slidenum">
              <a:rPr lang="uk-UA"/>
              <a:pPr/>
              <a:t>6</a:t>
            </a:fld>
            <a:endParaRPr lang="uk-UA"/>
          </a:p>
        </p:txBody>
      </p:sp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C84122-B6C9-436D-8B07-224A8DFCE0D9}" type="slidenum">
              <a:rPr lang="uk-UA"/>
              <a:pPr/>
              <a:t>7</a:t>
            </a:fld>
            <a:endParaRPr lang="uk-UA"/>
          </a:p>
        </p:txBody>
      </p:sp>
      <p:sp>
        <p:nvSpPr>
          <p:cNvPr id="185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3BA348-82E7-4A45-A357-0628E3FDD43D}" type="slidenum">
              <a:rPr lang="uk-UA"/>
              <a:pPr/>
              <a:t>8</a:t>
            </a:fld>
            <a:endParaRPr lang="uk-UA"/>
          </a:p>
        </p:txBody>
      </p:sp>
      <p:sp>
        <p:nvSpPr>
          <p:cNvPr id="111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E0D95-F51C-4F1F-8881-921F98862F7D}" type="slidenum">
              <a:rPr lang="uk-UA"/>
              <a:pPr/>
              <a:t>9</a:t>
            </a:fld>
            <a:endParaRPr lang="uk-UA"/>
          </a:p>
        </p:txBody>
      </p:sp>
      <p:sp>
        <p:nvSpPr>
          <p:cNvPr id="187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4804CA-EE22-4041-A455-9D1B0AC33817}" type="slidenum">
              <a:rPr lang="uk-UA"/>
              <a:pPr/>
              <a:t>11</a:t>
            </a:fld>
            <a:endParaRPr lang="uk-UA"/>
          </a:p>
        </p:txBody>
      </p:sp>
      <p:sp>
        <p:nvSpPr>
          <p:cNvPr id="113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DE1AF7-916D-4AE3-AC97-A372CE8DEA00}" type="slidenum">
              <a:rPr lang="uk-UA"/>
              <a:pPr/>
              <a:t>22</a:t>
            </a:fld>
            <a:endParaRPr lang="uk-UA"/>
          </a:p>
        </p:txBody>
      </p:sp>
      <p:sp>
        <p:nvSpPr>
          <p:cNvPr id="2232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A29EB6-8DC7-4079-B505-C172FF9E33AA}" type="slidenum">
              <a:rPr lang="uk-UA"/>
              <a:pPr/>
              <a:t>23</a:t>
            </a:fld>
            <a:endParaRPr lang="uk-UA"/>
          </a:p>
        </p:txBody>
      </p:sp>
      <p:sp>
        <p:nvSpPr>
          <p:cNvPr id="2252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FE76E-DDA7-40C8-A61C-E8A878466C7B}" type="slidenum">
              <a:rPr lang="uk-UA"/>
              <a:pPr/>
              <a:t>24</a:t>
            </a:fld>
            <a:endParaRPr lang="uk-UA"/>
          </a:p>
        </p:txBody>
      </p:sp>
      <p:sp>
        <p:nvSpPr>
          <p:cNvPr id="2273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7A814-8FA8-49C7-A457-0FDAFC669410}" type="slidenum">
              <a:rPr lang="uk-UA"/>
              <a:pPr/>
              <a:t>25</a:t>
            </a:fld>
            <a:endParaRPr lang="uk-UA"/>
          </a:p>
        </p:txBody>
      </p:sp>
      <p:sp>
        <p:nvSpPr>
          <p:cNvPr id="2293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0103EC-B59E-406F-AF53-E6ACF7519CC3}" type="slidenum">
              <a:rPr lang="uk-UA"/>
              <a:pPr/>
              <a:t>26</a:t>
            </a:fld>
            <a:endParaRPr lang="uk-UA"/>
          </a:p>
        </p:txBody>
      </p:sp>
      <p:sp>
        <p:nvSpPr>
          <p:cNvPr id="2314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520739-1D2E-4FB1-90C2-FBAB087BA59E}" type="slidenum">
              <a:rPr lang="uk-UA"/>
              <a:pPr/>
              <a:t>27</a:t>
            </a:fld>
            <a:endParaRPr lang="uk-UA"/>
          </a:p>
        </p:txBody>
      </p:sp>
      <p:sp>
        <p:nvSpPr>
          <p:cNvPr id="233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D003C0-E26E-491F-B1B1-A59BFD1ADE96}" type="slidenum">
              <a:rPr lang="uk-UA"/>
              <a:pPr/>
              <a:t>28</a:t>
            </a:fld>
            <a:endParaRPr lang="uk-UA"/>
          </a:p>
        </p:txBody>
      </p:sp>
      <p:sp>
        <p:nvSpPr>
          <p:cNvPr id="235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E04AD-6D2B-43A9-AED0-9F37476573AB}" type="slidenum">
              <a:rPr lang="uk-UA"/>
              <a:pPr/>
              <a:t>29</a:t>
            </a:fld>
            <a:endParaRPr lang="uk-UA"/>
          </a:p>
        </p:txBody>
      </p:sp>
      <p:sp>
        <p:nvSpPr>
          <p:cNvPr id="237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65629A-318E-4C01-A9B6-5C58949CAB51}" type="slidenum">
              <a:rPr lang="uk-UA"/>
              <a:pPr/>
              <a:t>30</a:t>
            </a:fld>
            <a:endParaRPr lang="uk-UA"/>
          </a:p>
        </p:txBody>
      </p:sp>
      <p:sp>
        <p:nvSpPr>
          <p:cNvPr id="239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DD59D1-25B8-496B-8599-FAA093D8ACD6}" type="slidenum">
              <a:rPr lang="uk-UA"/>
              <a:pPr/>
              <a:t>31</a:t>
            </a:fld>
            <a:endParaRPr lang="uk-UA"/>
          </a:p>
        </p:txBody>
      </p:sp>
      <p:sp>
        <p:nvSpPr>
          <p:cNvPr id="241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3D771F-ADEB-4DA2-A03E-5C2099BEFCF3}" type="slidenum">
              <a:rPr lang="uk-UA"/>
              <a:pPr/>
              <a:t>32</a:t>
            </a:fld>
            <a:endParaRPr lang="uk-UA"/>
          </a:p>
        </p:txBody>
      </p:sp>
      <p:sp>
        <p:nvSpPr>
          <p:cNvPr id="243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B51B57-0902-476A-AAEE-975845B9D72D}" type="slidenum">
              <a:rPr lang="uk-UA"/>
              <a:pPr/>
              <a:t>35</a:t>
            </a:fld>
            <a:endParaRPr lang="uk-UA"/>
          </a:p>
        </p:txBody>
      </p:sp>
      <p:sp>
        <p:nvSpPr>
          <p:cNvPr id="245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602D94-C8E8-4908-91B8-986D716804C0}" type="slidenum">
              <a:rPr lang="uk-UA"/>
              <a:pPr/>
              <a:t>37</a:t>
            </a:fld>
            <a:endParaRPr lang="uk-UA"/>
          </a:p>
        </p:txBody>
      </p:sp>
      <p:sp>
        <p:nvSpPr>
          <p:cNvPr id="262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32B357-B7A8-471F-B009-0C25C0542319}" type="slidenum">
              <a:rPr lang="uk-UA"/>
              <a:pPr/>
              <a:t>38</a:t>
            </a:fld>
            <a:endParaRPr lang="uk-UA"/>
          </a:p>
        </p:txBody>
      </p:sp>
      <p:sp>
        <p:nvSpPr>
          <p:cNvPr id="266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99C04-50C3-4872-874B-88A3C7939C64}" type="slidenum">
              <a:rPr lang="uk-UA"/>
              <a:pPr/>
              <a:t>39</a:t>
            </a:fld>
            <a:endParaRPr lang="uk-UA"/>
          </a:p>
        </p:txBody>
      </p:sp>
      <p:sp>
        <p:nvSpPr>
          <p:cNvPr id="2519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1EF71F-BFE4-46F0-AB0B-5E578113E60F}" type="slidenum">
              <a:rPr lang="uk-UA"/>
              <a:pPr/>
              <a:t>40</a:t>
            </a:fld>
            <a:endParaRPr lang="uk-UA"/>
          </a:p>
        </p:txBody>
      </p:sp>
      <p:sp>
        <p:nvSpPr>
          <p:cNvPr id="2498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BC74C4-C93C-4776-AD19-96765C869197}" type="slidenum">
              <a:rPr lang="uk-UA"/>
              <a:pPr/>
              <a:t>41</a:t>
            </a:fld>
            <a:endParaRPr lang="uk-UA"/>
          </a:p>
        </p:txBody>
      </p:sp>
      <p:sp>
        <p:nvSpPr>
          <p:cNvPr id="2539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B43FDB-B663-4646-BA6B-596A2AA93274}" type="slidenum">
              <a:rPr lang="uk-UA"/>
              <a:pPr/>
              <a:t>42</a:t>
            </a:fld>
            <a:endParaRPr lang="uk-UA"/>
          </a:p>
        </p:txBody>
      </p:sp>
      <p:sp>
        <p:nvSpPr>
          <p:cNvPr id="2560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C2948C-C53B-4F37-B3F0-9CC7C176E06C}" type="slidenum">
              <a:rPr lang="uk-UA"/>
              <a:pPr/>
              <a:t>43</a:t>
            </a:fld>
            <a:endParaRPr lang="uk-UA"/>
          </a:p>
        </p:txBody>
      </p:sp>
      <p:sp>
        <p:nvSpPr>
          <p:cNvPr id="258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599A13-AF80-4363-82B4-F3CB9D195B7A}" type="slidenum">
              <a:rPr lang="uk-UA"/>
              <a:pPr/>
              <a:t>44</a:t>
            </a:fld>
            <a:endParaRPr lang="uk-UA"/>
          </a:p>
        </p:txBody>
      </p:sp>
      <p:sp>
        <p:nvSpPr>
          <p:cNvPr id="260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41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7341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1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1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7341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341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1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1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1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1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2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342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2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3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3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3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3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3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3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43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343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343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7343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344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4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4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4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4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344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344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344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7344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344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7345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7345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BB1682A-F613-4B9B-88B9-205D02CB46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3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3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3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3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47" grpId="0"/>
      <p:bldP spid="273448" grpId="0" build="p">
        <p:tmplLst>
          <p:tmpl lvl="1">
            <p:tnLst>
              <p:par>
                <p:cTn presetID="2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34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34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34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E06AB-DEEA-4DC1-BF09-B8DAC05FB8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860A5-BE05-4F2C-9CA8-6A23F4D495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8BC748-690A-4495-8496-2E35BED586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B977D-F4BF-48A7-97CE-D4CF97B997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5FB02-008B-4AFE-B0EF-65B2CF16E2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93A27-2B80-433A-A661-8C0F29922E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63946-6D41-4523-A4C1-4BE0C8AD64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F4D1F-270D-4F32-8CF4-50DEF0A603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6005D-7EAA-4808-918B-4252C15C61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0D5812-AE5B-4A9E-B6D3-73BCC83BEB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F1B6F18-1814-459A-8DD0-329A924747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BBA60EC-7557-4127-85AB-86AA747666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E147E0F-2C82-46ED-A042-6D436A94CC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DA70570-5902-48CE-B30A-12F5B3DAA1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877B549-E59B-4466-9173-2EF0FC028E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7D13555-99E5-4F31-9444-202D3DD994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38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7238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38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38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7239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239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39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0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0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0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0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240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0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0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0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0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0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1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1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41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241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241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7241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241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1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1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1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242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24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24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242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242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7242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7242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28DE519-E19A-4C5D-A8C5-051C3D29164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7242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</p:sldLayoutIdLst>
  <p:transition advTm="5000"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ru.wikipedia.org/wiki/%D0%98%D0%B7%D0%BE%D0%B1%D1%80%D0%B0%D0%B6%D0%B5%D0%BD%D0%B8%D0%B5:Crossed_wires.JPG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yandex.ru/yandpage?&amp;p=34&amp;ed=1&amp;text=%D0%BE%D0%B1%D0%BE%D1%80%D1%83%D0%B4%D0%BE%D0%B2%D0%B0%D0%BD%D0%B8%D0%B5&amp;rpt=simage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7.jpeg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images.yandex.ru/yandpage?&amp;p=18&amp;text=%D1%81%D1%80%D0%B5%D0%B4%D1%81%D1%82%D0%B2%D0%B0%20%D0%B8%D0%BD%D0%B4%D0%B8%D0%B2%D0%B8%D0%B4%D1%83%D0%B0%D0%BB%D1%8C%D0%BD%D0%BE%D0%B9%20%D0%B7%D0%B0%D1%89%D0%B8%D1%82%D1%8B&amp;rpt=simage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jpeg"/><Relationship Id="rId4" Type="http://schemas.openxmlformats.org/officeDocument/2006/relationships/hyperlink" Target="http://images.yandex.ru/yandpage?&amp;p=9&amp;text=%D1%81%D1%80%D0%B5%D0%B4%D1%81%D1%82%D0%B2%D0%B0%20%D0%B8%D0%BD%D0%B4%D0%B8%D0%B2%D0%B8%D0%B4%D1%83%D0%B0%D0%BB%D1%8C%D0%BD%D0%BE%D0%B9%20%D0%B7%D0%B0%D1%89%D0%B8%D1%82%D1%8B&amp;rpt=simage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8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http://www.tns-counter.ru/V13a****yandex_ru/ru/CP1251/tmsec=yandex_images/0" TargetMode="External"/><Relationship Id="rId7" Type="http://schemas.openxmlformats.org/officeDocument/2006/relationships/image" Target="../media/image5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5.jpeg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989138"/>
            <a:ext cx="8064500" cy="1584325"/>
          </a:xfrm>
        </p:spPr>
        <p:txBody>
          <a:bodyPr/>
          <a:lstStyle/>
          <a:p>
            <a:r>
              <a:rPr lang="uk-UA" sz="4800" i="1" dirty="0">
                <a:solidFill>
                  <a:srgbClr val="FF0000"/>
                </a:solidFill>
                <a:latin typeface="Times New Roman" pitchFamily="18" charset="0"/>
              </a:rPr>
              <a:t>    </a:t>
            </a:r>
            <a:r>
              <a:rPr lang="uk-UA" sz="6600" i="1" dirty="0">
                <a:solidFill>
                  <a:srgbClr val="FF0000"/>
                </a:solidFill>
                <a:latin typeface="Times New Roman" pitchFamily="18" charset="0"/>
              </a:rPr>
              <a:t>ЕЛЕКТРОБЕЗПЕКА</a:t>
            </a:r>
            <a:endParaRPr lang="ru-RU" sz="66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05325"/>
            <a:ext cx="6800850" cy="11334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uk-UA" sz="1800" b="1" i="1" dirty="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2000" b="1" i="1" dirty="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1692275" y="188913"/>
            <a:ext cx="5543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/>
            <a:endParaRPr lang="ru-RU" sz="24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86" name="Picture 14" descr="http://www.novoselica-rda.cv.ua/uploads/posts/2011-05/1305278850_default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3088" name="Picture 16" descr="http://www.novoselica-rda.cv.ua/uploads/posts/2011-05/1305278850_default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9" name="Рисунок 8" descr="Untitl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57275" cy="952500"/>
          </a:xfrm>
          <a:prstGeom prst="rect">
            <a:avLst/>
          </a:prstGeom>
        </p:spPr>
      </p:pic>
      <p:pic>
        <p:nvPicPr>
          <p:cNvPr id="3090" name="Picture 18" descr="http://www.novoselica-rda.cv.ua/uploads/posts/2011-05/1305278850_default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11" name="Рисунок 10" descr="Untitl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05500"/>
            <a:ext cx="1057275" cy="952500"/>
          </a:xfrm>
          <a:prstGeom prst="rect">
            <a:avLst/>
          </a:prstGeom>
        </p:spPr>
      </p:pic>
      <p:pic>
        <p:nvPicPr>
          <p:cNvPr id="12" name="Рисунок 11" descr="Untitl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86725" y="0"/>
            <a:ext cx="1057275" cy="952500"/>
          </a:xfrm>
          <a:prstGeom prst="rect">
            <a:avLst/>
          </a:prstGeom>
        </p:spPr>
      </p:pic>
      <p:pic>
        <p:nvPicPr>
          <p:cNvPr id="13" name="Рисунок 12" descr="Untitl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86725" y="5905500"/>
            <a:ext cx="1057275" cy="9525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</a:rPr>
              <a:t>ОСНОВНІ    НОРМАТИВНІ    ДОКУМЕНТИ: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1800" b="1" dirty="0">
                <a:solidFill>
                  <a:srgbClr val="FFFF66"/>
                </a:solidFill>
                <a:latin typeface="Times New Roman" pitchFamily="18" charset="0"/>
              </a:rPr>
              <a:t>Правила устройства электроустановок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НПАОП 40.1-1.32-01 Правила будови електроустановок. Електрообладнання спеціальних установок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Правила </a:t>
            </a:r>
            <a:r>
              <a:rPr lang="ru-RU" sz="1800" b="1" dirty="0">
                <a:solidFill>
                  <a:srgbClr val="FFFF66"/>
                </a:solidFill>
                <a:latin typeface="Times New Roman" pitchFamily="18" charset="0"/>
              </a:rPr>
              <a:t> технической эксплуатации электрических станций и сетей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Правила технічної експлуатації електроустановок споживачів</a:t>
            </a:r>
            <a:endParaRPr lang="ru-RU" sz="18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НПАОП 40.1-1.01-97 Правила безпечної експлуатації електроустановок 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НПАОП 0.00-1.29-97 Правила захисту від статичної електрики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Правила випробування та використання засобів індивідуального захисту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1800" b="1" dirty="0">
                <a:solidFill>
                  <a:srgbClr val="FFFF66"/>
                </a:solidFill>
                <a:latin typeface="Times New Roman" pitchFamily="18" charset="0"/>
              </a:rPr>
              <a:t>ГОСТ 12.1.019-79 </a:t>
            </a:r>
            <a:r>
              <a:rPr lang="ru-RU" sz="1800" b="1" dirty="0" err="1">
                <a:solidFill>
                  <a:srgbClr val="FFFF66"/>
                </a:solidFill>
                <a:latin typeface="Times New Roman" pitchFamily="18" charset="0"/>
              </a:rPr>
              <a:t>Електробезопасность</a:t>
            </a:r>
            <a:r>
              <a:rPr lang="ru-RU" sz="1800" b="1" dirty="0">
                <a:solidFill>
                  <a:srgbClr val="FFFF66"/>
                </a:solidFill>
                <a:latin typeface="Times New Roman" pitchFamily="18" charset="0"/>
              </a:rPr>
              <a:t>. Общие требования и номенклатура видов защиты.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1800" b="1" dirty="0">
                <a:solidFill>
                  <a:srgbClr val="FFFF66"/>
                </a:solidFill>
                <a:latin typeface="Times New Roman" pitchFamily="18" charset="0"/>
              </a:rPr>
              <a:t>ГОСТ 12.1.030-81 </a:t>
            </a:r>
            <a:r>
              <a:rPr lang="ru-RU" sz="1800" b="1" dirty="0" err="1">
                <a:solidFill>
                  <a:srgbClr val="FFFF66"/>
                </a:solidFill>
                <a:latin typeface="Times New Roman" pitchFamily="18" charset="0"/>
              </a:rPr>
              <a:t>Електробезопасность</a:t>
            </a:r>
            <a:r>
              <a:rPr lang="ru-RU" sz="1800" b="1" dirty="0">
                <a:solidFill>
                  <a:srgbClr val="FFFF66"/>
                </a:solidFill>
                <a:latin typeface="Times New Roman" pitchFamily="18" charset="0"/>
              </a:rPr>
              <a:t>. Защитное заземление. </a:t>
            </a:r>
            <a:r>
              <a:rPr lang="ru-RU" sz="1800" b="1" dirty="0" err="1">
                <a:solidFill>
                  <a:srgbClr val="FFFF66"/>
                </a:solidFill>
                <a:latin typeface="Times New Roman" pitchFamily="18" charset="0"/>
              </a:rPr>
              <a:t>Зануление</a:t>
            </a:r>
            <a:r>
              <a:rPr lang="ru-RU" sz="1800" b="1" dirty="0">
                <a:solidFill>
                  <a:srgbClr val="FFFF66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2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2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sz="10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ru-RU" sz="10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ru-RU" sz="12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ru-RU" sz="12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200" dirty="0"/>
          </a:p>
        </p:txBody>
      </p:sp>
      <p:pic>
        <p:nvPicPr>
          <p:cNvPr id="178179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uk-UA" sz="48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uk-UA" sz="4800" dirty="0">
                <a:solidFill>
                  <a:srgbClr val="FF0000"/>
                </a:solidFill>
                <a:latin typeface="Times New Roman" pitchFamily="18" charset="0"/>
              </a:rPr>
              <a:t>ЕЛЕКТРОБЕЗПЕКА – </a:t>
            </a:r>
          </a:p>
          <a:p>
            <a:pPr algn="ctr">
              <a:buFont typeface="Wingdings" pitchFamily="2" charset="2"/>
              <a:buNone/>
            </a:pPr>
            <a:r>
              <a:rPr lang="uk-UA" dirty="0">
                <a:solidFill>
                  <a:srgbClr val="FFFF66"/>
                </a:solidFill>
                <a:latin typeface="Times New Roman" pitchFamily="18" charset="0"/>
              </a:rPr>
              <a:t>Система організаційних і технічних заходів і засобів, що забезпечують захист людей від шкідливої і небезпечної дії електричного струму, електричної дуги, електричного поля і статичної електрики</a:t>
            </a:r>
            <a:endParaRPr lang="ru-RU" dirty="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180227" name="Picture 3" descr="blue_1"/>
          <p:cNvPicPr>
            <a:picLocks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  <p:graphicFrame>
        <p:nvGraphicFramePr>
          <p:cNvPr id="180229" name="Object 5"/>
          <p:cNvGraphicFramePr>
            <a:graphicFrameLocks noChangeAspect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80229" name="Диаграмма" r:id="rId5" imgW="6096000" imgH="4076789" progId="MSGraph.Chart.8">
              <p:embed followColorScheme="full"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0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802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i="1">
                <a:solidFill>
                  <a:srgbClr val="FF0000"/>
                </a:solidFill>
                <a:latin typeface="Times New Roman" pitchFamily="18" charset="0"/>
              </a:rPr>
              <a:t>ЕЛЕКТРОБЕЗПЕКА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25538"/>
            <a:ext cx="8229600" cy="4852987"/>
          </a:xfrm>
        </p:spPr>
        <p:txBody>
          <a:bodyPr/>
          <a:lstStyle/>
          <a:p>
            <a:pPr algn="just">
              <a:buFont typeface="Wingdings" pitchFamily="2" charset="2"/>
              <a:buChar char="G"/>
            </a:pPr>
            <a:r>
              <a:rPr lang="uk-UA">
                <a:solidFill>
                  <a:srgbClr val="FFFF66"/>
                </a:solidFill>
                <a:latin typeface="Times New Roman" pitchFamily="18" charset="0"/>
              </a:rPr>
              <a:t>Система заходів направлених на виконання вимог:</a:t>
            </a:r>
          </a:p>
          <a:p>
            <a:pPr algn="just">
              <a:buFont typeface="Wingdings" pitchFamily="2" charset="2"/>
              <a:buChar char="ü"/>
            </a:pPr>
            <a:r>
              <a:rPr lang="uk-UA">
                <a:latin typeface="Times New Roman" pitchFamily="18" charset="0"/>
              </a:rPr>
              <a:t> </a:t>
            </a:r>
            <a:r>
              <a:rPr lang="uk-UA" sz="2400">
                <a:latin typeface="Times New Roman" pitchFamily="18" charset="0"/>
              </a:rPr>
              <a:t>ПУЕ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>
                <a:latin typeface="Times New Roman" pitchFamily="18" charset="0"/>
              </a:rPr>
              <a:t> ПТЕЕУС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>
                <a:latin typeface="Times New Roman" pitchFamily="18" charset="0"/>
              </a:rPr>
              <a:t> ПБЕЕУС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>
                <a:latin typeface="Times New Roman" pitchFamily="18" charset="0"/>
              </a:rPr>
              <a:t> ПВВ ЗІЗ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>
                <a:latin typeface="Times New Roman" pitchFamily="18" charset="0"/>
              </a:rPr>
              <a:t> Зменшення дій на персонал I, U, звільнення, надання ПДД</a:t>
            </a:r>
          </a:p>
          <a:p>
            <a:pPr algn="just">
              <a:buFont typeface="Wingdings" pitchFamily="2" charset="2"/>
              <a:buChar char="G"/>
            </a:pPr>
            <a:endParaRPr lang="uk-UA"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5386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</a:rPr>
              <a:t>АКТУАЛЬНІСТЬ ПРОБЛЕМИ ЕЛЕКТРОБЕЗПЕКИ:</a:t>
            </a:r>
          </a:p>
          <a:p>
            <a:pPr algn="ctr">
              <a:buFont typeface="Wingdings" pitchFamily="2" charset="2"/>
              <a:buNone/>
            </a:pPr>
            <a:endParaRPr lang="uk-UA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400" b="1" dirty="0">
                <a:solidFill>
                  <a:srgbClr val="FFFF66"/>
                </a:solidFill>
                <a:latin typeface="Times New Roman" pitchFamily="18" charset="0"/>
              </a:rPr>
              <a:t>удосконалення нормативної бази з питань електробезпеки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>
                <a:solidFill>
                  <a:srgbClr val="FFFF66"/>
                </a:solidFill>
                <a:latin typeface="Times New Roman" pitchFamily="18" charset="0"/>
              </a:rPr>
              <a:t>дотримання вимог безпеки при розробці електроустановок, їх спорудженні та експлуатації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>
                <a:solidFill>
                  <a:srgbClr val="FFFF66"/>
                </a:solidFill>
                <a:latin typeface="Times New Roman" pitchFamily="18" charset="0"/>
              </a:rPr>
              <a:t>підвищення рівня навчання електротехнічного персоналу, всього населення щодо розуміння небезпеки ураження електричним струмом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>
                <a:solidFill>
                  <a:srgbClr val="FFFF66"/>
                </a:solidFill>
                <a:latin typeface="Times New Roman" pitchFamily="18" charset="0"/>
              </a:rPr>
              <a:t>безпечного поводження при виконанні робіт в електроустановках та при користуванні ними</a:t>
            </a:r>
          </a:p>
          <a:p>
            <a:pPr>
              <a:buFont typeface="Wingdings" pitchFamily="2" charset="2"/>
              <a:buChar char="q"/>
            </a:pPr>
            <a:endParaRPr lang="uk-UA" sz="2400" b="1" dirty="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182275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82650"/>
          </a:xfrm>
        </p:spPr>
        <p:txBody>
          <a:bodyPr/>
          <a:lstStyle/>
          <a:p>
            <a:r>
              <a:rPr lang="uk-UA" sz="2400" i="1" dirty="0">
                <a:solidFill>
                  <a:srgbClr val="FF0000"/>
                </a:solidFill>
                <a:latin typeface="Times New Roman" pitchFamily="18" charset="0"/>
              </a:rPr>
              <a:t>ПРАВИЛА  УЛАШТУВАННЯ  ЕЛЕКТРОУСТАНОВОК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800" b="1" dirty="0">
                <a:latin typeface="Times New Roman" pitchFamily="18" charset="0"/>
              </a:rPr>
              <a:t>	</a:t>
            </a:r>
            <a:r>
              <a:rPr lang="uk-UA" sz="2800" b="1" dirty="0">
                <a:solidFill>
                  <a:srgbClr val="FFFF66"/>
                </a:solidFill>
                <a:latin typeface="Times New Roman" pitchFamily="18" charset="0"/>
              </a:rPr>
              <a:t>ЕЛЕКТРОУСТАНОВКИ –</a:t>
            </a:r>
            <a:r>
              <a:rPr lang="uk-UA" sz="2800" dirty="0">
                <a:solidFill>
                  <a:srgbClr val="FFFF66"/>
                </a:solidFill>
                <a:latin typeface="Times New Roman" pitchFamily="18" charset="0"/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uk-UA" sz="2800" dirty="0">
                <a:solidFill>
                  <a:srgbClr val="FFFF66"/>
                </a:solidFill>
                <a:latin typeface="Times New Roman" pitchFamily="18" charset="0"/>
              </a:rPr>
              <a:t>це пристрої, призначені для:</a:t>
            </a:r>
          </a:p>
          <a:p>
            <a:pPr algn="ctr">
              <a:buFont typeface="Wingdings" pitchFamily="2" charset="2"/>
              <a:buNone/>
            </a:pPr>
            <a:endParaRPr lang="uk-UA" sz="2800" dirty="0">
              <a:solidFill>
                <a:srgbClr val="FFFF66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800" dirty="0">
                <a:solidFill>
                  <a:srgbClr val="FFFF66"/>
                </a:solidFill>
                <a:latin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</a:rPr>
              <a:t>генерування (вироблення) електричної енергії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dirty="0">
                <a:latin typeface="Times New Roman" pitchFamily="18" charset="0"/>
              </a:rPr>
              <a:t> трансформації (перетворення однієї напруги в іншу)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dirty="0">
                <a:latin typeface="Times New Roman" pitchFamily="18" charset="0"/>
              </a:rPr>
              <a:t> комутації (вмикання, вимикання, перемикання)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dirty="0">
                <a:latin typeface="Times New Roman" pitchFamily="18" charset="0"/>
              </a:rPr>
              <a:t> передачі електричної енергії на відстань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dirty="0">
                <a:latin typeface="Times New Roman" pitchFamily="18" charset="0"/>
              </a:rPr>
              <a:t> перетворення електричної енергії в інші види енергії</a:t>
            </a:r>
          </a:p>
        </p:txBody>
      </p:sp>
      <p:pic>
        <p:nvPicPr>
          <p:cNvPr id="99332" name="Picture 4" descr="kniga_02"/>
          <p:cNvPicPr>
            <a:picLocks noChangeAspect="1" noChangeArrowheads="1"/>
          </p:cNvPicPr>
          <p:nvPr/>
        </p:nvPicPr>
        <p:blipFill>
          <a:blip r:embed="rId3" cstate="print"/>
          <a:srcRect l="75751" t="7484"/>
          <a:stretch>
            <a:fillRect/>
          </a:stretch>
        </p:blipFill>
        <p:spPr bwMode="auto">
          <a:xfrm>
            <a:off x="7673975" y="5530850"/>
            <a:ext cx="12192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76250"/>
            <a:ext cx="3898900" cy="53292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800" b="1" i="1">
                <a:solidFill>
                  <a:srgbClr val="FFFF66"/>
                </a:solidFill>
                <a:latin typeface="Times New Roman" pitchFamily="18" charset="0"/>
              </a:rPr>
              <a:t>Діючі електроустановки</a:t>
            </a:r>
            <a:r>
              <a:rPr lang="uk-UA" sz="2800" i="1">
                <a:solidFill>
                  <a:srgbClr val="FFFF66"/>
                </a:solidFill>
                <a:latin typeface="Times New Roman" pitchFamily="18" charset="0"/>
              </a:rPr>
              <a:t> -</a:t>
            </a:r>
            <a:r>
              <a:rPr lang="uk-UA" sz="2800">
                <a:latin typeface="Times New Roman" pitchFamily="18" charset="0"/>
              </a:rPr>
              <a:t> це такі, що перебувають у даний момент під напругою, або на які, в будь-який момент за допомогою комутаційної апаратури, можна подати напругу</a:t>
            </a:r>
          </a:p>
        </p:txBody>
      </p:sp>
      <p:pic>
        <p:nvPicPr>
          <p:cNvPr id="184323" name="Picture 3" descr="Житейская мудрость в картинках (39 работ). Фото № 1. В основном актуально на пятницу ;)">
            <a:hlinkClick r:id="" action="ppaction://noaction" highlightClick="1"/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463" y="1989138"/>
            <a:ext cx="4175125" cy="4387850"/>
          </a:xfrm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7" name="Organization Chart 7"/>
          <p:cNvGraphicFramePr>
            <a:graphicFrameLocks noChangeAspect="1"/>
          </p:cNvGraphicFramePr>
          <p:nvPr>
            <p:ph type="dgm" idx="1"/>
          </p:nvPr>
        </p:nvGraphicFramePr>
        <p:xfrm>
          <a:off x="103188" y="765175"/>
          <a:ext cx="9040812" cy="5614988"/>
        </p:xfrm>
        <a:graphic>
          <a:graphicData uri="http://schemas.openxmlformats.org/drawingml/2006/compatibility">
            <com:legacyDrawing xmlns:com="http://schemas.openxmlformats.org/drawingml/2006/compatibility" spid="_x0000_s10240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10240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96728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3600" b="1" dirty="0">
                <a:solidFill>
                  <a:srgbClr val="FF0000"/>
                </a:solidFill>
                <a:latin typeface="Times New Roman" pitchFamily="18" charset="0"/>
              </a:rPr>
              <a:t>КЛАСИФІКАЦІЯ  ПРИМІЩЕНЬ ЗА НЕБЕЗПЕКОЮ  ЕЛЕКТРОТРАВМ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dirty="0">
                <a:solidFill>
                  <a:srgbClr val="FFFF66"/>
                </a:solidFill>
                <a:latin typeface="Times New Roman" pitchFamily="18" charset="0"/>
              </a:rPr>
              <a:t>без підвищеної небезпеки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dirty="0">
                <a:solidFill>
                  <a:srgbClr val="FFFF66"/>
                </a:solidFill>
                <a:latin typeface="Times New Roman" pitchFamily="18" charset="0"/>
              </a:rPr>
              <a:t>з підвищеною небезпекою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dirty="0">
                <a:solidFill>
                  <a:srgbClr val="FFFF66"/>
                </a:solidFill>
                <a:latin typeface="Times New Roman" pitchFamily="18" charset="0"/>
              </a:rPr>
              <a:t>особливо небезпечні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0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18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sz="10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7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800" i="1" dirty="0">
                <a:solidFill>
                  <a:srgbClr val="FFFF66"/>
                </a:solidFill>
                <a:latin typeface="Times New Roman" pitchFamily="18" charset="0"/>
              </a:rPr>
              <a:t> </a:t>
            </a:r>
            <a:endParaRPr lang="uk-UA" sz="900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900" dirty="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186371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636" name="Group 4"/>
          <p:cNvGrpSpPr>
            <a:grpSpLocks/>
          </p:cNvGrpSpPr>
          <p:nvPr/>
        </p:nvGrpSpPr>
        <p:grpSpPr bwMode="auto">
          <a:xfrm>
            <a:off x="539750" y="476250"/>
            <a:ext cx="5761038" cy="5689600"/>
            <a:chOff x="1701" y="1134"/>
            <a:chExt cx="6480" cy="8100"/>
          </a:xfrm>
        </p:grpSpPr>
        <p:grpSp>
          <p:nvGrpSpPr>
            <p:cNvPr id="197637" name="Group 5"/>
            <p:cNvGrpSpPr>
              <a:grpSpLocks/>
            </p:cNvGrpSpPr>
            <p:nvPr/>
          </p:nvGrpSpPr>
          <p:grpSpPr bwMode="auto">
            <a:xfrm>
              <a:off x="1701" y="1134"/>
              <a:ext cx="3780" cy="1260"/>
              <a:chOff x="3681" y="1314"/>
              <a:chExt cx="3780" cy="1260"/>
            </a:xfrm>
          </p:grpSpPr>
          <p:sp>
            <p:nvSpPr>
              <p:cNvPr id="197638" name="AutoShape 6"/>
              <p:cNvSpPr>
                <a:spLocks noChangeArrowheads="1"/>
              </p:cNvSpPr>
              <p:nvPr/>
            </p:nvSpPr>
            <p:spPr bwMode="auto">
              <a:xfrm>
                <a:off x="3681" y="1314"/>
                <a:ext cx="3780" cy="126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76200" cmpd="tri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7639" name="Text Box 7"/>
              <p:cNvSpPr txBox="1">
                <a:spLocks noChangeArrowheads="1"/>
              </p:cNvSpPr>
              <p:nvPr/>
            </p:nvSpPr>
            <p:spPr bwMode="auto">
              <a:xfrm>
                <a:off x="4041" y="1494"/>
                <a:ext cx="3060" cy="900"/>
              </a:xfrm>
              <a:prstGeom prst="rect">
                <a:avLst/>
              </a:prstGeom>
              <a:solidFill>
                <a:srgbClr val="00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ru-RU" sz="1200">
                  <a:latin typeface="Times New Roman" pitchFamily="18" charset="0"/>
                </a:endParaRPr>
              </a:p>
              <a:p>
                <a:pPr algn="ctr"/>
                <a:r>
                  <a:rPr lang="ru-RU" sz="2400" b="1" i="1">
                    <a:solidFill>
                      <a:srgbClr val="FF0000"/>
                    </a:solidFill>
                    <a:latin typeface="Times New Roman" pitchFamily="18" charset="0"/>
                  </a:rPr>
                  <a:t>ФАКТОРИ</a:t>
                </a:r>
                <a:endParaRPr lang="uk-UA" sz="2400">
                  <a:latin typeface="Times New Roman" pitchFamily="18" charset="0"/>
                </a:endParaRPr>
              </a:p>
            </p:txBody>
          </p:sp>
        </p:grpSp>
        <p:sp>
          <p:nvSpPr>
            <p:cNvPr id="197640" name="Text Box 8"/>
            <p:cNvSpPr txBox="1">
              <a:spLocks noChangeArrowheads="1"/>
            </p:cNvSpPr>
            <p:nvPr/>
          </p:nvSpPr>
          <p:spPr bwMode="auto">
            <a:xfrm>
              <a:off x="5481" y="2934"/>
              <a:ext cx="2700" cy="900"/>
            </a:xfrm>
            <a:prstGeom prst="rect">
              <a:avLst/>
            </a:prstGeom>
            <a:solidFill>
              <a:srgbClr val="00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підвищена</a:t>
              </a:r>
            </a:p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температура</a:t>
              </a:r>
              <a:endParaRPr lang="uk-UA" sz="28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7641" name="Text Box 9"/>
            <p:cNvSpPr txBox="1">
              <a:spLocks noChangeArrowheads="1"/>
            </p:cNvSpPr>
            <p:nvPr/>
          </p:nvSpPr>
          <p:spPr bwMode="auto">
            <a:xfrm>
              <a:off x="5481" y="4014"/>
              <a:ext cx="2700" cy="900"/>
            </a:xfrm>
            <a:prstGeom prst="rect">
              <a:avLst/>
            </a:prstGeom>
            <a:solidFill>
              <a:srgbClr val="00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підвищена</a:t>
              </a:r>
            </a:p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вологість</a:t>
              </a:r>
              <a:endParaRPr lang="uk-UA" sz="28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7642" name="Text Box 10"/>
            <p:cNvSpPr txBox="1">
              <a:spLocks noChangeArrowheads="1"/>
            </p:cNvSpPr>
            <p:nvPr/>
          </p:nvSpPr>
          <p:spPr bwMode="auto">
            <a:xfrm>
              <a:off x="5481" y="5094"/>
              <a:ext cx="2700" cy="900"/>
            </a:xfrm>
            <a:prstGeom prst="rect">
              <a:avLst/>
            </a:prstGeom>
            <a:solidFill>
              <a:srgbClr val="00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струмопровідний</a:t>
              </a:r>
            </a:p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 пил</a:t>
              </a:r>
              <a:endParaRPr lang="uk-UA" sz="28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7643" name="Text Box 11"/>
            <p:cNvSpPr txBox="1">
              <a:spLocks noChangeArrowheads="1"/>
            </p:cNvSpPr>
            <p:nvPr/>
          </p:nvSpPr>
          <p:spPr bwMode="auto">
            <a:xfrm>
              <a:off x="5481" y="6174"/>
              <a:ext cx="2700" cy="900"/>
            </a:xfrm>
            <a:prstGeom prst="rect">
              <a:avLst/>
            </a:prstGeom>
            <a:solidFill>
              <a:srgbClr val="00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струмопровідна</a:t>
              </a:r>
            </a:p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підлога</a:t>
              </a:r>
              <a:endParaRPr lang="uk-UA" sz="28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7644" name="Text Box 12"/>
            <p:cNvSpPr txBox="1">
              <a:spLocks noChangeArrowheads="1"/>
            </p:cNvSpPr>
            <p:nvPr/>
          </p:nvSpPr>
          <p:spPr bwMode="auto">
            <a:xfrm>
              <a:off x="5481" y="7254"/>
              <a:ext cx="2700" cy="900"/>
            </a:xfrm>
            <a:prstGeom prst="rect">
              <a:avLst/>
            </a:prstGeom>
            <a:solidFill>
              <a:srgbClr val="00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пари агресивних середовищ</a:t>
              </a:r>
              <a:endParaRPr lang="uk-UA" sz="28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7645" name="Text Box 13"/>
            <p:cNvSpPr txBox="1">
              <a:spLocks noChangeArrowheads="1"/>
            </p:cNvSpPr>
            <p:nvPr/>
          </p:nvSpPr>
          <p:spPr bwMode="auto">
            <a:xfrm>
              <a:off x="5481" y="8334"/>
              <a:ext cx="2700" cy="900"/>
            </a:xfrm>
            <a:prstGeom prst="rect">
              <a:avLst/>
            </a:prstGeom>
            <a:solidFill>
              <a:srgbClr val="00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розміщення</a:t>
              </a:r>
            </a:p>
            <a:p>
              <a:pPr algn="ctr"/>
              <a:r>
                <a:rPr lang="uk-UA" sz="1400" b="1">
                  <a:solidFill>
                    <a:srgbClr val="000000"/>
                  </a:solidFill>
                  <a:latin typeface="Times New Roman" pitchFamily="18" charset="0"/>
                </a:rPr>
                <a:t> обладнання</a:t>
              </a:r>
              <a:endParaRPr lang="uk-UA" sz="28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7646" name="Line 14"/>
            <p:cNvSpPr>
              <a:spLocks noChangeShapeType="1"/>
            </p:cNvSpPr>
            <p:nvPr/>
          </p:nvSpPr>
          <p:spPr bwMode="auto">
            <a:xfrm>
              <a:off x="3501" y="2394"/>
              <a:ext cx="0" cy="64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647" name="Line 15"/>
            <p:cNvSpPr>
              <a:spLocks noChangeShapeType="1"/>
            </p:cNvSpPr>
            <p:nvPr/>
          </p:nvSpPr>
          <p:spPr bwMode="auto">
            <a:xfrm>
              <a:off x="3501" y="8874"/>
              <a:ext cx="19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648" name="Line 16"/>
            <p:cNvSpPr>
              <a:spLocks noChangeShapeType="1"/>
            </p:cNvSpPr>
            <p:nvPr/>
          </p:nvSpPr>
          <p:spPr bwMode="auto">
            <a:xfrm>
              <a:off x="3501" y="7614"/>
              <a:ext cx="19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649" name="Line 17"/>
            <p:cNvSpPr>
              <a:spLocks noChangeShapeType="1"/>
            </p:cNvSpPr>
            <p:nvPr/>
          </p:nvSpPr>
          <p:spPr bwMode="auto">
            <a:xfrm>
              <a:off x="3501" y="6534"/>
              <a:ext cx="19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650" name="Line 18"/>
            <p:cNvSpPr>
              <a:spLocks noChangeShapeType="1"/>
            </p:cNvSpPr>
            <p:nvPr/>
          </p:nvSpPr>
          <p:spPr bwMode="auto">
            <a:xfrm>
              <a:off x="3501" y="5454"/>
              <a:ext cx="19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651" name="Line 19"/>
            <p:cNvSpPr>
              <a:spLocks noChangeShapeType="1"/>
            </p:cNvSpPr>
            <p:nvPr/>
          </p:nvSpPr>
          <p:spPr bwMode="auto">
            <a:xfrm>
              <a:off x="3501" y="4374"/>
              <a:ext cx="19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652" name="Line 20"/>
            <p:cNvSpPr>
              <a:spLocks noChangeShapeType="1"/>
            </p:cNvSpPr>
            <p:nvPr/>
          </p:nvSpPr>
          <p:spPr bwMode="auto">
            <a:xfrm>
              <a:off x="3501" y="3294"/>
              <a:ext cx="19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97660" name="Picture 28" descr="hel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333375"/>
            <a:ext cx="1944688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9312"/>
          </a:xfrm>
        </p:spPr>
        <p:txBody>
          <a:bodyPr/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</a:rPr>
              <a:t>ПІДВИЩЕНА   ТЕМПЕРАТУРА 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+ 35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°</a:t>
            </a:r>
          </a:p>
        </p:txBody>
      </p:sp>
      <p:grpSp>
        <p:nvGrpSpPr>
          <p:cNvPr id="106518" name="Group 22"/>
          <p:cNvGrpSpPr>
            <a:grpSpLocks/>
          </p:cNvGrpSpPr>
          <p:nvPr/>
        </p:nvGrpSpPr>
        <p:grpSpPr bwMode="auto">
          <a:xfrm>
            <a:off x="755650" y="1138238"/>
            <a:ext cx="7777163" cy="5314950"/>
            <a:chOff x="476" y="717"/>
            <a:chExt cx="4899" cy="3348"/>
          </a:xfrm>
        </p:grpSpPr>
        <p:graphicFrame>
          <p:nvGraphicFramePr>
            <p:cNvPr id="106503" name="Diagram 7"/>
            <p:cNvGraphicFramePr>
              <a:graphicFrameLocks noChangeAspect="1"/>
            </p:cNvGraphicFramePr>
            <p:nvPr/>
          </p:nvGraphicFramePr>
          <p:xfrm>
            <a:off x="476" y="717"/>
            <a:ext cx="4899" cy="3257"/>
          </p:xfrm>
          <a:graphic>
            <a:graphicData uri="http://schemas.openxmlformats.org/drawingml/2006/compatibility">
              <com:legacyDrawing xmlns:com="http://schemas.openxmlformats.org/drawingml/2006/compatibility" spid="_x0000_s106503"/>
            </a:graphicData>
          </a:graphic>
        </p:graphicFrame>
        <p:sp>
          <p:nvSpPr>
            <p:cNvPr id="106517" name="AutoShape 21"/>
            <p:cNvSpPr>
              <a:spLocks noChangeArrowheads="1"/>
            </p:cNvSpPr>
            <p:nvPr/>
          </p:nvSpPr>
          <p:spPr bwMode="auto">
            <a:xfrm>
              <a:off x="1383" y="3475"/>
              <a:ext cx="272" cy="590"/>
            </a:xfrm>
            <a:prstGeom prst="downArrow">
              <a:avLst>
                <a:gd name="adj1" fmla="val 50000"/>
                <a:gd name="adj2" fmla="val 54228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4186238" cy="560387"/>
          </a:xfrm>
          <a:solidFill>
            <a:srgbClr val="FFFF00"/>
          </a:solidFill>
        </p:spPr>
        <p:txBody>
          <a:bodyPr/>
          <a:lstStyle/>
          <a:p>
            <a:r>
              <a:rPr lang="ru-RU" sz="2400" i="1" dirty="0">
                <a:solidFill>
                  <a:srgbClr val="FF3300"/>
                </a:solidFill>
                <a:latin typeface="Times New Roman" pitchFamily="18" charset="0"/>
              </a:rPr>
              <a:t>КОРОТКЕ    ЗАМИКАННЯ</a:t>
            </a:r>
            <a:endParaRPr lang="uk-UA" sz="2400" i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15048" name="Rectangle 8"/>
          <p:cNvSpPr>
            <a:spLocks noChangeArrowheads="1"/>
          </p:cNvSpPr>
          <p:nvPr/>
        </p:nvSpPr>
        <p:spPr bwMode="auto">
          <a:xfrm>
            <a:off x="1106488" y="1427163"/>
            <a:ext cx="4186237" cy="777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потенціал на корпусі – </a:t>
            </a:r>
            <a:b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небезпека для персоналу</a:t>
            </a:r>
          </a:p>
        </p:txBody>
      </p:sp>
      <p:sp>
        <p:nvSpPr>
          <p:cNvPr id="215049" name="AutoShape 9"/>
          <p:cNvSpPr>
            <a:spLocks noChangeArrowheads="1"/>
          </p:cNvSpPr>
          <p:nvPr/>
        </p:nvSpPr>
        <p:spPr bwMode="auto">
          <a:xfrm>
            <a:off x="3275013" y="2205038"/>
            <a:ext cx="433387" cy="503237"/>
          </a:xfrm>
          <a:prstGeom prst="downArrow">
            <a:avLst>
              <a:gd name="adj1" fmla="val 50000"/>
              <a:gd name="adj2" fmla="val 29029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0" name="Rectangle 10"/>
          <p:cNvSpPr>
            <a:spLocks noChangeArrowheads="1"/>
          </p:cNvSpPr>
          <p:nvPr/>
        </p:nvSpPr>
        <p:spPr bwMode="auto">
          <a:xfrm>
            <a:off x="1970088" y="2708275"/>
            <a:ext cx="4186237" cy="777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протидії</a:t>
            </a:r>
          </a:p>
        </p:txBody>
      </p:sp>
      <p:sp>
        <p:nvSpPr>
          <p:cNvPr id="215051" name="AutoShape 11"/>
          <p:cNvSpPr>
            <a:spLocks noChangeArrowheads="1"/>
          </p:cNvSpPr>
          <p:nvPr/>
        </p:nvSpPr>
        <p:spPr bwMode="auto">
          <a:xfrm>
            <a:off x="4138613" y="35020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2" name="Rectangle 12"/>
          <p:cNvSpPr>
            <a:spLocks noChangeArrowheads="1"/>
          </p:cNvSpPr>
          <p:nvPr/>
        </p:nvSpPr>
        <p:spPr bwMode="auto">
          <a:xfrm>
            <a:off x="2690813" y="4019550"/>
            <a:ext cx="6129337" cy="14255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just"/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додаткова припливна і витяжна вентиляція, кондиціонери;</a:t>
            </a:r>
            <a:b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 реконструкція – заміна обладнання на більш термостійке</a:t>
            </a:r>
            <a:b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uk-UA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5053" name="AutoShape 13"/>
          <p:cNvSpPr>
            <a:spLocks noChangeArrowheads="1"/>
          </p:cNvSpPr>
          <p:nvPr/>
        </p:nvSpPr>
        <p:spPr bwMode="auto">
          <a:xfrm>
            <a:off x="2124075" y="836613"/>
            <a:ext cx="433388" cy="576262"/>
          </a:xfrm>
          <a:prstGeom prst="downArrow">
            <a:avLst>
              <a:gd name="adj1" fmla="val 50000"/>
              <a:gd name="adj2" fmla="val 33242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15055" name="Picture 15" descr="Замкнутые накоротко электрические провода">
            <a:hlinkClick r:id="rId2" tooltip="Замкнутые накоротко электрические провода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333375"/>
            <a:ext cx="2857500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9312"/>
          </a:xfrm>
        </p:spPr>
        <p:txBody>
          <a:bodyPr/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</a:rPr>
              <a:t>ПІДВИЩЕНА   ВОЛОГІСТЬ 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75 %</a:t>
            </a:r>
            <a:endParaRPr lang="en-US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6983" name="Diagram 7"/>
          <p:cNvGraphicFramePr>
            <a:graphicFrameLocks/>
          </p:cNvGraphicFramePr>
          <p:nvPr>
            <p:ph type="dgm" idx="1"/>
          </p:nvPr>
        </p:nvGraphicFramePr>
        <p:xfrm>
          <a:off x="468313" y="1571625"/>
          <a:ext cx="8280400" cy="5026025"/>
        </p:xfrm>
        <a:graphic>
          <a:graphicData uri="http://schemas.openxmlformats.org/drawingml/2006/compatibility">
            <com:legacyDrawing xmlns:com="http://schemas.openxmlformats.org/drawingml/2006/compatibility" spid="_x0000_s126983"/>
          </a:graphicData>
        </a:graphic>
      </p:graphicFrame>
      <p:sp>
        <p:nvSpPr>
          <p:cNvPr id="127033" name="AutoShape 57"/>
          <p:cNvSpPr>
            <a:spLocks noChangeArrowheads="1"/>
          </p:cNvSpPr>
          <p:nvPr/>
        </p:nvSpPr>
        <p:spPr bwMode="auto">
          <a:xfrm>
            <a:off x="7956550" y="4581525"/>
            <a:ext cx="360363" cy="1727200"/>
          </a:xfrm>
          <a:prstGeom prst="downArrow">
            <a:avLst>
              <a:gd name="adj1" fmla="val 50000"/>
              <a:gd name="adj2" fmla="val 119824"/>
            </a:avLst>
          </a:prstGeom>
          <a:solidFill>
            <a:srgbClr val="FF3300"/>
          </a:solidFill>
          <a:ln w="9525">
            <a:solidFill>
              <a:schemeClr val="tx1"/>
            </a:solidFill>
            <a:prstDash val="dash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395288" y="260350"/>
            <a:ext cx="4186237" cy="5619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24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КОРОТКЕ    ЗАМИКАННЯ</a:t>
            </a:r>
            <a:endParaRPr lang="uk-UA" sz="2400" i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7093" name="Rectangle 5"/>
          <p:cNvSpPr>
            <a:spLocks noChangeArrowheads="1"/>
          </p:cNvSpPr>
          <p:nvPr/>
        </p:nvSpPr>
        <p:spPr bwMode="auto">
          <a:xfrm>
            <a:off x="1106488" y="1427163"/>
            <a:ext cx="4186237" cy="777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потенціал на корпусі – </a:t>
            </a:r>
            <a:b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небезпека для персоналу</a:t>
            </a:r>
          </a:p>
        </p:txBody>
      </p:sp>
      <p:sp>
        <p:nvSpPr>
          <p:cNvPr id="217094" name="AutoShape 6"/>
          <p:cNvSpPr>
            <a:spLocks noChangeArrowheads="1"/>
          </p:cNvSpPr>
          <p:nvPr/>
        </p:nvSpPr>
        <p:spPr bwMode="auto">
          <a:xfrm>
            <a:off x="2124075" y="836613"/>
            <a:ext cx="433388" cy="576262"/>
          </a:xfrm>
          <a:prstGeom prst="downArrow">
            <a:avLst>
              <a:gd name="adj1" fmla="val 50000"/>
              <a:gd name="adj2" fmla="val 33242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7095" name="AutoShape 7"/>
          <p:cNvSpPr>
            <a:spLocks noChangeArrowheads="1"/>
          </p:cNvSpPr>
          <p:nvPr/>
        </p:nvSpPr>
        <p:spPr bwMode="auto">
          <a:xfrm>
            <a:off x="3275013" y="2205038"/>
            <a:ext cx="433387" cy="503237"/>
          </a:xfrm>
          <a:prstGeom prst="downArrow">
            <a:avLst>
              <a:gd name="adj1" fmla="val 50000"/>
              <a:gd name="adj2" fmla="val 29029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7096" name="Rectangle 8"/>
          <p:cNvSpPr>
            <a:spLocks noChangeArrowheads="1"/>
          </p:cNvSpPr>
          <p:nvPr/>
        </p:nvSpPr>
        <p:spPr bwMode="auto">
          <a:xfrm>
            <a:off x="1970088" y="2708275"/>
            <a:ext cx="4186237" cy="777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протидії</a:t>
            </a:r>
          </a:p>
        </p:txBody>
      </p:sp>
      <p:sp>
        <p:nvSpPr>
          <p:cNvPr id="217097" name="AutoShape 9"/>
          <p:cNvSpPr>
            <a:spLocks noChangeArrowheads="1"/>
          </p:cNvSpPr>
          <p:nvPr/>
        </p:nvSpPr>
        <p:spPr bwMode="auto">
          <a:xfrm>
            <a:off x="4138613" y="35020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7098" name="Rectangle 10"/>
          <p:cNvSpPr>
            <a:spLocks noChangeArrowheads="1"/>
          </p:cNvSpPr>
          <p:nvPr/>
        </p:nvSpPr>
        <p:spPr bwMode="auto">
          <a:xfrm>
            <a:off x="2484438" y="4019550"/>
            <a:ext cx="6335712" cy="25050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just">
              <a:buFont typeface="Wingdings" pitchFamily="2" charset="2"/>
              <a:buNone/>
            </a:pPr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додаткова вентиляція, фільтри-вологопоглиначі;</a:t>
            </a:r>
            <a:b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 частіше виконання робіт по зачищенню контактних з’єднань, підтягнення болтових з’єднань;</a:t>
            </a:r>
            <a:b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 заміна обладнання на вологозахищене (герметичне)</a:t>
            </a:r>
            <a:br>
              <a:rPr lang="uk-UA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uk-UA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1825"/>
          </a:xfrm>
        </p:spPr>
        <p:txBody>
          <a:bodyPr/>
          <a:lstStyle/>
          <a:p>
            <a:r>
              <a:rPr lang="uk-UA" sz="2400" i="1" dirty="0">
                <a:solidFill>
                  <a:srgbClr val="FF0000"/>
                </a:solidFill>
                <a:latin typeface="Times New Roman" pitchFamily="18" charset="0"/>
              </a:rPr>
              <a:t>СТРУМОПРОВІДНИЙ   ПИЛ</a:t>
            </a:r>
          </a:p>
        </p:txBody>
      </p:sp>
      <p:grpSp>
        <p:nvGrpSpPr>
          <p:cNvPr id="130059" name="Group 11"/>
          <p:cNvGrpSpPr>
            <a:grpSpLocks/>
          </p:cNvGrpSpPr>
          <p:nvPr/>
        </p:nvGrpSpPr>
        <p:grpSpPr bwMode="auto">
          <a:xfrm>
            <a:off x="971550" y="836613"/>
            <a:ext cx="6911975" cy="2736850"/>
            <a:chOff x="340" y="845"/>
            <a:chExt cx="4944" cy="2903"/>
          </a:xfrm>
        </p:grpSpPr>
        <p:sp>
          <p:nvSpPr>
            <p:cNvPr id="130056" name="DownRibbonSharp"/>
            <p:cNvSpPr>
              <a:spLocks noEditPoints="1" noChangeArrowheads="1"/>
            </p:cNvSpPr>
            <p:nvPr/>
          </p:nvSpPr>
          <p:spPr bwMode="auto">
            <a:xfrm>
              <a:off x="340" y="845"/>
              <a:ext cx="4944" cy="2903"/>
            </a:xfrm>
            <a:custGeom>
              <a:avLst/>
              <a:gdLst>
                <a:gd name="G0" fmla="+- 0 0 0"/>
                <a:gd name="G1" fmla="+- 5400 0 0"/>
                <a:gd name="G2" fmla="+- 5400 2700 0"/>
                <a:gd name="G3" fmla="+- 21600 0 G2"/>
                <a:gd name="G4" fmla="+- 21600 0 G1"/>
                <a:gd name="G5" fmla="+- 21600 0 2700"/>
                <a:gd name="G6" fmla="*/ G5 1 2"/>
                <a:gd name="G7" fmla="+- 2700 0 0"/>
                <a:gd name="T0" fmla="*/ 10800 w 21600"/>
                <a:gd name="T1" fmla="*/ 2700 h 21600"/>
                <a:gd name="T2" fmla="*/ 2700 w 21600"/>
                <a:gd name="T3" fmla="*/ 9450 h 21600"/>
                <a:gd name="T4" fmla="*/ 10800 w 21600"/>
                <a:gd name="T5" fmla="*/ 21600 h 21600"/>
                <a:gd name="T6" fmla="*/ 18900 w 21600"/>
                <a:gd name="T7" fmla="*/ 945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G1 w 21600"/>
                <a:gd name="T13" fmla="*/ G7 h 21600"/>
                <a:gd name="T14" fmla="*/ G4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0"/>
                  </a:moveTo>
                  <a:lnTo>
                    <a:pt x="8100" y="0"/>
                  </a:lnTo>
                  <a:lnTo>
                    <a:pt x="8100" y="2700"/>
                  </a:lnTo>
                  <a:lnTo>
                    <a:pt x="13500" y="2700"/>
                  </a:lnTo>
                  <a:lnTo>
                    <a:pt x="13500" y="0"/>
                  </a:lnTo>
                  <a:lnTo>
                    <a:pt x="21600" y="0"/>
                  </a:lnTo>
                  <a:lnTo>
                    <a:pt x="18900" y="9450"/>
                  </a:lnTo>
                  <a:lnTo>
                    <a:pt x="21600" y="18900"/>
                  </a:lnTo>
                  <a:lnTo>
                    <a:pt x="16200" y="189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18900"/>
                  </a:lnTo>
                  <a:lnTo>
                    <a:pt x="0" y="18900"/>
                  </a:lnTo>
                  <a:lnTo>
                    <a:pt x="2700" y="9450"/>
                  </a:lnTo>
                  <a:close/>
                </a:path>
                <a:path w="21600" h="21600" fill="none" extrusionOk="0">
                  <a:moveTo>
                    <a:pt x="8100" y="2700"/>
                  </a:moveTo>
                  <a:lnTo>
                    <a:pt x="5400" y="2700"/>
                  </a:lnTo>
                  <a:lnTo>
                    <a:pt x="5400" y="18900"/>
                  </a:lnTo>
                </a:path>
                <a:path w="21600" h="21600" fill="none" extrusionOk="0">
                  <a:moveTo>
                    <a:pt x="5400" y="2700"/>
                  </a:moveTo>
                  <a:lnTo>
                    <a:pt x="8100" y="0"/>
                  </a:lnTo>
                </a:path>
                <a:path w="21600" h="21600" fill="none" extrusionOk="0">
                  <a:moveTo>
                    <a:pt x="13500" y="2700"/>
                  </a:moveTo>
                  <a:lnTo>
                    <a:pt x="16200" y="2700"/>
                  </a:lnTo>
                  <a:lnTo>
                    <a:pt x="16200" y="18900"/>
                  </a:lnTo>
                </a:path>
                <a:path w="21600" h="21600" fill="none" extrusionOk="0">
                  <a:moveTo>
                    <a:pt x="16200" y="2700"/>
                  </a:moveTo>
                  <a:lnTo>
                    <a:pt x="13500" y="0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30057" name="Text Box 9"/>
            <p:cNvSpPr txBox="1">
              <a:spLocks noChangeArrowheads="1"/>
            </p:cNvSpPr>
            <p:nvPr/>
          </p:nvSpPr>
          <p:spPr bwMode="auto">
            <a:xfrm>
              <a:off x="1710" y="1298"/>
              <a:ext cx="2237" cy="197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endParaRPr lang="uk-UA" sz="2000" b="1" i="1">
                <a:solidFill>
                  <a:srgbClr val="000000"/>
                </a:solidFill>
                <a:latin typeface="Times New Roman" pitchFamily="18" charset="0"/>
              </a:endParaRP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uk-UA" sz="2000" b="1" i="1">
                  <a:solidFill>
                    <a:srgbClr val="000000"/>
                  </a:solidFill>
                  <a:latin typeface="Times New Roman" pitchFamily="18" charset="0"/>
                </a:rPr>
                <a:t>Струмопровідний пил –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uk-UA" sz="2000">
                  <a:solidFill>
                    <a:srgbClr val="000000"/>
                  </a:solidFill>
                  <a:latin typeface="Times New Roman" pitchFamily="18" charset="0"/>
                </a:rPr>
                <a:t>шлях для втрати струму;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uk-UA" sz="2000">
                  <a:solidFill>
                    <a:srgbClr val="000000"/>
                  </a:solidFill>
                  <a:latin typeface="Times New Roman" pitchFamily="18" charset="0"/>
                </a:rPr>
                <a:t>ризик ураження 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uk-UA" sz="2000">
                  <a:solidFill>
                    <a:srgbClr val="000000"/>
                  </a:solidFill>
                  <a:latin typeface="Times New Roman" pitchFamily="18" charset="0"/>
                </a:rPr>
                <a:t>електричним 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uk-UA" sz="2000">
                  <a:solidFill>
                    <a:srgbClr val="000000"/>
                  </a:solidFill>
                  <a:latin typeface="Times New Roman" pitchFamily="18" charset="0"/>
                </a:rPr>
                <a:t>струмом</a:t>
              </a:r>
              <a:endParaRPr lang="uk-UA" sz="2000">
                <a:solidFill>
                  <a:srgbClr val="FF0000"/>
                </a:solidFill>
                <a:latin typeface="Garamond" pitchFamily="18" charset="0"/>
              </a:endParaRPr>
            </a:p>
          </p:txBody>
        </p:sp>
      </p:grpSp>
      <p:sp>
        <p:nvSpPr>
          <p:cNvPr id="130062" name="AutoShape 14"/>
          <p:cNvSpPr>
            <a:spLocks noChangeArrowheads="1"/>
          </p:cNvSpPr>
          <p:nvPr/>
        </p:nvSpPr>
        <p:spPr bwMode="auto">
          <a:xfrm>
            <a:off x="323850" y="1844675"/>
            <a:ext cx="936625" cy="2519363"/>
          </a:xfrm>
          <a:prstGeom prst="curvedRightArrow">
            <a:avLst>
              <a:gd name="adj1" fmla="val 53797"/>
              <a:gd name="adj2" fmla="val 107593"/>
              <a:gd name="adj3" fmla="val 33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0063" name="AutoShape 15"/>
          <p:cNvSpPr>
            <a:spLocks noChangeArrowheads="1"/>
          </p:cNvSpPr>
          <p:nvPr/>
        </p:nvSpPr>
        <p:spPr bwMode="auto">
          <a:xfrm>
            <a:off x="7812088" y="1916113"/>
            <a:ext cx="792162" cy="2305050"/>
          </a:xfrm>
          <a:prstGeom prst="curvedLeftArrow">
            <a:avLst>
              <a:gd name="adj1" fmla="val 58196"/>
              <a:gd name="adj2" fmla="val 116393"/>
              <a:gd name="adj3" fmla="val 33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0065" name="AutoShape 17"/>
          <p:cNvSpPr>
            <a:spLocks noChangeArrowheads="1"/>
          </p:cNvSpPr>
          <p:nvPr/>
        </p:nvSpPr>
        <p:spPr bwMode="auto">
          <a:xfrm>
            <a:off x="3995738" y="4365625"/>
            <a:ext cx="4826000" cy="2159000"/>
          </a:xfrm>
          <a:prstGeom prst="flowChartMulti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>
              <a:buFont typeface="Wingdings" pitchFamily="2" charset="2"/>
              <a:buNone/>
            </a:pPr>
            <a:r>
              <a:rPr lang="uk-UA" sz="1400" b="1" i="1">
                <a:solidFill>
                  <a:srgbClr val="FF3300"/>
                </a:solidFill>
                <a:latin typeface="Times New Roman" pitchFamily="18" charset="0"/>
              </a:rPr>
              <a:t>протидії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 вентиляційні фільтри-пиловловлювачі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 частіше протирання ізоляційних проміжків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 реконструкція пилозахищеного обладнання</a:t>
            </a:r>
          </a:p>
        </p:txBody>
      </p:sp>
      <p:sp>
        <p:nvSpPr>
          <p:cNvPr id="130066" name="Text Box 18"/>
          <p:cNvSpPr txBox="1">
            <a:spLocks noChangeArrowheads="1"/>
          </p:cNvSpPr>
          <p:nvPr/>
        </p:nvSpPr>
        <p:spPr bwMode="auto">
          <a:xfrm>
            <a:off x="900113" y="4797425"/>
            <a:ext cx="20875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uk-UA" sz="2800">
              <a:latin typeface="Times New Roman" pitchFamily="18" charset="0"/>
            </a:endParaRPr>
          </a:p>
        </p:txBody>
      </p:sp>
      <p:sp>
        <p:nvSpPr>
          <p:cNvPr id="130067" name="AutoShape 19"/>
          <p:cNvSpPr>
            <a:spLocks noChangeArrowheads="1"/>
          </p:cNvSpPr>
          <p:nvPr/>
        </p:nvSpPr>
        <p:spPr bwMode="auto">
          <a:xfrm>
            <a:off x="755650" y="4292600"/>
            <a:ext cx="2736850" cy="2374900"/>
          </a:xfrm>
          <a:prstGeom prst="flowChartMulti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>
              <a:buFont typeface="Wingdings" pitchFamily="2" charset="2"/>
              <a:buNone/>
            </a:pPr>
            <a:r>
              <a:rPr lang="uk-UA" sz="1400" b="1" i="1">
                <a:solidFill>
                  <a:srgbClr val="FF3300"/>
                </a:solidFill>
                <a:latin typeface="Times New Roman" pitchFamily="18" charset="0"/>
              </a:rPr>
              <a:t>види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металічний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 графітний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 вугільний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цементний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600">
                <a:solidFill>
                  <a:srgbClr val="000000"/>
                </a:solidFill>
                <a:latin typeface="Times New Roman" pitchFamily="18" charset="0"/>
              </a:rPr>
              <a:t> інший</a:t>
            </a:r>
          </a:p>
          <a:p>
            <a:pPr algn="just">
              <a:buFont typeface="Wingdings" pitchFamily="2" charset="2"/>
              <a:buChar char="Ø"/>
            </a:pPr>
            <a:endParaRPr lang="uk-UA" sz="16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</a:rPr>
              <a:t>СТРУМОПРОВІДНА   ПІДЛОГА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1831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2000" b="1" i="1" dirty="0">
                <a:solidFill>
                  <a:srgbClr val="FF0000"/>
                </a:solidFill>
                <a:latin typeface="Times New Roman" pitchFamily="18" charset="0"/>
              </a:rPr>
              <a:t>Струмопровідна підлога –</a:t>
            </a:r>
            <a:r>
              <a:rPr lang="uk-UA" sz="2000" dirty="0">
                <a:latin typeface="Times New Roman" pitchFamily="18" charset="0"/>
              </a:rPr>
              <a:t> ризик потрапляння до зони крокової напруги</a:t>
            </a:r>
          </a:p>
          <a:p>
            <a:pPr>
              <a:buFont typeface="Wingdings" pitchFamily="2" charset="2"/>
              <a:buNone/>
            </a:pPr>
            <a:endParaRPr lang="uk-UA" sz="2000" dirty="0">
              <a:latin typeface="Times New Roman" pitchFamily="18" charset="0"/>
            </a:endParaRPr>
          </a:p>
        </p:txBody>
      </p:sp>
      <p:pic>
        <p:nvPicPr>
          <p:cNvPr id="131078" name="Picture 6" descr="10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890713"/>
            <a:ext cx="554355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9" name="AutoShape 7"/>
          <p:cNvSpPr>
            <a:spLocks noChangeArrowheads="1"/>
          </p:cNvSpPr>
          <p:nvPr/>
        </p:nvSpPr>
        <p:spPr bwMode="auto">
          <a:xfrm>
            <a:off x="7524750" y="5805488"/>
            <a:ext cx="358775" cy="908050"/>
          </a:xfrm>
          <a:prstGeom prst="downArrow">
            <a:avLst>
              <a:gd name="adj1" fmla="val 50000"/>
              <a:gd name="adj2" fmla="val 63274"/>
            </a:avLst>
          </a:prstGeom>
          <a:solidFill>
            <a:srgbClr val="FF3300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9" name="AutoShape 13" descr="Букет"/>
          <p:cNvSpPr>
            <a:spLocks noChangeArrowheads="1"/>
          </p:cNvSpPr>
          <p:nvPr/>
        </p:nvSpPr>
        <p:spPr bwMode="auto">
          <a:xfrm>
            <a:off x="323850" y="1196975"/>
            <a:ext cx="3887788" cy="3384550"/>
          </a:xfrm>
          <a:prstGeom prst="can">
            <a:avLst>
              <a:gd name="adj" fmla="val 25000"/>
            </a:avLst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algn="just"/>
            <a:endParaRPr lang="uk-UA" sz="1200" b="1" i="1">
              <a:solidFill>
                <a:srgbClr val="FF3300"/>
              </a:solidFill>
              <a:latin typeface="Times New Roman" pitchFamily="18" charset="0"/>
            </a:endParaRPr>
          </a:p>
          <a:p>
            <a:pPr marL="342900" indent="-342900" algn="just"/>
            <a:r>
              <a:rPr lang="uk-UA" sz="1600" b="1">
                <a:solidFill>
                  <a:srgbClr val="FF3300"/>
                </a:solidFill>
                <a:latin typeface="Times New Roman" pitchFamily="18" charset="0"/>
              </a:rPr>
              <a:t>Види струмопровідної  підлоги: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Земляна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Асфальтована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Цементна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Залізобетонна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Із металічним залізним </a:t>
            </a:r>
          </a:p>
          <a:p>
            <a:pPr marL="342900" indent="-342900" algn="just"/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         покриттям</a:t>
            </a:r>
          </a:p>
          <a:p>
            <a:pPr marL="342900" indent="-342900" algn="just"/>
            <a:r>
              <a:rPr lang="uk-UA" sz="1600" b="1">
                <a:solidFill>
                  <a:srgbClr val="FF3300"/>
                </a:solidFill>
                <a:latin typeface="Times New Roman" pitchFamily="18" charset="0"/>
              </a:rPr>
              <a:t>Види не струмопровідної  підлоги: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Дерев’яна суха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Паркетна суха</a:t>
            </a:r>
          </a:p>
          <a:p>
            <a:pPr marL="342900" indent="-342900" algn="just">
              <a:buFontTx/>
              <a:buAutoNum type="arabicPeriod"/>
            </a:pPr>
            <a:endParaRPr lang="uk-UA" sz="1600" b="1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 algn="just"/>
            <a:endParaRPr lang="uk-UA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9151" name="AutoShape 15" descr="Букет"/>
          <p:cNvSpPr>
            <a:spLocks noChangeArrowheads="1"/>
          </p:cNvSpPr>
          <p:nvPr/>
        </p:nvSpPr>
        <p:spPr bwMode="auto">
          <a:xfrm>
            <a:off x="4932363" y="2276475"/>
            <a:ext cx="4211637" cy="3960813"/>
          </a:xfrm>
          <a:prstGeom prst="can">
            <a:avLst>
              <a:gd name="adj" fmla="val 25000"/>
            </a:avLst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algn="just"/>
            <a:r>
              <a:rPr lang="uk-UA" sz="1600" b="1" i="1">
                <a:solidFill>
                  <a:srgbClr val="FF3300"/>
                </a:solidFill>
                <a:latin typeface="Times New Roman" pitchFamily="18" charset="0"/>
              </a:rPr>
              <a:t>Протидії: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 i="1">
                <a:solidFill>
                  <a:srgbClr val="000000"/>
                </a:solidFill>
                <a:latin typeface="Times New Roman" pitchFamily="18" charset="0"/>
              </a:rPr>
              <a:t>Вирівнювання потенціалів</a:t>
            </a:r>
          </a:p>
          <a:p>
            <a:pPr marL="342900" indent="-342900" algn="just">
              <a:buFontTx/>
              <a:buAutoNum type="arabicPeriod"/>
            </a:pPr>
            <a:r>
              <a:rPr lang="uk-UA" sz="1600" b="1" i="1">
                <a:solidFill>
                  <a:srgbClr val="000000"/>
                </a:solidFill>
                <a:latin typeface="Times New Roman" pitchFamily="18" charset="0"/>
              </a:rPr>
              <a:t>Діелектричні килимки біля кожного</a:t>
            </a:r>
          </a:p>
          <a:p>
            <a:pPr marL="342900" indent="-342900" algn="just"/>
            <a:r>
              <a:rPr lang="uk-UA" sz="1600" b="1" i="1">
                <a:solidFill>
                  <a:srgbClr val="000000"/>
                </a:solidFill>
                <a:latin typeface="Times New Roman" pitchFamily="18" charset="0"/>
              </a:rPr>
              <a:t>         струмоприймача</a:t>
            </a:r>
          </a:p>
          <a:p>
            <a:pPr marL="342900" indent="-342900" algn="just">
              <a:buFontTx/>
              <a:buAutoNum type="arabicPeriod" startAt="3"/>
            </a:pPr>
            <a:r>
              <a:rPr lang="uk-UA" sz="1600" b="1" i="1">
                <a:solidFill>
                  <a:srgbClr val="000000"/>
                </a:solidFill>
                <a:latin typeface="Times New Roman" pitchFamily="18" charset="0"/>
              </a:rPr>
              <a:t>Діелектричні калоші на ноги  персоналу</a:t>
            </a:r>
          </a:p>
          <a:p>
            <a:pPr marL="342900" indent="-342900" algn="just">
              <a:buFontTx/>
              <a:buAutoNum type="arabicPeriod" startAt="3"/>
            </a:pPr>
            <a:r>
              <a:rPr lang="uk-UA" sz="1600" b="1" i="1">
                <a:solidFill>
                  <a:srgbClr val="000000"/>
                </a:solidFill>
                <a:latin typeface="Times New Roman" pitchFamily="18" charset="0"/>
              </a:rPr>
              <a:t>Додатковий інструктаж персоналу про </a:t>
            </a:r>
          </a:p>
          <a:p>
            <a:pPr marL="342900" indent="-342900" algn="just"/>
            <a:r>
              <a:rPr lang="uk-UA" sz="1600" b="1" i="1">
                <a:solidFill>
                  <a:srgbClr val="000000"/>
                </a:solidFill>
                <a:latin typeface="Times New Roman" pitchFamily="18" charset="0"/>
              </a:rPr>
              <a:t>         поведінку в зоні крокової напруги</a:t>
            </a:r>
          </a:p>
        </p:txBody>
      </p:sp>
      <p:sp>
        <p:nvSpPr>
          <p:cNvPr id="219153" name="Rectangle 17"/>
          <p:cNvSpPr>
            <a:spLocks noChangeArrowheads="1"/>
          </p:cNvSpPr>
          <p:nvPr/>
        </p:nvSpPr>
        <p:spPr bwMode="auto">
          <a:xfrm>
            <a:off x="395288" y="188913"/>
            <a:ext cx="8229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СТРУМОПРОВІДНА   ПІДЛОГА</a:t>
            </a:r>
          </a:p>
        </p:txBody>
      </p:sp>
      <p:pic>
        <p:nvPicPr>
          <p:cNvPr id="219156" name="Picture 2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EF2FB"/>
              </a:clrFrom>
              <a:clrTo>
                <a:srgbClr val="EEF2FB">
                  <a:alpha val="0"/>
                </a:srgbClr>
              </a:clrTo>
            </a:clrChange>
          </a:blip>
          <a:srcRect l="9352" t="3322" r="19687" b="3322"/>
          <a:stretch>
            <a:fillRect/>
          </a:stretch>
        </p:blipFill>
        <p:spPr bwMode="auto">
          <a:xfrm>
            <a:off x="2339975" y="3716338"/>
            <a:ext cx="189071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21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53" grpId="0"/>
      <p:bldP spid="21915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</a:rPr>
              <a:t>ПАРИ   АГРЕСИВНИХ   СЕРЕДОВИЩ</a:t>
            </a:r>
          </a:p>
        </p:txBody>
      </p:sp>
      <p:grpSp>
        <p:nvGrpSpPr>
          <p:cNvPr id="133126" name="Group 6"/>
          <p:cNvGrpSpPr>
            <a:grpSpLocks/>
          </p:cNvGrpSpPr>
          <p:nvPr/>
        </p:nvGrpSpPr>
        <p:grpSpPr bwMode="auto">
          <a:xfrm>
            <a:off x="611188" y="1412875"/>
            <a:ext cx="8137525" cy="5040313"/>
            <a:chOff x="385" y="890"/>
            <a:chExt cx="5126" cy="3175"/>
          </a:xfrm>
        </p:grpSpPr>
        <p:sp>
          <p:nvSpPr>
            <p:cNvPr id="133124" name="AutoShape 4"/>
            <p:cNvSpPr>
              <a:spLocks noChangeArrowheads="1"/>
            </p:cNvSpPr>
            <p:nvPr/>
          </p:nvSpPr>
          <p:spPr bwMode="auto">
            <a:xfrm>
              <a:off x="385" y="890"/>
              <a:ext cx="5126" cy="3175"/>
            </a:xfrm>
            <a:prstGeom prst="cloudCallout">
              <a:avLst>
                <a:gd name="adj1" fmla="val -28324"/>
                <a:gd name="adj2" fmla="val 3714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uk-UA">
                <a:latin typeface="Garamond" pitchFamily="18" charset="0"/>
              </a:endParaRPr>
            </a:p>
          </p:txBody>
        </p:sp>
        <p:sp>
          <p:nvSpPr>
            <p:cNvPr id="133125" name="Text Box 5"/>
            <p:cNvSpPr txBox="1">
              <a:spLocks noChangeArrowheads="1"/>
            </p:cNvSpPr>
            <p:nvPr/>
          </p:nvSpPr>
          <p:spPr bwMode="auto">
            <a:xfrm>
              <a:off x="1837" y="1888"/>
              <a:ext cx="2721" cy="2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uk-UA" sz="2800" b="1">
                  <a:latin typeface="Times New Roman" pitchFamily="18" charset="0"/>
                </a:rPr>
                <a:t>- прискорене роз’їдання ізоляції</a:t>
              </a:r>
            </a:p>
            <a:p>
              <a:pPr algn="ctr">
                <a:spcBef>
                  <a:spcPct val="50000"/>
                </a:spcBef>
                <a:buFontTx/>
                <a:buChar char="-"/>
              </a:pPr>
              <a:r>
                <a:rPr lang="uk-UA" sz="2800" b="1">
                  <a:latin typeface="Times New Roman" pitchFamily="18" charset="0"/>
                </a:rPr>
                <a:t> коротке замикання </a:t>
              </a:r>
            </a:p>
            <a:p>
              <a:pPr algn="ctr">
                <a:spcBef>
                  <a:spcPct val="50000"/>
                </a:spcBef>
                <a:buFontTx/>
                <a:buChar char="-"/>
              </a:pPr>
              <a:r>
                <a:rPr lang="uk-UA" sz="2800" b="1">
                  <a:latin typeface="Times New Roman" pitchFamily="18" charset="0"/>
                </a:rPr>
                <a:t> ураження електричним струмом</a:t>
              </a:r>
            </a:p>
            <a:p>
              <a:pPr algn="ctr">
                <a:spcBef>
                  <a:spcPct val="50000"/>
                </a:spcBef>
              </a:pPr>
              <a:endParaRPr lang="uk-UA" sz="2800" b="1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468313" y="188913"/>
            <a:ext cx="82296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ПАРИ   АГРЕСИВНИХ   СЕРЕДОВИЩ</a:t>
            </a:r>
          </a:p>
        </p:txBody>
      </p:sp>
      <p:sp>
        <p:nvSpPr>
          <p:cNvPr id="221199" name="AutoShape 15"/>
          <p:cNvSpPr>
            <a:spLocks noChangeArrowheads="1"/>
          </p:cNvSpPr>
          <p:nvPr/>
        </p:nvSpPr>
        <p:spPr bwMode="auto">
          <a:xfrm>
            <a:off x="323850" y="981075"/>
            <a:ext cx="2519363" cy="1871663"/>
          </a:xfrm>
          <a:prstGeom prst="irregularSeal1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just">
              <a:buFont typeface="Wingdings" pitchFamily="2" charset="2"/>
              <a:buChar char="v"/>
            </a:pPr>
            <a:endParaRPr lang="uk-UA" sz="1400" b="1">
              <a:solidFill>
                <a:srgbClr val="FF3300"/>
              </a:solidFill>
              <a:latin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Кислоти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Луги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Розчинники</a:t>
            </a:r>
          </a:p>
          <a:p>
            <a:pPr marL="342900" indent="-342900" algn="just">
              <a:buFont typeface="Wingdings" pitchFamily="2" charset="2"/>
              <a:buNone/>
            </a:pPr>
            <a:endParaRPr lang="uk-UA" sz="1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1201" name="AutoShape 17"/>
          <p:cNvSpPr>
            <a:spLocks noChangeArrowheads="1"/>
          </p:cNvSpPr>
          <p:nvPr/>
        </p:nvSpPr>
        <p:spPr bwMode="auto">
          <a:xfrm rot="5400000">
            <a:off x="1403350" y="2709863"/>
            <a:ext cx="433387" cy="287338"/>
          </a:xfrm>
          <a:prstGeom prst="rightArrow">
            <a:avLst>
              <a:gd name="adj1" fmla="val 50000"/>
              <a:gd name="adj2" fmla="val 37707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1203" name="AutoShape 19"/>
          <p:cNvSpPr>
            <a:spLocks noChangeArrowheads="1"/>
          </p:cNvSpPr>
          <p:nvPr/>
        </p:nvSpPr>
        <p:spPr bwMode="auto">
          <a:xfrm>
            <a:off x="755650" y="3213100"/>
            <a:ext cx="1728788" cy="1223963"/>
          </a:xfrm>
          <a:prstGeom prst="star16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Швидке</a:t>
            </a:r>
          </a:p>
          <a:p>
            <a:pPr algn="ctr"/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роз’їдання</a:t>
            </a:r>
          </a:p>
          <a:p>
            <a:pPr algn="ctr"/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ізоляції</a:t>
            </a:r>
          </a:p>
        </p:txBody>
      </p:sp>
      <p:sp>
        <p:nvSpPr>
          <p:cNvPr id="221205" name="AutoShape 21"/>
          <p:cNvSpPr>
            <a:spLocks noChangeArrowheads="1"/>
          </p:cNvSpPr>
          <p:nvPr/>
        </p:nvSpPr>
        <p:spPr bwMode="auto">
          <a:xfrm>
            <a:off x="611188" y="5084763"/>
            <a:ext cx="1944687" cy="1584325"/>
          </a:xfrm>
          <a:prstGeom prst="star8">
            <a:avLst>
              <a:gd name="adj" fmla="val 382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 sz="1400">
              <a:latin typeface="Times New Roman" pitchFamily="18" charset="0"/>
            </a:endParaRPr>
          </a:p>
          <a:p>
            <a:pPr algn="ctr"/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Потенціал на</a:t>
            </a:r>
          </a:p>
          <a:p>
            <a:pPr algn="ctr"/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 корпус – небезпека </a:t>
            </a:r>
          </a:p>
          <a:p>
            <a:pPr algn="ctr"/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ураження</a:t>
            </a:r>
          </a:p>
          <a:p>
            <a:pPr algn="ctr"/>
            <a:endParaRPr lang="uk-UA" sz="1400" b="1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endParaRPr lang="uk-UA" sz="1400" b="1">
              <a:latin typeface="Times New Roman" pitchFamily="18" charset="0"/>
            </a:endParaRPr>
          </a:p>
        </p:txBody>
      </p:sp>
      <p:sp>
        <p:nvSpPr>
          <p:cNvPr id="221206" name="AutoShape 22"/>
          <p:cNvSpPr>
            <a:spLocks noChangeArrowheads="1"/>
          </p:cNvSpPr>
          <p:nvPr/>
        </p:nvSpPr>
        <p:spPr bwMode="auto">
          <a:xfrm rot="5400000">
            <a:off x="1403350" y="4581525"/>
            <a:ext cx="433388" cy="287338"/>
          </a:xfrm>
          <a:prstGeom prst="rightArrow">
            <a:avLst>
              <a:gd name="adj1" fmla="val 50000"/>
              <a:gd name="adj2" fmla="val 37707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1210" name="AutoShape 26"/>
          <p:cNvSpPr>
            <a:spLocks noChangeArrowheads="1"/>
          </p:cNvSpPr>
          <p:nvPr/>
        </p:nvSpPr>
        <p:spPr bwMode="auto">
          <a:xfrm>
            <a:off x="6515100" y="1557338"/>
            <a:ext cx="1873250" cy="1150937"/>
          </a:xfrm>
          <a:prstGeom prst="downArrowCallout">
            <a:avLst>
              <a:gd name="adj1" fmla="val 40690"/>
              <a:gd name="adj2" fmla="val 40690"/>
              <a:gd name="adj3" fmla="val 16667"/>
              <a:gd name="adj4" fmla="val 6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 i="1">
                <a:solidFill>
                  <a:srgbClr val="FF0000"/>
                </a:solidFill>
                <a:latin typeface="Times New Roman" pitchFamily="18" charset="0"/>
              </a:rPr>
              <a:t>ПРОТИДІЇ</a:t>
            </a:r>
          </a:p>
        </p:txBody>
      </p:sp>
      <p:sp>
        <p:nvSpPr>
          <p:cNvPr id="221212" name="AutoShape 28"/>
          <p:cNvSpPr>
            <a:spLocks noChangeArrowheads="1"/>
          </p:cNvSpPr>
          <p:nvPr/>
        </p:nvSpPr>
        <p:spPr bwMode="auto">
          <a:xfrm>
            <a:off x="6445250" y="3213100"/>
            <a:ext cx="2087563" cy="2232025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just">
              <a:buFont typeface="Wingdings" pitchFamily="2" charset="2"/>
              <a:buChar char="v"/>
            </a:pPr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 усунення джерела </a:t>
            </a:r>
          </a:p>
          <a:p>
            <a:pPr algn="just">
              <a:buFont typeface="Wingdings" pitchFamily="2" charset="2"/>
              <a:buNone/>
            </a:pPr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    парів з приміщення </a:t>
            </a:r>
          </a:p>
          <a:p>
            <a:pPr algn="just">
              <a:buFont typeface="Wingdings" pitchFamily="2" charset="2"/>
              <a:buNone/>
            </a:pPr>
            <a:endParaRPr lang="uk-UA" sz="1400" b="1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 заміна установок на</a:t>
            </a:r>
          </a:p>
          <a:p>
            <a:pPr algn="just">
              <a:buFont typeface="Wingdings" pitchFamily="2" charset="2"/>
              <a:buNone/>
            </a:pPr>
            <a:r>
              <a:rPr lang="uk-UA" sz="1400" b="1">
                <a:solidFill>
                  <a:srgbClr val="000000"/>
                </a:solidFill>
                <a:latin typeface="Times New Roman" pitchFamily="18" charset="0"/>
              </a:rPr>
              <a:t>     кислотостійкі</a:t>
            </a:r>
          </a:p>
        </p:txBody>
      </p:sp>
      <p:pic>
        <p:nvPicPr>
          <p:cNvPr id="221215" name="Picture 31" descr="______________________________________________________________________________________________________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2060575"/>
            <a:ext cx="2466975" cy="33813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</a:rPr>
              <a:t>РОЗМІЩЕННЯ   ОБЛАДНАННЯ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96975"/>
            <a:ext cx="4114800" cy="2189163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uk-UA" sz="2000" b="1" dirty="0">
                <a:latin typeface="Times New Roman" pitchFamily="18" charset="0"/>
              </a:rPr>
              <a:t>	</a:t>
            </a:r>
            <a:r>
              <a:rPr lang="uk-UA" sz="1600" b="1" dirty="0">
                <a:solidFill>
                  <a:srgbClr val="FFFF66"/>
                </a:solidFill>
                <a:latin typeface="Times New Roman" pitchFamily="18" charset="0"/>
              </a:rPr>
              <a:t>Одночасний дотик до заземлених конструкцій споруд та до корпусу установки, який опинився під дією електричної напруги, може привести до ураження електричним струмом (шлях струму: </a:t>
            </a:r>
            <a:r>
              <a:rPr lang="uk-UA" sz="1600" b="1" dirty="0" err="1">
                <a:solidFill>
                  <a:srgbClr val="FFFF66"/>
                </a:solidFill>
                <a:latin typeface="Times New Roman" pitchFamily="18" charset="0"/>
              </a:rPr>
              <a:t>“рука-рука”</a:t>
            </a:r>
            <a:r>
              <a:rPr lang="uk-UA" sz="1600" b="1" dirty="0">
                <a:solidFill>
                  <a:srgbClr val="FFFF66"/>
                </a:solidFill>
                <a:latin typeface="Times New Roman" pitchFamily="18" charset="0"/>
              </a:rPr>
              <a:t>, </a:t>
            </a:r>
            <a:r>
              <a:rPr lang="uk-UA" sz="1600" b="1" dirty="0" err="1">
                <a:solidFill>
                  <a:srgbClr val="FFFF66"/>
                </a:solidFill>
                <a:latin typeface="Times New Roman" pitchFamily="18" charset="0"/>
              </a:rPr>
              <a:t>“голова-рука”</a:t>
            </a:r>
            <a:r>
              <a:rPr lang="uk-UA" sz="1600" b="1" dirty="0">
                <a:solidFill>
                  <a:srgbClr val="FFFF66"/>
                </a:solidFill>
                <a:latin typeface="Times New Roman" pitchFamily="18" charset="0"/>
              </a:rPr>
              <a:t>) через життєво важливі органи людини – серце та легені</a:t>
            </a:r>
          </a:p>
        </p:txBody>
      </p:sp>
      <p:pic>
        <p:nvPicPr>
          <p:cNvPr id="134150" name="Picture 6" descr="i?id=42996510&amp;tov=5">
            <a:hlinkClick r:id="rId2"/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62500" y="1916113"/>
            <a:ext cx="4260850" cy="4321175"/>
          </a:xfrm>
          <a:noFill/>
          <a:ln/>
        </p:spPr>
      </p:pic>
      <p:sp>
        <p:nvSpPr>
          <p:cNvPr id="134151" name="Rectangle 7"/>
          <p:cNvSpPr>
            <a:spLocks noChangeArrowheads="1"/>
          </p:cNvSpPr>
          <p:nvPr/>
        </p:nvSpPr>
        <p:spPr bwMode="auto">
          <a:xfrm>
            <a:off x="468313" y="3933825"/>
            <a:ext cx="4114800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uk-UA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</a:t>
            </a:r>
            <a:r>
              <a:rPr lang="uk-UA" sz="1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Протидії</a:t>
            </a:r>
          </a:p>
          <a:p>
            <a:pPr marL="342900" indent="-342900" algn="just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ü"/>
            </a:pPr>
            <a:r>
              <a:rPr lang="uk-UA" sz="1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Відстань не менше 1,5 м</a:t>
            </a:r>
          </a:p>
          <a:p>
            <a:pPr marL="342900" indent="-342900" algn="just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ü"/>
            </a:pPr>
            <a:r>
              <a:rPr lang="uk-UA" sz="1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Екрани із ізоляційних матеріалів</a:t>
            </a:r>
          </a:p>
          <a:p>
            <a:pPr marL="342900" indent="-342900" algn="just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ü"/>
            </a:pPr>
            <a:r>
              <a:rPr lang="uk-UA" sz="1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Огородження</a:t>
            </a:r>
          </a:p>
          <a:p>
            <a:pPr marL="342900" indent="-342900" algn="just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ü"/>
            </a:pPr>
            <a:r>
              <a:rPr lang="uk-UA" sz="1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Застережні плакати</a:t>
            </a:r>
          </a:p>
          <a:p>
            <a:pPr marL="342900" indent="-342900" algn="just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ü"/>
            </a:pPr>
            <a:r>
              <a:rPr lang="uk-UA" sz="1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Додатковий інструктаж</a:t>
            </a:r>
          </a:p>
          <a:p>
            <a:pPr marL="342900" indent="-342900" algn="just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uk-UA" sz="16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4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4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4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4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4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4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4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4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4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4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4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</a:rPr>
              <a:t>ІНШІ     ВИМОГИ    ПУЕ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362950" cy="475456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Неможливість дотику до струмопровідних частин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Знаки електричної безпеки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Адреса на вимикачах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Захист від механічних ушкоджень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Захист від струму перенапруги та струмів короткого замикання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Селективний (вибірковий) захист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Заземлення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</a:rPr>
              <a:t>Занулення</a:t>
            </a:r>
          </a:p>
          <a:p>
            <a:pPr>
              <a:buFont typeface="Wingdings" pitchFamily="2" charset="2"/>
              <a:buNone/>
            </a:pPr>
            <a:endParaRPr lang="uk-UA" sz="2000" dirty="0">
              <a:latin typeface="Times New Roman" pitchFamily="18" charset="0"/>
            </a:endParaRPr>
          </a:p>
        </p:txBody>
      </p:sp>
      <p:grpSp>
        <p:nvGrpSpPr>
          <p:cNvPr id="136222" name="Group 30"/>
          <p:cNvGrpSpPr>
            <a:grpSpLocks/>
          </p:cNvGrpSpPr>
          <p:nvPr/>
        </p:nvGrpSpPr>
        <p:grpSpPr bwMode="auto">
          <a:xfrm>
            <a:off x="395288" y="5373688"/>
            <a:ext cx="8353425" cy="863600"/>
            <a:chOff x="385" y="3475"/>
            <a:chExt cx="3615" cy="252"/>
          </a:xfrm>
        </p:grpSpPr>
        <p:pic>
          <p:nvPicPr>
            <p:cNvPr id="136197" name="Picture 5" descr="znak_01_o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3475"/>
              <a:ext cx="252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199" name="Picture 7" descr="znak_02_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8" y="3475"/>
              <a:ext cx="252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03" name="Picture 11" descr="znak_04_o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6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05" name="Picture 13" descr="znak_03_o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83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09" name="Picture 17" descr="znak_05_on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01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11" name="Picture 19" descr="znak_06_o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18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13" name="Picture 21" descr="znak_09_o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36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15" name="Picture 23" descr="znak_11_on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53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17" name="Picture 25" descr="znak_12_on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016" y="3475"/>
              <a:ext cx="252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19" name="Picture 27" descr="znak_13_on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379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36221" name="Picture 29" descr="znak_14_on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742" y="3475"/>
              <a:ext cx="258" cy="252"/>
            </a:xfrm>
            <a:prstGeom prst="rect">
              <a:avLst/>
            </a:prstGeom>
            <a:solidFill>
              <a:schemeClr val="tx1"/>
            </a:solidFill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8362950" cy="45354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</a:rPr>
              <a:t>ЗАСОБИ ЗАХИСТУ  В ЕЛЕКТРОУСТАНОВКАХ</a:t>
            </a:r>
          </a:p>
          <a:p>
            <a:pPr algn="ctr">
              <a:buFont typeface="Wingdings" pitchFamily="2" charset="2"/>
              <a:buNone/>
            </a:pPr>
            <a:endParaRPr lang="uk-UA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захисне заземлення</a:t>
            </a: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занулення</a:t>
            </a: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вирівнювання потенціалів</a:t>
            </a: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мала напруга</a:t>
            </a: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захисне відімкнення</a:t>
            </a: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ізоляція </a:t>
            </a:r>
            <a:r>
              <a:rPr lang="uk-UA" sz="1800" b="1" dirty="0" err="1">
                <a:solidFill>
                  <a:srgbClr val="FFFF66"/>
                </a:solidFill>
                <a:latin typeface="Times New Roman" pitchFamily="18" charset="0"/>
              </a:rPr>
              <a:t>струмопроводів</a:t>
            </a:r>
            <a:endParaRPr lang="uk-UA" sz="1800" b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огороджувальні пристрої</a:t>
            </a: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попереджувальна сигналізація, блокування, знаки безпеки</a:t>
            </a:r>
          </a:p>
          <a:p>
            <a:pPr>
              <a:buFont typeface="Wingdings" pitchFamily="2" charset="2"/>
              <a:buChar char="q"/>
            </a:pPr>
            <a:r>
              <a:rPr lang="uk-UA" sz="1800" b="1" dirty="0">
                <a:solidFill>
                  <a:srgbClr val="FFFF66"/>
                </a:solidFill>
                <a:latin typeface="Times New Roman" pitchFamily="18" charset="0"/>
              </a:rPr>
              <a:t>засоби захисту та запобіжні пристрої</a:t>
            </a:r>
          </a:p>
          <a:p>
            <a:pPr>
              <a:buFont typeface="Wingdings" pitchFamily="2" charset="2"/>
              <a:buNone/>
            </a:pPr>
            <a:endParaRPr lang="uk-UA" sz="2800" dirty="0"/>
          </a:p>
        </p:txBody>
      </p:sp>
      <p:pic>
        <p:nvPicPr>
          <p:cNvPr id="222211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88913"/>
            <a:ext cx="8229600" cy="792162"/>
          </a:xfrm>
          <a:noFill/>
          <a:ln/>
        </p:spPr>
      </p:pic>
      <p:pic>
        <p:nvPicPr>
          <p:cNvPr id="222212" name="Picture 4" descr="MCj00787490000[1]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56325" y="5121275"/>
            <a:ext cx="2817813" cy="12604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09563"/>
            <a:ext cx="8229600" cy="862012"/>
          </a:xfrm>
          <a:noFill/>
          <a:ln/>
        </p:spPr>
      </p:pic>
      <p:sp>
        <p:nvSpPr>
          <p:cNvPr id="224259" name="Litebulb"/>
          <p:cNvSpPr>
            <a:spLocks noEditPoints="1" noChangeArrowheads="1"/>
          </p:cNvSpPr>
          <p:nvPr/>
        </p:nvSpPr>
        <p:spPr bwMode="auto">
          <a:xfrm>
            <a:off x="2195513" y="1268413"/>
            <a:ext cx="4032250" cy="5184775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Заземлення – </a:t>
            </a:r>
          </a:p>
          <a:p>
            <a:pPr algn="ctr"/>
            <a:r>
              <a:rPr lang="uk-UA" sz="1600">
                <a:solidFill>
                  <a:srgbClr val="FF0000"/>
                </a:solidFill>
                <a:latin typeface="Times New Roman" pitchFamily="18" charset="0"/>
              </a:rPr>
              <a:t>навмисне електричне з’єднання з землею металевих струмопровідних частин, що можуть опинитися під напругою</a:t>
            </a:r>
          </a:p>
          <a:p>
            <a:endParaRPr lang="uk-UA" sz="160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24260" name="Picture 4" descr="MCj0078734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4868863"/>
            <a:ext cx="2449512" cy="1722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5516563"/>
            <a:ext cx="8435975" cy="579437"/>
          </a:xfrm>
          <a:solidFill>
            <a:srgbClr val="FFFF66"/>
          </a:soli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1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Розподіл потенціалів на поверхні землі навколо напівсферичного заземлювача</a:t>
            </a:r>
          </a:p>
        </p:txBody>
      </p:sp>
      <p:pic>
        <p:nvPicPr>
          <p:cNvPr id="226307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58775"/>
            <a:ext cx="8229600" cy="976313"/>
          </a:xfrm>
          <a:noFill/>
          <a:ln/>
        </p:spPr>
      </p:pic>
      <p:pic>
        <p:nvPicPr>
          <p:cNvPr id="226308" name="Picture 4"/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print">
            <a:grayscl/>
          </a:blip>
          <a:srcRect/>
          <a:stretch>
            <a:fillRect/>
          </a:stretch>
        </p:blipFill>
        <p:spPr>
          <a:xfrm>
            <a:off x="2441575" y="1557338"/>
            <a:ext cx="3762375" cy="37719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6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5184775"/>
            <a:ext cx="8229600" cy="946150"/>
          </a:xfrm>
          <a:solidFill>
            <a:srgbClr val="FFFF66"/>
          </a:solid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1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Крива розподілу потенціалів при контурному заземлювачі та можливі величини напруги кроку і доторкання</a:t>
            </a:r>
          </a:p>
        </p:txBody>
      </p:sp>
      <p:pic>
        <p:nvPicPr>
          <p:cNvPr id="228355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58775"/>
            <a:ext cx="8229600" cy="976313"/>
          </a:xfrm>
          <a:noFill/>
          <a:ln/>
        </p:spPr>
      </p:pic>
      <p:pic>
        <p:nvPicPr>
          <p:cNvPr id="228356" name="Picture 4"/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71550" y="1704975"/>
            <a:ext cx="7561263" cy="327342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5589588"/>
            <a:ext cx="8229600" cy="863600"/>
          </a:xfrm>
          <a:solidFill>
            <a:srgbClr val="FFFF66"/>
          </a:solidFill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uk-UA" sz="1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Принципова і розрахункова схеми включення людини під напругу в однофазній мережі, ізольованій від землі: </a:t>
            </a:r>
            <a:r>
              <a:rPr lang="uk-UA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а) </a:t>
            </a:r>
            <a:r>
              <a:rPr lang="uk-UA" sz="16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при нормальному режимі роботи; б) при пробої ізоляції проводу 2 на землю; в) при пробої ізоляції проводу 1 на землю</a:t>
            </a:r>
          </a:p>
        </p:txBody>
      </p:sp>
      <p:pic>
        <p:nvPicPr>
          <p:cNvPr id="230403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88913"/>
            <a:ext cx="8229600" cy="979487"/>
          </a:xfrm>
          <a:noFill/>
          <a:ln/>
        </p:spPr>
      </p:pic>
      <p:pic>
        <p:nvPicPr>
          <p:cNvPr id="230404" name="Picture 4"/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987675" y="1341438"/>
            <a:ext cx="3024188" cy="4103687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5589588"/>
            <a:ext cx="8229600" cy="935037"/>
          </a:xfrm>
          <a:solidFill>
            <a:srgbClr val="FFFF66"/>
          </a:soli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1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Схема включення людини під напругу при дотику до фазного проводу (а) і до корпусу споживача електроенергії при пошкодженні ізоляції (б)</a:t>
            </a:r>
          </a:p>
        </p:txBody>
      </p:sp>
      <p:pic>
        <p:nvPicPr>
          <p:cNvPr id="232451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58775"/>
            <a:ext cx="8229600" cy="976313"/>
          </a:xfrm>
          <a:noFill/>
          <a:ln/>
        </p:spPr>
      </p:pic>
      <p:pic>
        <p:nvPicPr>
          <p:cNvPr id="232452" name="Picture 4"/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908175" y="1436688"/>
            <a:ext cx="5543550" cy="400685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58775"/>
            <a:ext cx="8229600" cy="976313"/>
          </a:xfrm>
          <a:noFill/>
          <a:ln/>
        </p:spPr>
      </p:pic>
      <p:sp>
        <p:nvSpPr>
          <p:cNvPr id="234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3875088"/>
          </a:xfrm>
        </p:spPr>
        <p:txBody>
          <a:bodyPr/>
          <a:lstStyle/>
          <a:p>
            <a:endParaRPr lang="uk-UA" sz="2800"/>
          </a:p>
          <a:p>
            <a:endParaRPr lang="uk-UA" sz="2800"/>
          </a:p>
          <a:p>
            <a:endParaRPr lang="uk-UA" sz="2800"/>
          </a:p>
          <a:p>
            <a:endParaRPr lang="uk-UA" sz="2800"/>
          </a:p>
          <a:p>
            <a:endParaRPr lang="uk-UA" sz="2800"/>
          </a:p>
          <a:p>
            <a:endParaRPr lang="uk-UA" sz="2800"/>
          </a:p>
          <a:p>
            <a:endParaRPr lang="uk-UA" sz="2800"/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2268538" y="3429000"/>
            <a:ext cx="4392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uk-UA">
              <a:latin typeface="Garamond" pitchFamily="18" charset="0"/>
            </a:endParaRPr>
          </a:p>
        </p:txBody>
      </p:sp>
      <p:sp>
        <p:nvSpPr>
          <p:cNvPr id="234501" name="AutoShape 5"/>
          <p:cNvSpPr>
            <a:spLocks noChangeArrowheads="1"/>
          </p:cNvSpPr>
          <p:nvPr/>
        </p:nvSpPr>
        <p:spPr bwMode="auto">
          <a:xfrm>
            <a:off x="684213" y="1412875"/>
            <a:ext cx="7848600" cy="5445125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solidFill>
                  <a:srgbClr val="000000"/>
                </a:solidFill>
                <a:latin typeface="Times New Roman" pitchFamily="18" charset="0"/>
              </a:rPr>
              <a:t>Занулення – </a:t>
            </a:r>
          </a:p>
          <a:p>
            <a:pPr algn="ctr"/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це навмисне електричне з’єднання з нульовим </a:t>
            </a:r>
          </a:p>
          <a:p>
            <a:pPr algn="ctr"/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захисним провідником  металевих струмопровідних</a:t>
            </a:r>
          </a:p>
          <a:p>
            <a:pPr algn="ctr"/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частин, які можуть опинитися  під напругою </a:t>
            </a:r>
          </a:p>
          <a:p>
            <a:pPr algn="ctr"/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(корпуси устаткування, кабельні конструкції, сталеві</a:t>
            </a:r>
          </a:p>
          <a:p>
            <a:pPr algn="ctr"/>
            <a:r>
              <a:rPr lang="uk-UA" sz="1600" b="1">
                <a:solidFill>
                  <a:srgbClr val="000000"/>
                </a:solidFill>
                <a:latin typeface="Times New Roman" pitchFamily="18" charset="0"/>
              </a:rPr>
              <a:t>труби тощо)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34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1" grpId="0" animBg="1"/>
      <p:bldP spid="234501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5386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РОЗПОДІЛ    ЕЛЕКТРОУСТАНОВОК    ЗА    РЕЖИМОМ НЕЙТРАЛІ:</a:t>
            </a:r>
          </a:p>
          <a:p>
            <a:pPr algn="ctr"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напругою понад 1 кВ в мережах з ефективно заземленою нейтраллю, для яких характерні порівняно великі струми замикання на землю</a:t>
            </a:r>
          </a:p>
          <a:p>
            <a:pPr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напругою понад 1 кВ в мережах з ізольованою нейтраллю, для яких характерні малі струми замикання на землю</a:t>
            </a:r>
          </a:p>
          <a:p>
            <a:pPr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напругою до 1 кВ в мережах з ізольованою нейтраллю</a:t>
            </a:r>
          </a:p>
          <a:p>
            <a:pPr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напругою до 1 кВ в мережах з глухозаземленою нейтраллю</a:t>
            </a:r>
          </a:p>
          <a:p>
            <a:pPr>
              <a:buFont typeface="Wingdings" pitchFamily="2" charset="2"/>
              <a:buChar char="q"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b="1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36547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5589588"/>
            <a:ext cx="8229600" cy="576262"/>
          </a:xfrm>
          <a:solidFill>
            <a:srgbClr val="FFFF66"/>
          </a:soli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1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Схема трифазної чотирипровідної мережі з глухозаземленою нейтраллю</a:t>
            </a:r>
          </a:p>
        </p:txBody>
      </p:sp>
      <p:pic>
        <p:nvPicPr>
          <p:cNvPr id="238595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58775"/>
            <a:ext cx="8229600" cy="838200"/>
          </a:xfrm>
          <a:noFill/>
          <a:ln/>
        </p:spPr>
      </p:pic>
      <p:pic>
        <p:nvPicPr>
          <p:cNvPr id="238596" name="Picture 4"/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31913" y="1423988"/>
            <a:ext cx="6335712" cy="38766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2" name="Picture 2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260350"/>
            <a:ext cx="8229600" cy="792163"/>
          </a:xfrm>
          <a:noFill/>
          <a:ln/>
        </p:spPr>
      </p:pic>
      <p:sp>
        <p:nvSpPr>
          <p:cNvPr id="240644" name="DownRibbonSharp"/>
          <p:cNvSpPr>
            <a:spLocks noEditPoints="1" noChangeArrowheads="1"/>
          </p:cNvSpPr>
          <p:nvPr/>
        </p:nvSpPr>
        <p:spPr bwMode="auto">
          <a:xfrm>
            <a:off x="539750" y="1989138"/>
            <a:ext cx="8208963" cy="30956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2700"/>
              <a:gd name="G6" fmla="*/ G5 1 2"/>
              <a:gd name="G7" fmla="+- 2700 0 0"/>
              <a:gd name="T0" fmla="*/ 10800 w 21600"/>
              <a:gd name="T1" fmla="*/ 2700 h 21600"/>
              <a:gd name="T2" fmla="*/ 2700 w 21600"/>
              <a:gd name="T3" fmla="*/ 9450 h 21600"/>
              <a:gd name="T4" fmla="*/ 10800 w 21600"/>
              <a:gd name="T5" fmla="*/ 21600 h 21600"/>
              <a:gd name="T6" fmla="*/ 18900 w 21600"/>
              <a:gd name="T7" fmla="*/ 9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G7 h 21600"/>
              <a:gd name="T14" fmla="*/ G4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66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/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Захисне відімкнення –</a:t>
            </a:r>
          </a:p>
          <a:p>
            <a:pPr algn="ctr"/>
            <a:r>
              <a:rPr lang="uk-UA">
                <a:solidFill>
                  <a:srgbClr val="000000"/>
                </a:solidFill>
                <a:latin typeface="Times New Roman" pitchFamily="18" charset="0"/>
              </a:rPr>
              <a:t>захист швидкої дії, що забезпечує автоматичне відімкнення електроустановки під час виникнення в ній небезпеки ураження людини струмом</a:t>
            </a:r>
          </a:p>
          <a:p>
            <a:pPr algn="ctr"/>
            <a:endParaRPr lang="uk-UA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4" grpId="0" animBg="1"/>
      <p:bldP spid="24064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5381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800" b="1">
                <a:solidFill>
                  <a:srgbClr val="FF0000"/>
                </a:solidFill>
                <a:latin typeface="Times New Roman" pitchFamily="18" charset="0"/>
              </a:rPr>
              <a:t>ЗАСТЕРЕЖНІ   ЗНАКИ</a:t>
            </a:r>
          </a:p>
          <a:p>
            <a:pPr algn="ctr">
              <a:buFont typeface="Wingdings" pitchFamily="2" charset="2"/>
              <a:buNone/>
            </a:pPr>
            <a:endParaRPr lang="uk-UA" sz="28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42691" name="Picture 3" descr="blue_1"/>
          <p:cNvPicPr>
            <a:picLocks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7200" y="358775"/>
            <a:ext cx="8229600" cy="976313"/>
          </a:xfrm>
          <a:noFill/>
          <a:ln/>
        </p:spPr>
      </p:pic>
      <p:graphicFrame>
        <p:nvGraphicFramePr>
          <p:cNvPr id="242692" name="Diagram 4"/>
          <p:cNvGraphicFramePr>
            <a:graphicFrameLocks noChangeAspect="1"/>
          </p:cNvGraphicFramePr>
          <p:nvPr>
            <p:ph sz="half" idx="2"/>
          </p:nvPr>
        </p:nvGraphicFramePr>
        <p:xfrm>
          <a:off x="431800" y="2133600"/>
          <a:ext cx="8208963" cy="3940175"/>
        </p:xfrm>
        <a:graphic>
          <a:graphicData uri="http://schemas.openxmlformats.org/drawingml/2006/compatibility">
            <com:legacyDrawing xmlns:com="http://schemas.openxmlformats.org/drawingml/2006/compatibility" spid="_x0000_s242692"/>
          </a:graphicData>
        </a:graphic>
      </p:graphicFrame>
      <p:sp>
        <p:nvSpPr>
          <p:cNvPr id="242696" name="Film" descr="Водяные капли"/>
          <p:cNvSpPr>
            <a:spLocks noEditPoints="1" noChangeArrowheads="1"/>
          </p:cNvSpPr>
          <p:nvPr/>
        </p:nvSpPr>
        <p:spPr bwMode="auto">
          <a:xfrm>
            <a:off x="179388" y="2349500"/>
            <a:ext cx="3352800" cy="40322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4960 w 21600"/>
              <a:gd name="T17" fmla="*/ 8129 h 21600"/>
              <a:gd name="T18" fmla="*/ 17079 w 21600"/>
              <a:gd name="T19" fmla="*/ 1342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  <a:path w="21600" h="21600" extrusionOk="0">
                <a:moveTo>
                  <a:pt x="3014" y="21600"/>
                </a:moveTo>
                <a:lnTo>
                  <a:pt x="3014" y="0"/>
                </a:lnTo>
                <a:lnTo>
                  <a:pt x="0" y="0"/>
                </a:lnTo>
                <a:lnTo>
                  <a:pt x="0" y="21600"/>
                </a:lnTo>
                <a:lnTo>
                  <a:pt x="3014" y="21600"/>
                </a:lnTo>
                <a:close/>
              </a:path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18586" y="0"/>
                </a:lnTo>
                <a:lnTo>
                  <a:pt x="18586" y="21600"/>
                </a:lnTo>
                <a:lnTo>
                  <a:pt x="21600" y="21600"/>
                </a:lnTo>
                <a:close/>
              </a:path>
              <a:path w="21600" h="21600" extrusionOk="0">
                <a:moveTo>
                  <a:pt x="6028" y="6574"/>
                </a:moveTo>
                <a:lnTo>
                  <a:pt x="15572" y="6574"/>
                </a:lnTo>
                <a:lnTo>
                  <a:pt x="16074" y="6574"/>
                </a:lnTo>
                <a:lnTo>
                  <a:pt x="16326" y="6457"/>
                </a:lnTo>
                <a:lnTo>
                  <a:pt x="16577" y="6339"/>
                </a:lnTo>
                <a:lnTo>
                  <a:pt x="16828" y="6222"/>
                </a:lnTo>
                <a:lnTo>
                  <a:pt x="17079" y="6222"/>
                </a:lnTo>
                <a:lnTo>
                  <a:pt x="17330" y="5987"/>
                </a:lnTo>
                <a:lnTo>
                  <a:pt x="17330" y="5870"/>
                </a:lnTo>
                <a:lnTo>
                  <a:pt x="17581" y="5635"/>
                </a:lnTo>
                <a:lnTo>
                  <a:pt x="17581" y="1526"/>
                </a:lnTo>
                <a:lnTo>
                  <a:pt x="17330" y="1291"/>
                </a:lnTo>
                <a:lnTo>
                  <a:pt x="17330" y="1174"/>
                </a:lnTo>
                <a:lnTo>
                  <a:pt x="17079" y="1057"/>
                </a:lnTo>
                <a:lnTo>
                  <a:pt x="16828" y="939"/>
                </a:lnTo>
                <a:lnTo>
                  <a:pt x="16577" y="822"/>
                </a:lnTo>
                <a:lnTo>
                  <a:pt x="16326" y="704"/>
                </a:lnTo>
                <a:lnTo>
                  <a:pt x="16074" y="704"/>
                </a:lnTo>
                <a:lnTo>
                  <a:pt x="15572" y="587"/>
                </a:lnTo>
                <a:lnTo>
                  <a:pt x="6028" y="587"/>
                </a:lnTo>
                <a:lnTo>
                  <a:pt x="5526" y="704"/>
                </a:lnTo>
                <a:lnTo>
                  <a:pt x="5274" y="704"/>
                </a:lnTo>
                <a:lnTo>
                  <a:pt x="5023" y="822"/>
                </a:lnTo>
                <a:lnTo>
                  <a:pt x="4772" y="939"/>
                </a:lnTo>
                <a:lnTo>
                  <a:pt x="4521" y="1057"/>
                </a:lnTo>
                <a:lnTo>
                  <a:pt x="4270" y="1174"/>
                </a:lnTo>
                <a:lnTo>
                  <a:pt x="4270" y="1291"/>
                </a:lnTo>
                <a:lnTo>
                  <a:pt x="4019" y="1526"/>
                </a:lnTo>
                <a:lnTo>
                  <a:pt x="4019" y="5635"/>
                </a:lnTo>
                <a:lnTo>
                  <a:pt x="4270" y="5870"/>
                </a:lnTo>
                <a:lnTo>
                  <a:pt x="4270" y="5987"/>
                </a:lnTo>
                <a:lnTo>
                  <a:pt x="4521" y="6222"/>
                </a:lnTo>
                <a:lnTo>
                  <a:pt x="4772" y="6222"/>
                </a:lnTo>
                <a:lnTo>
                  <a:pt x="5023" y="6339"/>
                </a:lnTo>
                <a:lnTo>
                  <a:pt x="5274" y="6457"/>
                </a:lnTo>
                <a:lnTo>
                  <a:pt x="5526" y="6574"/>
                </a:lnTo>
                <a:lnTo>
                  <a:pt x="6028" y="6574"/>
                </a:lnTo>
                <a:close/>
              </a:path>
              <a:path w="21600" h="21600" extrusionOk="0">
                <a:moveTo>
                  <a:pt x="6028" y="13617"/>
                </a:moveTo>
                <a:lnTo>
                  <a:pt x="15572" y="13617"/>
                </a:lnTo>
                <a:lnTo>
                  <a:pt x="16074" y="13617"/>
                </a:lnTo>
                <a:lnTo>
                  <a:pt x="16326" y="13617"/>
                </a:lnTo>
                <a:lnTo>
                  <a:pt x="16577" y="13500"/>
                </a:lnTo>
                <a:lnTo>
                  <a:pt x="16828" y="13383"/>
                </a:lnTo>
                <a:lnTo>
                  <a:pt x="17079" y="13265"/>
                </a:lnTo>
                <a:lnTo>
                  <a:pt x="17330" y="13148"/>
                </a:lnTo>
                <a:lnTo>
                  <a:pt x="17330" y="12913"/>
                </a:lnTo>
                <a:lnTo>
                  <a:pt x="17581" y="12796"/>
                </a:lnTo>
                <a:lnTo>
                  <a:pt x="17581" y="8687"/>
                </a:lnTo>
                <a:lnTo>
                  <a:pt x="17330" y="8452"/>
                </a:lnTo>
                <a:lnTo>
                  <a:pt x="17330" y="8335"/>
                </a:lnTo>
                <a:lnTo>
                  <a:pt x="17079" y="8217"/>
                </a:lnTo>
                <a:lnTo>
                  <a:pt x="16828" y="7983"/>
                </a:lnTo>
                <a:lnTo>
                  <a:pt x="16577" y="7983"/>
                </a:lnTo>
                <a:lnTo>
                  <a:pt x="16326" y="7865"/>
                </a:lnTo>
                <a:lnTo>
                  <a:pt x="16074" y="7865"/>
                </a:lnTo>
                <a:lnTo>
                  <a:pt x="15572" y="7748"/>
                </a:lnTo>
                <a:lnTo>
                  <a:pt x="6028" y="7748"/>
                </a:lnTo>
                <a:lnTo>
                  <a:pt x="5526" y="7865"/>
                </a:lnTo>
                <a:lnTo>
                  <a:pt x="5274" y="7865"/>
                </a:lnTo>
                <a:lnTo>
                  <a:pt x="5023" y="7983"/>
                </a:lnTo>
                <a:lnTo>
                  <a:pt x="4772" y="7983"/>
                </a:lnTo>
                <a:lnTo>
                  <a:pt x="4521" y="8217"/>
                </a:lnTo>
                <a:lnTo>
                  <a:pt x="4270" y="8335"/>
                </a:lnTo>
                <a:lnTo>
                  <a:pt x="4270" y="8452"/>
                </a:lnTo>
                <a:lnTo>
                  <a:pt x="4019" y="8687"/>
                </a:lnTo>
                <a:lnTo>
                  <a:pt x="4019" y="12796"/>
                </a:lnTo>
                <a:lnTo>
                  <a:pt x="4270" y="12913"/>
                </a:lnTo>
                <a:lnTo>
                  <a:pt x="4270" y="13148"/>
                </a:lnTo>
                <a:lnTo>
                  <a:pt x="4521" y="13265"/>
                </a:lnTo>
                <a:lnTo>
                  <a:pt x="4772" y="13383"/>
                </a:lnTo>
                <a:lnTo>
                  <a:pt x="5023" y="13500"/>
                </a:lnTo>
                <a:lnTo>
                  <a:pt x="5274" y="13617"/>
                </a:lnTo>
                <a:lnTo>
                  <a:pt x="5526" y="13617"/>
                </a:lnTo>
                <a:lnTo>
                  <a:pt x="6028" y="13617"/>
                </a:lnTo>
                <a:close/>
              </a:path>
              <a:path w="21600" h="21600" extrusionOk="0">
                <a:moveTo>
                  <a:pt x="6028" y="20778"/>
                </a:moveTo>
                <a:lnTo>
                  <a:pt x="15572" y="20778"/>
                </a:lnTo>
                <a:lnTo>
                  <a:pt x="16074" y="20778"/>
                </a:lnTo>
                <a:lnTo>
                  <a:pt x="16326" y="20661"/>
                </a:lnTo>
                <a:lnTo>
                  <a:pt x="16577" y="20661"/>
                </a:lnTo>
                <a:lnTo>
                  <a:pt x="16828" y="20543"/>
                </a:lnTo>
                <a:lnTo>
                  <a:pt x="17079" y="20426"/>
                </a:lnTo>
                <a:lnTo>
                  <a:pt x="17330" y="20309"/>
                </a:lnTo>
                <a:lnTo>
                  <a:pt x="17330" y="20074"/>
                </a:lnTo>
                <a:lnTo>
                  <a:pt x="17581" y="19957"/>
                </a:lnTo>
                <a:lnTo>
                  <a:pt x="17581" y="15730"/>
                </a:lnTo>
                <a:lnTo>
                  <a:pt x="17330" y="15613"/>
                </a:lnTo>
                <a:lnTo>
                  <a:pt x="17330" y="15378"/>
                </a:lnTo>
                <a:lnTo>
                  <a:pt x="17079" y="15378"/>
                </a:lnTo>
                <a:lnTo>
                  <a:pt x="16828" y="15143"/>
                </a:lnTo>
                <a:lnTo>
                  <a:pt x="16577" y="15026"/>
                </a:lnTo>
                <a:lnTo>
                  <a:pt x="16326" y="15026"/>
                </a:lnTo>
                <a:lnTo>
                  <a:pt x="16074" y="15026"/>
                </a:lnTo>
                <a:lnTo>
                  <a:pt x="15572" y="14909"/>
                </a:lnTo>
                <a:lnTo>
                  <a:pt x="6028" y="14909"/>
                </a:lnTo>
                <a:lnTo>
                  <a:pt x="5526" y="15026"/>
                </a:lnTo>
                <a:lnTo>
                  <a:pt x="5274" y="15026"/>
                </a:lnTo>
                <a:lnTo>
                  <a:pt x="5023" y="15026"/>
                </a:lnTo>
                <a:lnTo>
                  <a:pt x="4772" y="15143"/>
                </a:lnTo>
                <a:lnTo>
                  <a:pt x="4521" y="15378"/>
                </a:lnTo>
                <a:lnTo>
                  <a:pt x="4270" y="15378"/>
                </a:lnTo>
                <a:lnTo>
                  <a:pt x="4270" y="15613"/>
                </a:lnTo>
                <a:lnTo>
                  <a:pt x="4019" y="15730"/>
                </a:lnTo>
                <a:lnTo>
                  <a:pt x="4019" y="19957"/>
                </a:lnTo>
                <a:lnTo>
                  <a:pt x="4270" y="20074"/>
                </a:lnTo>
                <a:lnTo>
                  <a:pt x="4270" y="20309"/>
                </a:lnTo>
                <a:lnTo>
                  <a:pt x="4521" y="20426"/>
                </a:lnTo>
                <a:lnTo>
                  <a:pt x="4772" y="20543"/>
                </a:lnTo>
                <a:lnTo>
                  <a:pt x="5023" y="20661"/>
                </a:lnTo>
                <a:lnTo>
                  <a:pt x="5274" y="20661"/>
                </a:lnTo>
                <a:lnTo>
                  <a:pt x="5526" y="20778"/>
                </a:lnTo>
                <a:lnTo>
                  <a:pt x="6028" y="20778"/>
                </a:lnTo>
                <a:close/>
              </a:path>
              <a:path w="21600" h="21600" extrusionOk="0">
                <a:moveTo>
                  <a:pt x="753" y="1291"/>
                </a:moveTo>
                <a:lnTo>
                  <a:pt x="2260" y="1291"/>
                </a:lnTo>
                <a:lnTo>
                  <a:pt x="2260" y="235"/>
                </a:lnTo>
                <a:lnTo>
                  <a:pt x="753" y="235"/>
                </a:lnTo>
                <a:lnTo>
                  <a:pt x="753" y="1291"/>
                </a:lnTo>
                <a:close/>
              </a:path>
              <a:path w="21600" h="21600" extrusionOk="0">
                <a:moveTo>
                  <a:pt x="753" y="2700"/>
                </a:moveTo>
                <a:lnTo>
                  <a:pt x="2260" y="2700"/>
                </a:lnTo>
                <a:lnTo>
                  <a:pt x="2260" y="1643"/>
                </a:lnTo>
                <a:lnTo>
                  <a:pt x="753" y="1643"/>
                </a:lnTo>
                <a:lnTo>
                  <a:pt x="753" y="2700"/>
                </a:lnTo>
                <a:close/>
              </a:path>
              <a:path w="21600" h="21600" extrusionOk="0">
                <a:moveTo>
                  <a:pt x="753" y="4109"/>
                </a:moveTo>
                <a:lnTo>
                  <a:pt x="2260" y="4109"/>
                </a:lnTo>
                <a:lnTo>
                  <a:pt x="2260" y="3052"/>
                </a:lnTo>
                <a:lnTo>
                  <a:pt x="753" y="3052"/>
                </a:lnTo>
                <a:lnTo>
                  <a:pt x="753" y="4109"/>
                </a:lnTo>
                <a:close/>
              </a:path>
              <a:path w="21600" h="21600" extrusionOk="0">
                <a:moveTo>
                  <a:pt x="753" y="5517"/>
                </a:moveTo>
                <a:lnTo>
                  <a:pt x="2260" y="5517"/>
                </a:lnTo>
                <a:lnTo>
                  <a:pt x="2260" y="4461"/>
                </a:lnTo>
                <a:lnTo>
                  <a:pt x="753" y="4461"/>
                </a:lnTo>
                <a:lnTo>
                  <a:pt x="753" y="5517"/>
                </a:lnTo>
                <a:close/>
              </a:path>
              <a:path w="21600" h="21600" extrusionOk="0">
                <a:moveTo>
                  <a:pt x="753" y="6926"/>
                </a:moveTo>
                <a:lnTo>
                  <a:pt x="2260" y="6926"/>
                </a:lnTo>
                <a:lnTo>
                  <a:pt x="2260" y="5870"/>
                </a:lnTo>
                <a:lnTo>
                  <a:pt x="753" y="5870"/>
                </a:lnTo>
                <a:lnTo>
                  <a:pt x="753" y="6926"/>
                </a:lnTo>
                <a:close/>
              </a:path>
              <a:path w="21600" h="21600" extrusionOk="0">
                <a:moveTo>
                  <a:pt x="753" y="8335"/>
                </a:moveTo>
                <a:lnTo>
                  <a:pt x="2260" y="8335"/>
                </a:lnTo>
                <a:lnTo>
                  <a:pt x="2260" y="7278"/>
                </a:lnTo>
                <a:lnTo>
                  <a:pt x="753" y="7278"/>
                </a:lnTo>
                <a:lnTo>
                  <a:pt x="753" y="8335"/>
                </a:lnTo>
                <a:close/>
              </a:path>
              <a:path w="21600" h="21600" extrusionOk="0">
                <a:moveTo>
                  <a:pt x="753" y="9743"/>
                </a:moveTo>
                <a:lnTo>
                  <a:pt x="2260" y="9743"/>
                </a:lnTo>
                <a:lnTo>
                  <a:pt x="2260" y="8687"/>
                </a:lnTo>
                <a:lnTo>
                  <a:pt x="753" y="8687"/>
                </a:lnTo>
                <a:lnTo>
                  <a:pt x="753" y="9743"/>
                </a:lnTo>
                <a:close/>
              </a:path>
              <a:path w="21600" h="21600" extrusionOk="0">
                <a:moveTo>
                  <a:pt x="753" y="11152"/>
                </a:moveTo>
                <a:lnTo>
                  <a:pt x="2260" y="11152"/>
                </a:lnTo>
                <a:lnTo>
                  <a:pt x="2260" y="10096"/>
                </a:lnTo>
                <a:lnTo>
                  <a:pt x="753" y="10096"/>
                </a:lnTo>
                <a:lnTo>
                  <a:pt x="753" y="11152"/>
                </a:lnTo>
                <a:close/>
              </a:path>
              <a:path w="21600" h="21600" extrusionOk="0">
                <a:moveTo>
                  <a:pt x="753" y="12561"/>
                </a:moveTo>
                <a:lnTo>
                  <a:pt x="2260" y="12561"/>
                </a:lnTo>
                <a:lnTo>
                  <a:pt x="2260" y="11504"/>
                </a:lnTo>
                <a:lnTo>
                  <a:pt x="753" y="11504"/>
                </a:lnTo>
                <a:lnTo>
                  <a:pt x="753" y="12561"/>
                </a:lnTo>
                <a:close/>
              </a:path>
              <a:path w="21600" h="21600" extrusionOk="0">
                <a:moveTo>
                  <a:pt x="753" y="13970"/>
                </a:moveTo>
                <a:lnTo>
                  <a:pt x="2260" y="13970"/>
                </a:lnTo>
                <a:lnTo>
                  <a:pt x="2260" y="12913"/>
                </a:lnTo>
                <a:lnTo>
                  <a:pt x="753" y="12913"/>
                </a:lnTo>
                <a:lnTo>
                  <a:pt x="753" y="13970"/>
                </a:lnTo>
                <a:close/>
              </a:path>
              <a:path w="21600" h="21600" extrusionOk="0">
                <a:moveTo>
                  <a:pt x="753" y="15378"/>
                </a:moveTo>
                <a:lnTo>
                  <a:pt x="2260" y="15378"/>
                </a:lnTo>
                <a:lnTo>
                  <a:pt x="2260" y="14322"/>
                </a:lnTo>
                <a:lnTo>
                  <a:pt x="753" y="14322"/>
                </a:lnTo>
                <a:lnTo>
                  <a:pt x="753" y="15378"/>
                </a:lnTo>
                <a:close/>
              </a:path>
              <a:path w="21600" h="21600" extrusionOk="0">
                <a:moveTo>
                  <a:pt x="753" y="16787"/>
                </a:moveTo>
                <a:lnTo>
                  <a:pt x="2260" y="16787"/>
                </a:lnTo>
                <a:lnTo>
                  <a:pt x="2260" y="15730"/>
                </a:lnTo>
                <a:lnTo>
                  <a:pt x="753" y="15730"/>
                </a:lnTo>
                <a:lnTo>
                  <a:pt x="753" y="16787"/>
                </a:lnTo>
                <a:close/>
              </a:path>
              <a:path w="21600" h="21600" extrusionOk="0">
                <a:moveTo>
                  <a:pt x="753" y="18196"/>
                </a:moveTo>
                <a:lnTo>
                  <a:pt x="2260" y="18196"/>
                </a:lnTo>
                <a:lnTo>
                  <a:pt x="2260" y="17139"/>
                </a:lnTo>
                <a:lnTo>
                  <a:pt x="753" y="17139"/>
                </a:lnTo>
                <a:lnTo>
                  <a:pt x="753" y="18196"/>
                </a:lnTo>
                <a:close/>
              </a:path>
              <a:path w="21600" h="21600" extrusionOk="0">
                <a:moveTo>
                  <a:pt x="753" y="19604"/>
                </a:moveTo>
                <a:lnTo>
                  <a:pt x="2260" y="19604"/>
                </a:lnTo>
                <a:lnTo>
                  <a:pt x="2260" y="18548"/>
                </a:lnTo>
                <a:lnTo>
                  <a:pt x="753" y="18548"/>
                </a:lnTo>
                <a:lnTo>
                  <a:pt x="753" y="19604"/>
                </a:lnTo>
                <a:close/>
              </a:path>
              <a:path w="21600" h="21600" extrusionOk="0">
                <a:moveTo>
                  <a:pt x="753" y="21013"/>
                </a:moveTo>
                <a:lnTo>
                  <a:pt x="2260" y="21013"/>
                </a:lnTo>
                <a:lnTo>
                  <a:pt x="2260" y="19957"/>
                </a:lnTo>
                <a:lnTo>
                  <a:pt x="753" y="19957"/>
                </a:lnTo>
                <a:lnTo>
                  <a:pt x="753" y="21013"/>
                </a:lnTo>
                <a:close/>
              </a:path>
              <a:path w="21600" h="21600" extrusionOk="0">
                <a:moveTo>
                  <a:pt x="19340" y="1409"/>
                </a:moveTo>
                <a:lnTo>
                  <a:pt x="20595" y="1409"/>
                </a:lnTo>
                <a:lnTo>
                  <a:pt x="20595" y="352"/>
                </a:lnTo>
                <a:lnTo>
                  <a:pt x="19340" y="352"/>
                </a:lnTo>
                <a:lnTo>
                  <a:pt x="19340" y="1409"/>
                </a:lnTo>
                <a:close/>
              </a:path>
              <a:path w="21600" h="21600" extrusionOk="0">
                <a:moveTo>
                  <a:pt x="19340" y="2700"/>
                </a:moveTo>
                <a:lnTo>
                  <a:pt x="20595" y="2700"/>
                </a:lnTo>
                <a:lnTo>
                  <a:pt x="20595" y="1643"/>
                </a:lnTo>
                <a:lnTo>
                  <a:pt x="19340" y="1643"/>
                </a:lnTo>
                <a:lnTo>
                  <a:pt x="19340" y="2700"/>
                </a:lnTo>
                <a:close/>
              </a:path>
              <a:path w="21600" h="21600" extrusionOk="0">
                <a:moveTo>
                  <a:pt x="19340" y="4109"/>
                </a:moveTo>
                <a:lnTo>
                  <a:pt x="20595" y="4109"/>
                </a:lnTo>
                <a:lnTo>
                  <a:pt x="20595" y="3052"/>
                </a:lnTo>
                <a:lnTo>
                  <a:pt x="19340" y="3052"/>
                </a:lnTo>
                <a:lnTo>
                  <a:pt x="19340" y="4109"/>
                </a:lnTo>
                <a:close/>
              </a:path>
              <a:path w="21600" h="21600" extrusionOk="0">
                <a:moveTo>
                  <a:pt x="19340" y="5517"/>
                </a:moveTo>
                <a:lnTo>
                  <a:pt x="20595" y="5517"/>
                </a:lnTo>
                <a:lnTo>
                  <a:pt x="20595" y="4461"/>
                </a:lnTo>
                <a:lnTo>
                  <a:pt x="19340" y="4461"/>
                </a:lnTo>
                <a:lnTo>
                  <a:pt x="19340" y="5517"/>
                </a:lnTo>
                <a:close/>
              </a:path>
              <a:path w="21600" h="21600" extrusionOk="0">
                <a:moveTo>
                  <a:pt x="19340" y="6926"/>
                </a:moveTo>
                <a:lnTo>
                  <a:pt x="20595" y="6926"/>
                </a:lnTo>
                <a:lnTo>
                  <a:pt x="20595" y="5870"/>
                </a:lnTo>
                <a:lnTo>
                  <a:pt x="19340" y="5870"/>
                </a:lnTo>
                <a:lnTo>
                  <a:pt x="19340" y="6926"/>
                </a:lnTo>
                <a:close/>
              </a:path>
              <a:path w="21600" h="21600" extrusionOk="0">
                <a:moveTo>
                  <a:pt x="19340" y="8335"/>
                </a:moveTo>
                <a:lnTo>
                  <a:pt x="20595" y="8335"/>
                </a:lnTo>
                <a:lnTo>
                  <a:pt x="20595" y="7278"/>
                </a:lnTo>
                <a:lnTo>
                  <a:pt x="19340" y="7278"/>
                </a:lnTo>
                <a:lnTo>
                  <a:pt x="19340" y="8335"/>
                </a:lnTo>
                <a:close/>
              </a:path>
              <a:path w="21600" h="21600" extrusionOk="0">
                <a:moveTo>
                  <a:pt x="19340" y="9743"/>
                </a:moveTo>
                <a:lnTo>
                  <a:pt x="20595" y="9743"/>
                </a:lnTo>
                <a:lnTo>
                  <a:pt x="20595" y="8687"/>
                </a:lnTo>
                <a:lnTo>
                  <a:pt x="19340" y="8687"/>
                </a:lnTo>
                <a:lnTo>
                  <a:pt x="19340" y="9743"/>
                </a:lnTo>
                <a:close/>
              </a:path>
              <a:path w="21600" h="21600" extrusionOk="0">
                <a:moveTo>
                  <a:pt x="19340" y="11152"/>
                </a:moveTo>
                <a:lnTo>
                  <a:pt x="20595" y="11152"/>
                </a:lnTo>
                <a:lnTo>
                  <a:pt x="20595" y="10096"/>
                </a:lnTo>
                <a:lnTo>
                  <a:pt x="19340" y="10096"/>
                </a:lnTo>
                <a:lnTo>
                  <a:pt x="19340" y="11152"/>
                </a:lnTo>
                <a:close/>
              </a:path>
              <a:path w="21600" h="21600" extrusionOk="0">
                <a:moveTo>
                  <a:pt x="19340" y="12561"/>
                </a:moveTo>
                <a:lnTo>
                  <a:pt x="20595" y="12561"/>
                </a:lnTo>
                <a:lnTo>
                  <a:pt x="20595" y="11504"/>
                </a:lnTo>
                <a:lnTo>
                  <a:pt x="19340" y="11504"/>
                </a:lnTo>
                <a:lnTo>
                  <a:pt x="19340" y="12561"/>
                </a:lnTo>
                <a:close/>
              </a:path>
              <a:path w="21600" h="21600" extrusionOk="0">
                <a:moveTo>
                  <a:pt x="19340" y="13970"/>
                </a:moveTo>
                <a:lnTo>
                  <a:pt x="20595" y="13970"/>
                </a:lnTo>
                <a:lnTo>
                  <a:pt x="20595" y="12913"/>
                </a:lnTo>
                <a:lnTo>
                  <a:pt x="19340" y="12913"/>
                </a:lnTo>
                <a:lnTo>
                  <a:pt x="19340" y="13970"/>
                </a:lnTo>
                <a:close/>
              </a:path>
              <a:path w="21600" h="21600" extrusionOk="0">
                <a:moveTo>
                  <a:pt x="19340" y="15378"/>
                </a:moveTo>
                <a:lnTo>
                  <a:pt x="20595" y="15378"/>
                </a:lnTo>
                <a:lnTo>
                  <a:pt x="20595" y="14322"/>
                </a:lnTo>
                <a:lnTo>
                  <a:pt x="19340" y="14322"/>
                </a:lnTo>
                <a:lnTo>
                  <a:pt x="19340" y="15378"/>
                </a:lnTo>
                <a:close/>
              </a:path>
              <a:path w="21600" h="21600" extrusionOk="0">
                <a:moveTo>
                  <a:pt x="19340" y="16787"/>
                </a:moveTo>
                <a:lnTo>
                  <a:pt x="20595" y="16787"/>
                </a:lnTo>
                <a:lnTo>
                  <a:pt x="20595" y="15730"/>
                </a:lnTo>
                <a:lnTo>
                  <a:pt x="19340" y="15730"/>
                </a:lnTo>
                <a:lnTo>
                  <a:pt x="19340" y="16787"/>
                </a:lnTo>
                <a:close/>
              </a:path>
              <a:path w="21600" h="21600" extrusionOk="0">
                <a:moveTo>
                  <a:pt x="19340" y="18196"/>
                </a:moveTo>
                <a:lnTo>
                  <a:pt x="20595" y="18196"/>
                </a:lnTo>
                <a:lnTo>
                  <a:pt x="20595" y="17139"/>
                </a:lnTo>
                <a:lnTo>
                  <a:pt x="19340" y="17139"/>
                </a:lnTo>
                <a:lnTo>
                  <a:pt x="19340" y="18196"/>
                </a:lnTo>
                <a:close/>
              </a:path>
              <a:path w="21600" h="21600" extrusionOk="0">
                <a:moveTo>
                  <a:pt x="19340" y="19604"/>
                </a:moveTo>
                <a:lnTo>
                  <a:pt x="20595" y="19604"/>
                </a:lnTo>
                <a:lnTo>
                  <a:pt x="20595" y="18548"/>
                </a:lnTo>
                <a:lnTo>
                  <a:pt x="19340" y="18548"/>
                </a:lnTo>
                <a:lnTo>
                  <a:pt x="19340" y="19604"/>
                </a:lnTo>
                <a:close/>
              </a:path>
              <a:path w="21600" h="21600" extrusionOk="0">
                <a:moveTo>
                  <a:pt x="19340" y="21013"/>
                </a:moveTo>
                <a:lnTo>
                  <a:pt x="20595" y="21013"/>
                </a:lnTo>
                <a:lnTo>
                  <a:pt x="20595" y="19957"/>
                </a:lnTo>
                <a:lnTo>
                  <a:pt x="19340" y="19957"/>
                </a:lnTo>
                <a:lnTo>
                  <a:pt x="19340" y="21013"/>
                </a:lnTo>
                <a:close/>
              </a:path>
            </a:pathLst>
          </a:cu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b="1" dirty="0">
                <a:solidFill>
                  <a:srgbClr val="FF0000"/>
                </a:solidFill>
                <a:latin typeface="Times New Roman" pitchFamily="18" charset="0"/>
              </a:rPr>
              <a:t>Не вилазь – </a:t>
            </a:r>
          </a:p>
          <a:p>
            <a:pPr algn="ctr"/>
            <a:r>
              <a:rPr lang="uk-UA" b="1" dirty="0">
                <a:solidFill>
                  <a:srgbClr val="FF0000"/>
                </a:solidFill>
                <a:latin typeface="Times New Roman" pitchFamily="18" charset="0"/>
              </a:rPr>
              <a:t>уб’є!</a:t>
            </a:r>
          </a:p>
          <a:p>
            <a:endParaRPr lang="uk-UA" dirty="0">
              <a:latin typeface="Garamond" pitchFamily="18" charset="0"/>
            </a:endParaRPr>
          </a:p>
        </p:txBody>
      </p:sp>
      <p:sp>
        <p:nvSpPr>
          <p:cNvPr id="242697" name="Text Box 9"/>
          <p:cNvSpPr txBox="1">
            <a:spLocks noChangeArrowheads="1"/>
          </p:cNvSpPr>
          <p:nvPr/>
        </p:nvSpPr>
        <p:spPr bwMode="auto">
          <a:xfrm>
            <a:off x="1116013" y="2597150"/>
            <a:ext cx="1800225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Стій –</a:t>
            </a:r>
          </a:p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напруга!</a:t>
            </a:r>
          </a:p>
          <a:p>
            <a:endParaRPr lang="uk-UA" b="1">
              <a:solidFill>
                <a:srgbClr val="FF0000"/>
              </a:solidFill>
              <a:latin typeface="Times New Roman" pitchFamily="18" charset="0"/>
            </a:endParaRPr>
          </a:p>
          <a:p>
            <a:endParaRPr lang="uk-UA" sz="20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2698" name="Text Box 10"/>
          <p:cNvSpPr txBox="1">
            <a:spLocks noChangeArrowheads="1"/>
          </p:cNvSpPr>
          <p:nvPr/>
        </p:nvSpPr>
        <p:spPr bwMode="auto">
          <a:xfrm>
            <a:off x="1116013" y="3933825"/>
            <a:ext cx="18002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uk-UA">
              <a:latin typeface="Garamond" pitchFamily="18" charset="0"/>
            </a:endParaRPr>
          </a:p>
          <a:p>
            <a:endParaRPr lang="uk-UA">
              <a:latin typeface="Garamond" pitchFamily="18" charset="0"/>
            </a:endParaRPr>
          </a:p>
          <a:p>
            <a:endParaRPr lang="uk-UA">
              <a:latin typeface="Garamond" pitchFamily="18" charset="0"/>
            </a:endParaRPr>
          </a:p>
        </p:txBody>
      </p:sp>
      <p:sp>
        <p:nvSpPr>
          <p:cNvPr id="242699" name="Film" descr="Водяные капли"/>
          <p:cNvSpPr>
            <a:spLocks noEditPoints="1" noChangeArrowheads="1"/>
          </p:cNvSpPr>
          <p:nvPr/>
        </p:nvSpPr>
        <p:spPr bwMode="auto">
          <a:xfrm>
            <a:off x="5651500" y="2420938"/>
            <a:ext cx="3352800" cy="40322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4960 w 21600"/>
              <a:gd name="T17" fmla="*/ 8129 h 21600"/>
              <a:gd name="T18" fmla="*/ 17079 w 21600"/>
              <a:gd name="T19" fmla="*/ 1342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  <a:path w="21600" h="21600" extrusionOk="0">
                <a:moveTo>
                  <a:pt x="3014" y="21600"/>
                </a:moveTo>
                <a:lnTo>
                  <a:pt x="3014" y="0"/>
                </a:lnTo>
                <a:lnTo>
                  <a:pt x="0" y="0"/>
                </a:lnTo>
                <a:lnTo>
                  <a:pt x="0" y="21600"/>
                </a:lnTo>
                <a:lnTo>
                  <a:pt x="3014" y="21600"/>
                </a:lnTo>
                <a:close/>
              </a:path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18586" y="0"/>
                </a:lnTo>
                <a:lnTo>
                  <a:pt x="18586" y="21600"/>
                </a:lnTo>
                <a:lnTo>
                  <a:pt x="21600" y="21600"/>
                </a:lnTo>
                <a:close/>
              </a:path>
              <a:path w="21600" h="21600" extrusionOk="0">
                <a:moveTo>
                  <a:pt x="6028" y="6574"/>
                </a:moveTo>
                <a:lnTo>
                  <a:pt x="15572" y="6574"/>
                </a:lnTo>
                <a:lnTo>
                  <a:pt x="16074" y="6574"/>
                </a:lnTo>
                <a:lnTo>
                  <a:pt x="16326" y="6457"/>
                </a:lnTo>
                <a:lnTo>
                  <a:pt x="16577" y="6339"/>
                </a:lnTo>
                <a:lnTo>
                  <a:pt x="16828" y="6222"/>
                </a:lnTo>
                <a:lnTo>
                  <a:pt x="17079" y="6222"/>
                </a:lnTo>
                <a:lnTo>
                  <a:pt x="17330" y="5987"/>
                </a:lnTo>
                <a:lnTo>
                  <a:pt x="17330" y="5870"/>
                </a:lnTo>
                <a:lnTo>
                  <a:pt x="17581" y="5635"/>
                </a:lnTo>
                <a:lnTo>
                  <a:pt x="17581" y="1526"/>
                </a:lnTo>
                <a:lnTo>
                  <a:pt x="17330" y="1291"/>
                </a:lnTo>
                <a:lnTo>
                  <a:pt x="17330" y="1174"/>
                </a:lnTo>
                <a:lnTo>
                  <a:pt x="17079" y="1057"/>
                </a:lnTo>
                <a:lnTo>
                  <a:pt x="16828" y="939"/>
                </a:lnTo>
                <a:lnTo>
                  <a:pt x="16577" y="822"/>
                </a:lnTo>
                <a:lnTo>
                  <a:pt x="16326" y="704"/>
                </a:lnTo>
                <a:lnTo>
                  <a:pt x="16074" y="704"/>
                </a:lnTo>
                <a:lnTo>
                  <a:pt x="15572" y="587"/>
                </a:lnTo>
                <a:lnTo>
                  <a:pt x="6028" y="587"/>
                </a:lnTo>
                <a:lnTo>
                  <a:pt x="5526" y="704"/>
                </a:lnTo>
                <a:lnTo>
                  <a:pt x="5274" y="704"/>
                </a:lnTo>
                <a:lnTo>
                  <a:pt x="5023" y="822"/>
                </a:lnTo>
                <a:lnTo>
                  <a:pt x="4772" y="939"/>
                </a:lnTo>
                <a:lnTo>
                  <a:pt x="4521" y="1057"/>
                </a:lnTo>
                <a:lnTo>
                  <a:pt x="4270" y="1174"/>
                </a:lnTo>
                <a:lnTo>
                  <a:pt x="4270" y="1291"/>
                </a:lnTo>
                <a:lnTo>
                  <a:pt x="4019" y="1526"/>
                </a:lnTo>
                <a:lnTo>
                  <a:pt x="4019" y="5635"/>
                </a:lnTo>
                <a:lnTo>
                  <a:pt x="4270" y="5870"/>
                </a:lnTo>
                <a:lnTo>
                  <a:pt x="4270" y="5987"/>
                </a:lnTo>
                <a:lnTo>
                  <a:pt x="4521" y="6222"/>
                </a:lnTo>
                <a:lnTo>
                  <a:pt x="4772" y="6222"/>
                </a:lnTo>
                <a:lnTo>
                  <a:pt x="5023" y="6339"/>
                </a:lnTo>
                <a:lnTo>
                  <a:pt x="5274" y="6457"/>
                </a:lnTo>
                <a:lnTo>
                  <a:pt x="5526" y="6574"/>
                </a:lnTo>
                <a:lnTo>
                  <a:pt x="6028" y="6574"/>
                </a:lnTo>
                <a:close/>
              </a:path>
              <a:path w="21600" h="21600" extrusionOk="0">
                <a:moveTo>
                  <a:pt x="6028" y="13617"/>
                </a:moveTo>
                <a:lnTo>
                  <a:pt x="15572" y="13617"/>
                </a:lnTo>
                <a:lnTo>
                  <a:pt x="16074" y="13617"/>
                </a:lnTo>
                <a:lnTo>
                  <a:pt x="16326" y="13617"/>
                </a:lnTo>
                <a:lnTo>
                  <a:pt x="16577" y="13500"/>
                </a:lnTo>
                <a:lnTo>
                  <a:pt x="16828" y="13383"/>
                </a:lnTo>
                <a:lnTo>
                  <a:pt x="17079" y="13265"/>
                </a:lnTo>
                <a:lnTo>
                  <a:pt x="17330" y="13148"/>
                </a:lnTo>
                <a:lnTo>
                  <a:pt x="17330" y="12913"/>
                </a:lnTo>
                <a:lnTo>
                  <a:pt x="17581" y="12796"/>
                </a:lnTo>
                <a:lnTo>
                  <a:pt x="17581" y="8687"/>
                </a:lnTo>
                <a:lnTo>
                  <a:pt x="17330" y="8452"/>
                </a:lnTo>
                <a:lnTo>
                  <a:pt x="17330" y="8335"/>
                </a:lnTo>
                <a:lnTo>
                  <a:pt x="17079" y="8217"/>
                </a:lnTo>
                <a:lnTo>
                  <a:pt x="16828" y="7983"/>
                </a:lnTo>
                <a:lnTo>
                  <a:pt x="16577" y="7983"/>
                </a:lnTo>
                <a:lnTo>
                  <a:pt x="16326" y="7865"/>
                </a:lnTo>
                <a:lnTo>
                  <a:pt x="16074" y="7865"/>
                </a:lnTo>
                <a:lnTo>
                  <a:pt x="15572" y="7748"/>
                </a:lnTo>
                <a:lnTo>
                  <a:pt x="6028" y="7748"/>
                </a:lnTo>
                <a:lnTo>
                  <a:pt x="5526" y="7865"/>
                </a:lnTo>
                <a:lnTo>
                  <a:pt x="5274" y="7865"/>
                </a:lnTo>
                <a:lnTo>
                  <a:pt x="5023" y="7983"/>
                </a:lnTo>
                <a:lnTo>
                  <a:pt x="4772" y="7983"/>
                </a:lnTo>
                <a:lnTo>
                  <a:pt x="4521" y="8217"/>
                </a:lnTo>
                <a:lnTo>
                  <a:pt x="4270" y="8335"/>
                </a:lnTo>
                <a:lnTo>
                  <a:pt x="4270" y="8452"/>
                </a:lnTo>
                <a:lnTo>
                  <a:pt x="4019" y="8687"/>
                </a:lnTo>
                <a:lnTo>
                  <a:pt x="4019" y="12796"/>
                </a:lnTo>
                <a:lnTo>
                  <a:pt x="4270" y="12913"/>
                </a:lnTo>
                <a:lnTo>
                  <a:pt x="4270" y="13148"/>
                </a:lnTo>
                <a:lnTo>
                  <a:pt x="4521" y="13265"/>
                </a:lnTo>
                <a:lnTo>
                  <a:pt x="4772" y="13383"/>
                </a:lnTo>
                <a:lnTo>
                  <a:pt x="5023" y="13500"/>
                </a:lnTo>
                <a:lnTo>
                  <a:pt x="5274" y="13617"/>
                </a:lnTo>
                <a:lnTo>
                  <a:pt x="5526" y="13617"/>
                </a:lnTo>
                <a:lnTo>
                  <a:pt x="6028" y="13617"/>
                </a:lnTo>
                <a:close/>
              </a:path>
              <a:path w="21600" h="21600" extrusionOk="0">
                <a:moveTo>
                  <a:pt x="6028" y="20778"/>
                </a:moveTo>
                <a:lnTo>
                  <a:pt x="15572" y="20778"/>
                </a:lnTo>
                <a:lnTo>
                  <a:pt x="16074" y="20778"/>
                </a:lnTo>
                <a:lnTo>
                  <a:pt x="16326" y="20661"/>
                </a:lnTo>
                <a:lnTo>
                  <a:pt x="16577" y="20661"/>
                </a:lnTo>
                <a:lnTo>
                  <a:pt x="16828" y="20543"/>
                </a:lnTo>
                <a:lnTo>
                  <a:pt x="17079" y="20426"/>
                </a:lnTo>
                <a:lnTo>
                  <a:pt x="17330" y="20309"/>
                </a:lnTo>
                <a:lnTo>
                  <a:pt x="17330" y="20074"/>
                </a:lnTo>
                <a:lnTo>
                  <a:pt x="17581" y="19957"/>
                </a:lnTo>
                <a:lnTo>
                  <a:pt x="17581" y="15730"/>
                </a:lnTo>
                <a:lnTo>
                  <a:pt x="17330" y="15613"/>
                </a:lnTo>
                <a:lnTo>
                  <a:pt x="17330" y="15378"/>
                </a:lnTo>
                <a:lnTo>
                  <a:pt x="17079" y="15378"/>
                </a:lnTo>
                <a:lnTo>
                  <a:pt x="16828" y="15143"/>
                </a:lnTo>
                <a:lnTo>
                  <a:pt x="16577" y="15026"/>
                </a:lnTo>
                <a:lnTo>
                  <a:pt x="16326" y="15026"/>
                </a:lnTo>
                <a:lnTo>
                  <a:pt x="16074" y="15026"/>
                </a:lnTo>
                <a:lnTo>
                  <a:pt x="15572" y="14909"/>
                </a:lnTo>
                <a:lnTo>
                  <a:pt x="6028" y="14909"/>
                </a:lnTo>
                <a:lnTo>
                  <a:pt x="5526" y="15026"/>
                </a:lnTo>
                <a:lnTo>
                  <a:pt x="5274" y="15026"/>
                </a:lnTo>
                <a:lnTo>
                  <a:pt x="5023" y="15026"/>
                </a:lnTo>
                <a:lnTo>
                  <a:pt x="4772" y="15143"/>
                </a:lnTo>
                <a:lnTo>
                  <a:pt x="4521" y="15378"/>
                </a:lnTo>
                <a:lnTo>
                  <a:pt x="4270" y="15378"/>
                </a:lnTo>
                <a:lnTo>
                  <a:pt x="4270" y="15613"/>
                </a:lnTo>
                <a:lnTo>
                  <a:pt x="4019" y="15730"/>
                </a:lnTo>
                <a:lnTo>
                  <a:pt x="4019" y="19957"/>
                </a:lnTo>
                <a:lnTo>
                  <a:pt x="4270" y="20074"/>
                </a:lnTo>
                <a:lnTo>
                  <a:pt x="4270" y="20309"/>
                </a:lnTo>
                <a:lnTo>
                  <a:pt x="4521" y="20426"/>
                </a:lnTo>
                <a:lnTo>
                  <a:pt x="4772" y="20543"/>
                </a:lnTo>
                <a:lnTo>
                  <a:pt x="5023" y="20661"/>
                </a:lnTo>
                <a:lnTo>
                  <a:pt x="5274" y="20661"/>
                </a:lnTo>
                <a:lnTo>
                  <a:pt x="5526" y="20778"/>
                </a:lnTo>
                <a:lnTo>
                  <a:pt x="6028" y="20778"/>
                </a:lnTo>
                <a:close/>
              </a:path>
              <a:path w="21600" h="21600" extrusionOk="0">
                <a:moveTo>
                  <a:pt x="753" y="1291"/>
                </a:moveTo>
                <a:lnTo>
                  <a:pt x="2260" y="1291"/>
                </a:lnTo>
                <a:lnTo>
                  <a:pt x="2260" y="235"/>
                </a:lnTo>
                <a:lnTo>
                  <a:pt x="753" y="235"/>
                </a:lnTo>
                <a:lnTo>
                  <a:pt x="753" y="1291"/>
                </a:lnTo>
                <a:close/>
              </a:path>
              <a:path w="21600" h="21600" extrusionOk="0">
                <a:moveTo>
                  <a:pt x="753" y="2700"/>
                </a:moveTo>
                <a:lnTo>
                  <a:pt x="2260" y="2700"/>
                </a:lnTo>
                <a:lnTo>
                  <a:pt x="2260" y="1643"/>
                </a:lnTo>
                <a:lnTo>
                  <a:pt x="753" y="1643"/>
                </a:lnTo>
                <a:lnTo>
                  <a:pt x="753" y="2700"/>
                </a:lnTo>
                <a:close/>
              </a:path>
              <a:path w="21600" h="21600" extrusionOk="0">
                <a:moveTo>
                  <a:pt x="753" y="4109"/>
                </a:moveTo>
                <a:lnTo>
                  <a:pt x="2260" y="4109"/>
                </a:lnTo>
                <a:lnTo>
                  <a:pt x="2260" y="3052"/>
                </a:lnTo>
                <a:lnTo>
                  <a:pt x="753" y="3052"/>
                </a:lnTo>
                <a:lnTo>
                  <a:pt x="753" y="4109"/>
                </a:lnTo>
                <a:close/>
              </a:path>
              <a:path w="21600" h="21600" extrusionOk="0">
                <a:moveTo>
                  <a:pt x="753" y="5517"/>
                </a:moveTo>
                <a:lnTo>
                  <a:pt x="2260" y="5517"/>
                </a:lnTo>
                <a:lnTo>
                  <a:pt x="2260" y="4461"/>
                </a:lnTo>
                <a:lnTo>
                  <a:pt x="753" y="4461"/>
                </a:lnTo>
                <a:lnTo>
                  <a:pt x="753" y="5517"/>
                </a:lnTo>
                <a:close/>
              </a:path>
              <a:path w="21600" h="21600" extrusionOk="0">
                <a:moveTo>
                  <a:pt x="753" y="6926"/>
                </a:moveTo>
                <a:lnTo>
                  <a:pt x="2260" y="6926"/>
                </a:lnTo>
                <a:lnTo>
                  <a:pt x="2260" y="5870"/>
                </a:lnTo>
                <a:lnTo>
                  <a:pt x="753" y="5870"/>
                </a:lnTo>
                <a:lnTo>
                  <a:pt x="753" y="6926"/>
                </a:lnTo>
                <a:close/>
              </a:path>
              <a:path w="21600" h="21600" extrusionOk="0">
                <a:moveTo>
                  <a:pt x="753" y="8335"/>
                </a:moveTo>
                <a:lnTo>
                  <a:pt x="2260" y="8335"/>
                </a:lnTo>
                <a:lnTo>
                  <a:pt x="2260" y="7278"/>
                </a:lnTo>
                <a:lnTo>
                  <a:pt x="753" y="7278"/>
                </a:lnTo>
                <a:lnTo>
                  <a:pt x="753" y="8335"/>
                </a:lnTo>
                <a:close/>
              </a:path>
              <a:path w="21600" h="21600" extrusionOk="0">
                <a:moveTo>
                  <a:pt x="753" y="9743"/>
                </a:moveTo>
                <a:lnTo>
                  <a:pt x="2260" y="9743"/>
                </a:lnTo>
                <a:lnTo>
                  <a:pt x="2260" y="8687"/>
                </a:lnTo>
                <a:lnTo>
                  <a:pt x="753" y="8687"/>
                </a:lnTo>
                <a:lnTo>
                  <a:pt x="753" y="9743"/>
                </a:lnTo>
                <a:close/>
              </a:path>
              <a:path w="21600" h="21600" extrusionOk="0">
                <a:moveTo>
                  <a:pt x="753" y="11152"/>
                </a:moveTo>
                <a:lnTo>
                  <a:pt x="2260" y="11152"/>
                </a:lnTo>
                <a:lnTo>
                  <a:pt x="2260" y="10096"/>
                </a:lnTo>
                <a:lnTo>
                  <a:pt x="753" y="10096"/>
                </a:lnTo>
                <a:lnTo>
                  <a:pt x="753" y="11152"/>
                </a:lnTo>
                <a:close/>
              </a:path>
              <a:path w="21600" h="21600" extrusionOk="0">
                <a:moveTo>
                  <a:pt x="753" y="12561"/>
                </a:moveTo>
                <a:lnTo>
                  <a:pt x="2260" y="12561"/>
                </a:lnTo>
                <a:lnTo>
                  <a:pt x="2260" y="11504"/>
                </a:lnTo>
                <a:lnTo>
                  <a:pt x="753" y="11504"/>
                </a:lnTo>
                <a:lnTo>
                  <a:pt x="753" y="12561"/>
                </a:lnTo>
                <a:close/>
              </a:path>
              <a:path w="21600" h="21600" extrusionOk="0">
                <a:moveTo>
                  <a:pt x="753" y="13970"/>
                </a:moveTo>
                <a:lnTo>
                  <a:pt x="2260" y="13970"/>
                </a:lnTo>
                <a:lnTo>
                  <a:pt x="2260" y="12913"/>
                </a:lnTo>
                <a:lnTo>
                  <a:pt x="753" y="12913"/>
                </a:lnTo>
                <a:lnTo>
                  <a:pt x="753" y="13970"/>
                </a:lnTo>
                <a:close/>
              </a:path>
              <a:path w="21600" h="21600" extrusionOk="0">
                <a:moveTo>
                  <a:pt x="753" y="15378"/>
                </a:moveTo>
                <a:lnTo>
                  <a:pt x="2260" y="15378"/>
                </a:lnTo>
                <a:lnTo>
                  <a:pt x="2260" y="14322"/>
                </a:lnTo>
                <a:lnTo>
                  <a:pt x="753" y="14322"/>
                </a:lnTo>
                <a:lnTo>
                  <a:pt x="753" y="15378"/>
                </a:lnTo>
                <a:close/>
              </a:path>
              <a:path w="21600" h="21600" extrusionOk="0">
                <a:moveTo>
                  <a:pt x="753" y="16787"/>
                </a:moveTo>
                <a:lnTo>
                  <a:pt x="2260" y="16787"/>
                </a:lnTo>
                <a:lnTo>
                  <a:pt x="2260" y="15730"/>
                </a:lnTo>
                <a:lnTo>
                  <a:pt x="753" y="15730"/>
                </a:lnTo>
                <a:lnTo>
                  <a:pt x="753" y="16787"/>
                </a:lnTo>
                <a:close/>
              </a:path>
              <a:path w="21600" h="21600" extrusionOk="0">
                <a:moveTo>
                  <a:pt x="753" y="18196"/>
                </a:moveTo>
                <a:lnTo>
                  <a:pt x="2260" y="18196"/>
                </a:lnTo>
                <a:lnTo>
                  <a:pt x="2260" y="17139"/>
                </a:lnTo>
                <a:lnTo>
                  <a:pt x="753" y="17139"/>
                </a:lnTo>
                <a:lnTo>
                  <a:pt x="753" y="18196"/>
                </a:lnTo>
                <a:close/>
              </a:path>
              <a:path w="21600" h="21600" extrusionOk="0">
                <a:moveTo>
                  <a:pt x="753" y="19604"/>
                </a:moveTo>
                <a:lnTo>
                  <a:pt x="2260" y="19604"/>
                </a:lnTo>
                <a:lnTo>
                  <a:pt x="2260" y="18548"/>
                </a:lnTo>
                <a:lnTo>
                  <a:pt x="753" y="18548"/>
                </a:lnTo>
                <a:lnTo>
                  <a:pt x="753" y="19604"/>
                </a:lnTo>
                <a:close/>
              </a:path>
              <a:path w="21600" h="21600" extrusionOk="0">
                <a:moveTo>
                  <a:pt x="753" y="21013"/>
                </a:moveTo>
                <a:lnTo>
                  <a:pt x="2260" y="21013"/>
                </a:lnTo>
                <a:lnTo>
                  <a:pt x="2260" y="19957"/>
                </a:lnTo>
                <a:lnTo>
                  <a:pt x="753" y="19957"/>
                </a:lnTo>
                <a:lnTo>
                  <a:pt x="753" y="21013"/>
                </a:lnTo>
                <a:close/>
              </a:path>
              <a:path w="21600" h="21600" extrusionOk="0">
                <a:moveTo>
                  <a:pt x="19340" y="1409"/>
                </a:moveTo>
                <a:lnTo>
                  <a:pt x="20595" y="1409"/>
                </a:lnTo>
                <a:lnTo>
                  <a:pt x="20595" y="352"/>
                </a:lnTo>
                <a:lnTo>
                  <a:pt x="19340" y="352"/>
                </a:lnTo>
                <a:lnTo>
                  <a:pt x="19340" y="1409"/>
                </a:lnTo>
                <a:close/>
              </a:path>
              <a:path w="21600" h="21600" extrusionOk="0">
                <a:moveTo>
                  <a:pt x="19340" y="2700"/>
                </a:moveTo>
                <a:lnTo>
                  <a:pt x="20595" y="2700"/>
                </a:lnTo>
                <a:lnTo>
                  <a:pt x="20595" y="1643"/>
                </a:lnTo>
                <a:lnTo>
                  <a:pt x="19340" y="1643"/>
                </a:lnTo>
                <a:lnTo>
                  <a:pt x="19340" y="2700"/>
                </a:lnTo>
                <a:close/>
              </a:path>
              <a:path w="21600" h="21600" extrusionOk="0">
                <a:moveTo>
                  <a:pt x="19340" y="4109"/>
                </a:moveTo>
                <a:lnTo>
                  <a:pt x="20595" y="4109"/>
                </a:lnTo>
                <a:lnTo>
                  <a:pt x="20595" y="3052"/>
                </a:lnTo>
                <a:lnTo>
                  <a:pt x="19340" y="3052"/>
                </a:lnTo>
                <a:lnTo>
                  <a:pt x="19340" y="4109"/>
                </a:lnTo>
                <a:close/>
              </a:path>
              <a:path w="21600" h="21600" extrusionOk="0">
                <a:moveTo>
                  <a:pt x="19340" y="5517"/>
                </a:moveTo>
                <a:lnTo>
                  <a:pt x="20595" y="5517"/>
                </a:lnTo>
                <a:lnTo>
                  <a:pt x="20595" y="4461"/>
                </a:lnTo>
                <a:lnTo>
                  <a:pt x="19340" y="4461"/>
                </a:lnTo>
                <a:lnTo>
                  <a:pt x="19340" y="5517"/>
                </a:lnTo>
                <a:close/>
              </a:path>
              <a:path w="21600" h="21600" extrusionOk="0">
                <a:moveTo>
                  <a:pt x="19340" y="6926"/>
                </a:moveTo>
                <a:lnTo>
                  <a:pt x="20595" y="6926"/>
                </a:lnTo>
                <a:lnTo>
                  <a:pt x="20595" y="5870"/>
                </a:lnTo>
                <a:lnTo>
                  <a:pt x="19340" y="5870"/>
                </a:lnTo>
                <a:lnTo>
                  <a:pt x="19340" y="6926"/>
                </a:lnTo>
                <a:close/>
              </a:path>
              <a:path w="21600" h="21600" extrusionOk="0">
                <a:moveTo>
                  <a:pt x="19340" y="8335"/>
                </a:moveTo>
                <a:lnTo>
                  <a:pt x="20595" y="8335"/>
                </a:lnTo>
                <a:lnTo>
                  <a:pt x="20595" y="7278"/>
                </a:lnTo>
                <a:lnTo>
                  <a:pt x="19340" y="7278"/>
                </a:lnTo>
                <a:lnTo>
                  <a:pt x="19340" y="8335"/>
                </a:lnTo>
                <a:close/>
              </a:path>
              <a:path w="21600" h="21600" extrusionOk="0">
                <a:moveTo>
                  <a:pt x="19340" y="9743"/>
                </a:moveTo>
                <a:lnTo>
                  <a:pt x="20595" y="9743"/>
                </a:lnTo>
                <a:lnTo>
                  <a:pt x="20595" y="8687"/>
                </a:lnTo>
                <a:lnTo>
                  <a:pt x="19340" y="8687"/>
                </a:lnTo>
                <a:lnTo>
                  <a:pt x="19340" y="9743"/>
                </a:lnTo>
                <a:close/>
              </a:path>
              <a:path w="21600" h="21600" extrusionOk="0">
                <a:moveTo>
                  <a:pt x="19340" y="11152"/>
                </a:moveTo>
                <a:lnTo>
                  <a:pt x="20595" y="11152"/>
                </a:lnTo>
                <a:lnTo>
                  <a:pt x="20595" y="10096"/>
                </a:lnTo>
                <a:lnTo>
                  <a:pt x="19340" y="10096"/>
                </a:lnTo>
                <a:lnTo>
                  <a:pt x="19340" y="11152"/>
                </a:lnTo>
                <a:close/>
              </a:path>
              <a:path w="21600" h="21600" extrusionOk="0">
                <a:moveTo>
                  <a:pt x="19340" y="12561"/>
                </a:moveTo>
                <a:lnTo>
                  <a:pt x="20595" y="12561"/>
                </a:lnTo>
                <a:lnTo>
                  <a:pt x="20595" y="11504"/>
                </a:lnTo>
                <a:lnTo>
                  <a:pt x="19340" y="11504"/>
                </a:lnTo>
                <a:lnTo>
                  <a:pt x="19340" y="12561"/>
                </a:lnTo>
                <a:close/>
              </a:path>
              <a:path w="21600" h="21600" extrusionOk="0">
                <a:moveTo>
                  <a:pt x="19340" y="13970"/>
                </a:moveTo>
                <a:lnTo>
                  <a:pt x="20595" y="13970"/>
                </a:lnTo>
                <a:lnTo>
                  <a:pt x="20595" y="12913"/>
                </a:lnTo>
                <a:lnTo>
                  <a:pt x="19340" y="12913"/>
                </a:lnTo>
                <a:lnTo>
                  <a:pt x="19340" y="13970"/>
                </a:lnTo>
                <a:close/>
              </a:path>
              <a:path w="21600" h="21600" extrusionOk="0">
                <a:moveTo>
                  <a:pt x="19340" y="15378"/>
                </a:moveTo>
                <a:lnTo>
                  <a:pt x="20595" y="15378"/>
                </a:lnTo>
                <a:lnTo>
                  <a:pt x="20595" y="14322"/>
                </a:lnTo>
                <a:lnTo>
                  <a:pt x="19340" y="14322"/>
                </a:lnTo>
                <a:lnTo>
                  <a:pt x="19340" y="15378"/>
                </a:lnTo>
                <a:close/>
              </a:path>
              <a:path w="21600" h="21600" extrusionOk="0">
                <a:moveTo>
                  <a:pt x="19340" y="16787"/>
                </a:moveTo>
                <a:lnTo>
                  <a:pt x="20595" y="16787"/>
                </a:lnTo>
                <a:lnTo>
                  <a:pt x="20595" y="15730"/>
                </a:lnTo>
                <a:lnTo>
                  <a:pt x="19340" y="15730"/>
                </a:lnTo>
                <a:lnTo>
                  <a:pt x="19340" y="16787"/>
                </a:lnTo>
                <a:close/>
              </a:path>
              <a:path w="21600" h="21600" extrusionOk="0">
                <a:moveTo>
                  <a:pt x="19340" y="18196"/>
                </a:moveTo>
                <a:lnTo>
                  <a:pt x="20595" y="18196"/>
                </a:lnTo>
                <a:lnTo>
                  <a:pt x="20595" y="17139"/>
                </a:lnTo>
                <a:lnTo>
                  <a:pt x="19340" y="17139"/>
                </a:lnTo>
                <a:lnTo>
                  <a:pt x="19340" y="18196"/>
                </a:lnTo>
                <a:close/>
              </a:path>
              <a:path w="21600" h="21600" extrusionOk="0">
                <a:moveTo>
                  <a:pt x="19340" y="19604"/>
                </a:moveTo>
                <a:lnTo>
                  <a:pt x="20595" y="19604"/>
                </a:lnTo>
                <a:lnTo>
                  <a:pt x="20595" y="18548"/>
                </a:lnTo>
                <a:lnTo>
                  <a:pt x="19340" y="18548"/>
                </a:lnTo>
                <a:lnTo>
                  <a:pt x="19340" y="19604"/>
                </a:lnTo>
                <a:close/>
              </a:path>
              <a:path w="21600" h="21600" extrusionOk="0">
                <a:moveTo>
                  <a:pt x="19340" y="21013"/>
                </a:moveTo>
                <a:lnTo>
                  <a:pt x="20595" y="21013"/>
                </a:lnTo>
                <a:lnTo>
                  <a:pt x="20595" y="19957"/>
                </a:lnTo>
                <a:lnTo>
                  <a:pt x="19340" y="19957"/>
                </a:lnTo>
                <a:lnTo>
                  <a:pt x="19340" y="21013"/>
                </a:lnTo>
                <a:close/>
              </a:path>
            </a:pathLst>
          </a:cu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uk-UA">
              <a:latin typeface="Garamond" pitchFamily="18" charset="0"/>
            </a:endParaRPr>
          </a:p>
        </p:txBody>
      </p:sp>
      <p:sp>
        <p:nvSpPr>
          <p:cNvPr id="242700" name="Text Box 12"/>
          <p:cNvSpPr txBox="1">
            <a:spLocks noChangeArrowheads="1"/>
          </p:cNvSpPr>
          <p:nvPr/>
        </p:nvSpPr>
        <p:spPr bwMode="auto">
          <a:xfrm>
            <a:off x="1042988" y="5229225"/>
            <a:ext cx="17287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  <a:latin typeface="Times New Roman" pitchFamily="18" charset="0"/>
              </a:rPr>
              <a:t>Не вмикати – </a:t>
            </a:r>
          </a:p>
          <a:p>
            <a:pPr algn="ctr"/>
            <a:r>
              <a:rPr lang="uk-UA" b="1" dirty="0">
                <a:solidFill>
                  <a:srgbClr val="FF0000"/>
                </a:solidFill>
                <a:latin typeface="Times New Roman" pitchFamily="18" charset="0"/>
              </a:rPr>
              <a:t>робота на лінії!</a:t>
            </a:r>
            <a:endParaRPr lang="uk-UA" sz="2400" dirty="0">
              <a:latin typeface="Times New Roman" pitchFamily="18" charset="0"/>
            </a:endParaRPr>
          </a:p>
        </p:txBody>
      </p:sp>
      <p:sp>
        <p:nvSpPr>
          <p:cNvPr id="242701" name="Text Box 13"/>
          <p:cNvSpPr txBox="1">
            <a:spLocks noChangeArrowheads="1"/>
          </p:cNvSpPr>
          <p:nvPr/>
        </p:nvSpPr>
        <p:spPr bwMode="auto">
          <a:xfrm>
            <a:off x="6372225" y="2597150"/>
            <a:ext cx="19446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Не вмикати –</a:t>
            </a:r>
          </a:p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працюють люди!</a:t>
            </a:r>
          </a:p>
        </p:txBody>
      </p:sp>
      <p:sp>
        <p:nvSpPr>
          <p:cNvPr id="242702" name="Text Box 14"/>
          <p:cNvSpPr txBox="1">
            <a:spLocks noChangeArrowheads="1"/>
          </p:cNvSpPr>
          <p:nvPr/>
        </p:nvSpPr>
        <p:spPr bwMode="auto">
          <a:xfrm>
            <a:off x="6443663" y="4005263"/>
            <a:ext cx="172878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Працювати тут!</a:t>
            </a:r>
          </a:p>
          <a:p>
            <a:pPr algn="ctr"/>
            <a:endParaRPr lang="uk-UA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2703" name="Text Box 15"/>
          <p:cNvSpPr txBox="1">
            <a:spLocks noChangeArrowheads="1"/>
          </p:cNvSpPr>
          <p:nvPr/>
        </p:nvSpPr>
        <p:spPr bwMode="auto">
          <a:xfrm>
            <a:off x="6300788" y="537368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Вилазити </a:t>
            </a:r>
          </a:p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тут!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4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242692" grpId="0"/>
      <p:bldDgm spid="242692" grpId="1"/>
      <p:bldP spid="242696" grpId="0" animBg="1"/>
      <p:bldP spid="242696" grpId="1" animBg="1"/>
      <p:bldP spid="242697" grpId="0"/>
      <p:bldP spid="242697" grpId="1"/>
      <p:bldP spid="242698" grpId="0"/>
      <p:bldP spid="242698" grpId="1"/>
      <p:bldP spid="242699" grpId="0" animBg="1"/>
      <p:bldP spid="242699" grpId="1" animBg="1"/>
      <p:bldP spid="242700" grpId="0"/>
      <p:bldP spid="242700" grpId="1"/>
      <p:bldP spid="242701" grpId="0"/>
      <p:bldP spid="242701" grpId="1"/>
      <p:bldP spid="242702" grpId="0"/>
      <p:bldP spid="242702" grpId="1"/>
      <p:bldP spid="24270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i="1">
                <a:solidFill>
                  <a:srgbClr val="FF0000"/>
                </a:solidFill>
                <a:latin typeface="Times New Roman" pitchFamily="18" charset="0"/>
              </a:rPr>
              <a:t>ПРАВИЛА   ТЕХНІЧНОЇ   ЕКСПЛУАТАЦІЇ</a:t>
            </a:r>
          </a:p>
        </p:txBody>
      </p:sp>
      <p:grpSp>
        <p:nvGrpSpPr>
          <p:cNvPr id="137275" name="Group 59"/>
          <p:cNvGrpSpPr>
            <a:grpSpLocks/>
          </p:cNvGrpSpPr>
          <p:nvPr/>
        </p:nvGrpSpPr>
        <p:grpSpPr bwMode="auto">
          <a:xfrm>
            <a:off x="250825" y="1125538"/>
            <a:ext cx="8497888" cy="5543550"/>
            <a:chOff x="158" y="709"/>
            <a:chExt cx="5353" cy="3492"/>
          </a:xfrm>
        </p:grpSpPr>
        <p:grpSp>
          <p:nvGrpSpPr>
            <p:cNvPr id="137252" name="Group 36"/>
            <p:cNvGrpSpPr>
              <a:grpSpLocks/>
            </p:cNvGrpSpPr>
            <p:nvPr/>
          </p:nvGrpSpPr>
          <p:grpSpPr bwMode="auto">
            <a:xfrm>
              <a:off x="158" y="1117"/>
              <a:ext cx="1225" cy="1270"/>
              <a:chOff x="158" y="890"/>
              <a:chExt cx="1225" cy="1270"/>
            </a:xfrm>
          </p:grpSpPr>
          <p:sp>
            <p:nvSpPr>
              <p:cNvPr id="137250" name="AutoShape 34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51" name="Text Box 35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необхідність організації експлуатації електроустановок</a:t>
                </a:r>
              </a:p>
            </p:txBody>
          </p:sp>
        </p:grpSp>
        <p:grpSp>
          <p:nvGrpSpPr>
            <p:cNvPr id="137253" name="Group 37"/>
            <p:cNvGrpSpPr>
              <a:grpSpLocks/>
            </p:cNvGrpSpPr>
            <p:nvPr/>
          </p:nvGrpSpPr>
          <p:grpSpPr bwMode="auto">
            <a:xfrm>
              <a:off x="1474" y="709"/>
              <a:ext cx="1225" cy="1270"/>
              <a:chOff x="158" y="890"/>
              <a:chExt cx="1225" cy="1270"/>
            </a:xfrm>
          </p:grpSpPr>
          <p:sp>
            <p:nvSpPr>
              <p:cNvPr id="137254" name="AutoShape 38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55" name="Text Box 39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обов’язки керівника</a:t>
                </a:r>
                <a:endParaRPr lang="uk-UA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137256" name="Group 40"/>
            <p:cNvGrpSpPr>
              <a:grpSpLocks/>
            </p:cNvGrpSpPr>
            <p:nvPr/>
          </p:nvGrpSpPr>
          <p:grpSpPr bwMode="auto">
            <a:xfrm>
              <a:off x="2835" y="709"/>
              <a:ext cx="1225" cy="1270"/>
              <a:chOff x="158" y="890"/>
              <a:chExt cx="1225" cy="1270"/>
            </a:xfrm>
          </p:grpSpPr>
          <p:sp>
            <p:nvSpPr>
              <p:cNvPr id="137257" name="AutoShape 41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58" name="Text Box 42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вимоги до відповідального та його замісника</a:t>
                </a:r>
              </a:p>
            </p:txBody>
          </p:sp>
        </p:grpSp>
        <p:grpSp>
          <p:nvGrpSpPr>
            <p:cNvPr id="137259" name="Group 43"/>
            <p:cNvGrpSpPr>
              <a:grpSpLocks/>
            </p:cNvGrpSpPr>
            <p:nvPr/>
          </p:nvGrpSpPr>
          <p:grpSpPr bwMode="auto">
            <a:xfrm>
              <a:off x="4241" y="981"/>
              <a:ext cx="1225" cy="1270"/>
              <a:chOff x="158" y="890"/>
              <a:chExt cx="1225" cy="1270"/>
            </a:xfrm>
          </p:grpSpPr>
          <p:sp>
            <p:nvSpPr>
              <p:cNvPr id="137260" name="AutoShape 44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61" name="Text Box 45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обов’язки відповідального</a:t>
                </a:r>
                <a:endParaRPr lang="uk-UA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137262" name="Group 46"/>
            <p:cNvGrpSpPr>
              <a:grpSpLocks/>
            </p:cNvGrpSpPr>
            <p:nvPr/>
          </p:nvGrpSpPr>
          <p:grpSpPr bwMode="auto">
            <a:xfrm>
              <a:off x="158" y="2614"/>
              <a:ext cx="1225" cy="1270"/>
              <a:chOff x="158" y="890"/>
              <a:chExt cx="1225" cy="1270"/>
            </a:xfrm>
          </p:grpSpPr>
          <p:sp>
            <p:nvSpPr>
              <p:cNvPr id="137263" name="AutoShape 47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64" name="Text Box 48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служба охорони праці та вимоги до неї</a:t>
                </a:r>
                <a:endParaRPr lang="uk-UA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137265" name="Group 49"/>
            <p:cNvGrpSpPr>
              <a:grpSpLocks/>
            </p:cNvGrpSpPr>
            <p:nvPr/>
          </p:nvGrpSpPr>
          <p:grpSpPr bwMode="auto">
            <a:xfrm>
              <a:off x="1519" y="2931"/>
              <a:ext cx="1225" cy="1270"/>
              <a:chOff x="158" y="890"/>
              <a:chExt cx="1225" cy="1270"/>
            </a:xfrm>
          </p:grpSpPr>
          <p:sp>
            <p:nvSpPr>
              <p:cNvPr id="137266" name="AutoShape 50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67" name="Text Box 51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обслуговуючий персонал та вимоги до нього</a:t>
                </a:r>
                <a:endParaRPr lang="uk-UA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137268" name="Group 52"/>
            <p:cNvGrpSpPr>
              <a:grpSpLocks/>
            </p:cNvGrpSpPr>
            <p:nvPr/>
          </p:nvGrpSpPr>
          <p:grpSpPr bwMode="auto">
            <a:xfrm>
              <a:off x="2880" y="2931"/>
              <a:ext cx="1225" cy="1270"/>
              <a:chOff x="158" y="890"/>
              <a:chExt cx="1225" cy="1270"/>
            </a:xfrm>
          </p:grpSpPr>
          <p:sp>
            <p:nvSpPr>
              <p:cNvPr id="137269" name="AutoShape 53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70" name="Text Box 54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категорії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робіт</a:t>
                </a:r>
                <a:endParaRPr lang="uk-UA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137271" name="Group 55"/>
            <p:cNvGrpSpPr>
              <a:grpSpLocks/>
            </p:cNvGrpSpPr>
            <p:nvPr/>
          </p:nvGrpSpPr>
          <p:grpSpPr bwMode="auto">
            <a:xfrm>
              <a:off x="4286" y="2523"/>
              <a:ext cx="1225" cy="1270"/>
              <a:chOff x="158" y="890"/>
              <a:chExt cx="1225" cy="1270"/>
            </a:xfrm>
          </p:grpSpPr>
          <p:sp>
            <p:nvSpPr>
              <p:cNvPr id="137272" name="AutoShape 56"/>
              <p:cNvSpPr>
                <a:spLocks noChangeArrowheads="1"/>
              </p:cNvSpPr>
              <p:nvPr/>
            </p:nvSpPr>
            <p:spPr bwMode="auto">
              <a:xfrm>
                <a:off x="158" y="890"/>
                <a:ext cx="1225" cy="1270"/>
              </a:xfrm>
              <a:prstGeom prst="flowChartPunchedTap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7273" name="Text Box 57"/>
              <p:cNvSpPr txBox="1">
                <a:spLocks noChangeArrowheads="1"/>
              </p:cNvSpPr>
              <p:nvPr/>
            </p:nvSpPr>
            <p:spPr bwMode="auto">
              <a:xfrm>
                <a:off x="249" y="1253"/>
                <a:ext cx="1043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види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uk-UA" sz="1400" b="1">
                    <a:solidFill>
                      <a:srgbClr val="FF0000"/>
                    </a:solidFill>
                    <a:latin typeface="Times New Roman" pitchFamily="18" charset="0"/>
                  </a:rPr>
                  <a:t>робіт</a:t>
                </a:r>
                <a:endParaRPr lang="uk-UA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137274" name="Picture 58" descr="MCj007862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00" y="2024"/>
              <a:ext cx="952" cy="90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i="1">
                <a:solidFill>
                  <a:srgbClr val="FF0000"/>
                </a:solidFill>
                <a:latin typeface="Times New Roman" pitchFamily="18" charset="0"/>
              </a:rPr>
              <a:t>ПРАВИЛА  БЕЗПЕЧНОЇ   ЕКСПЛУАТАЦІЇ  ЕЛКТРОУСТАНОВОК   СПОЖИВИЧІВ</a:t>
            </a:r>
          </a:p>
        </p:txBody>
      </p:sp>
      <p:grpSp>
        <p:nvGrpSpPr>
          <p:cNvPr id="139286" name="Group 22"/>
          <p:cNvGrpSpPr>
            <a:grpSpLocks/>
          </p:cNvGrpSpPr>
          <p:nvPr/>
        </p:nvGrpSpPr>
        <p:grpSpPr bwMode="auto">
          <a:xfrm>
            <a:off x="323850" y="1484313"/>
            <a:ext cx="8137525" cy="5186362"/>
            <a:chOff x="204" y="935"/>
            <a:chExt cx="5126" cy="3267"/>
          </a:xfrm>
        </p:grpSpPr>
        <p:grpSp>
          <p:nvGrpSpPr>
            <p:cNvPr id="139273" name="Group 9"/>
            <p:cNvGrpSpPr>
              <a:grpSpLocks/>
            </p:cNvGrpSpPr>
            <p:nvPr/>
          </p:nvGrpSpPr>
          <p:grpSpPr bwMode="auto">
            <a:xfrm>
              <a:off x="204" y="935"/>
              <a:ext cx="1724" cy="1588"/>
              <a:chOff x="340" y="1071"/>
              <a:chExt cx="1724" cy="1588"/>
            </a:xfrm>
          </p:grpSpPr>
          <p:sp>
            <p:nvSpPr>
              <p:cNvPr id="139271" name="AutoShape 7"/>
              <p:cNvSpPr>
                <a:spLocks noChangeArrowheads="1"/>
              </p:cNvSpPr>
              <p:nvPr/>
            </p:nvSpPr>
            <p:spPr bwMode="auto">
              <a:xfrm>
                <a:off x="340" y="1071"/>
                <a:ext cx="1724" cy="1588"/>
              </a:xfrm>
              <a:prstGeom prst="bevel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72" name="Text Box 8"/>
              <p:cNvSpPr txBox="1">
                <a:spLocks noChangeArrowheads="1"/>
              </p:cNvSpPr>
              <p:nvPr/>
            </p:nvSpPr>
            <p:spPr bwMode="auto">
              <a:xfrm>
                <a:off x="521" y="1344"/>
                <a:ext cx="1316" cy="1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55000"/>
                  </a:lnSpc>
                  <a:spcBef>
                    <a:spcPct val="50000"/>
                  </a:spcBef>
                </a:pPr>
                <a:r>
                  <a:rPr lang="uk-UA" b="1">
                    <a:latin typeface="Times New Roman" pitchFamily="18" charset="0"/>
                  </a:rPr>
                  <a:t>Обов’язки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керівника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відповідального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служби ОП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персоналу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endParaRPr lang="uk-UA" sz="1400" b="1">
                  <a:latin typeface="Times New Roman" pitchFamily="18" charset="0"/>
                </a:endParaRP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</a:pPr>
                <a:r>
                  <a:rPr lang="uk-UA" b="1">
                    <a:latin typeface="Times New Roman" pitchFamily="18" charset="0"/>
                  </a:rPr>
                  <a:t>Відповідальність</a:t>
                </a:r>
              </a:p>
              <a:p>
                <a:pPr>
                  <a:spcBef>
                    <a:spcPct val="50000"/>
                  </a:spcBef>
                  <a:buFontTx/>
                  <a:buChar char="-"/>
                </a:pPr>
                <a:endParaRPr lang="uk-UA" sz="1400" b="1">
                  <a:latin typeface="Times New Roman" pitchFamily="18" charset="0"/>
                </a:endParaRPr>
              </a:p>
            </p:txBody>
          </p:sp>
        </p:grpSp>
        <p:grpSp>
          <p:nvGrpSpPr>
            <p:cNvPr id="139284" name="Group 20"/>
            <p:cNvGrpSpPr>
              <a:grpSpLocks/>
            </p:cNvGrpSpPr>
            <p:nvPr/>
          </p:nvGrpSpPr>
          <p:grpSpPr bwMode="auto">
            <a:xfrm>
              <a:off x="3606" y="1077"/>
              <a:ext cx="1712" cy="1401"/>
              <a:chOff x="3606" y="935"/>
              <a:chExt cx="1712" cy="1401"/>
            </a:xfrm>
          </p:grpSpPr>
          <p:sp>
            <p:nvSpPr>
              <p:cNvPr id="139275" name="AutoShape 11"/>
              <p:cNvSpPr>
                <a:spLocks noChangeArrowheads="1"/>
              </p:cNvSpPr>
              <p:nvPr/>
            </p:nvSpPr>
            <p:spPr bwMode="auto">
              <a:xfrm>
                <a:off x="3606" y="935"/>
                <a:ext cx="1712" cy="1401"/>
              </a:xfrm>
              <a:prstGeom prst="bevel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76" name="Text Box 12"/>
              <p:cNvSpPr txBox="1">
                <a:spLocks noChangeArrowheads="1"/>
              </p:cNvSpPr>
              <p:nvPr/>
            </p:nvSpPr>
            <p:spPr bwMode="auto">
              <a:xfrm>
                <a:off x="3878" y="1208"/>
                <a:ext cx="1361" cy="9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55000"/>
                  </a:lnSpc>
                  <a:spcBef>
                    <a:spcPct val="50000"/>
                  </a:spcBef>
                </a:pPr>
                <a:r>
                  <a:rPr lang="uk-UA" b="1">
                    <a:latin typeface="Times New Roman" pitchFamily="18" charset="0"/>
                  </a:rPr>
                  <a:t>Вимоги до персоналу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вік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здоров’я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навчання, атестація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група допуску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endParaRPr lang="uk-UA" sz="1400" b="1">
                  <a:latin typeface="Times New Roman" pitchFamily="18" charset="0"/>
                </a:endParaRPr>
              </a:p>
            </p:txBody>
          </p:sp>
        </p:grpSp>
        <p:grpSp>
          <p:nvGrpSpPr>
            <p:cNvPr id="139278" name="Group 14"/>
            <p:cNvGrpSpPr>
              <a:grpSpLocks/>
            </p:cNvGrpSpPr>
            <p:nvPr/>
          </p:nvGrpSpPr>
          <p:grpSpPr bwMode="auto">
            <a:xfrm>
              <a:off x="204" y="2613"/>
              <a:ext cx="1724" cy="1588"/>
              <a:chOff x="340" y="1071"/>
              <a:chExt cx="1724" cy="1588"/>
            </a:xfrm>
          </p:grpSpPr>
          <p:sp>
            <p:nvSpPr>
              <p:cNvPr id="139279" name="AutoShape 15"/>
              <p:cNvSpPr>
                <a:spLocks noChangeArrowheads="1"/>
              </p:cNvSpPr>
              <p:nvPr/>
            </p:nvSpPr>
            <p:spPr bwMode="auto">
              <a:xfrm>
                <a:off x="340" y="1071"/>
                <a:ext cx="1724" cy="1588"/>
              </a:xfrm>
              <a:prstGeom prst="bevel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0" name="Text Box 16"/>
              <p:cNvSpPr txBox="1">
                <a:spLocks noChangeArrowheads="1"/>
              </p:cNvSpPr>
              <p:nvPr/>
            </p:nvSpPr>
            <p:spPr bwMode="auto">
              <a:xfrm>
                <a:off x="521" y="1344"/>
                <a:ext cx="1316" cy="6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55000"/>
                  </a:lnSpc>
                  <a:spcBef>
                    <a:spcPct val="50000"/>
                  </a:spcBef>
                </a:pPr>
                <a:r>
                  <a:rPr lang="uk-UA" b="1">
                    <a:latin typeface="Times New Roman" pitchFamily="18" charset="0"/>
                  </a:rPr>
                  <a:t>Категорії робіт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</a:pPr>
                <a:endParaRPr lang="uk-UA" b="1">
                  <a:latin typeface="Times New Roman" pitchFamily="18" charset="0"/>
                </a:endParaRP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без зняття </a:t>
                </a:r>
                <a:r>
                  <a:rPr lang="en-US" sz="1400" b="1">
                    <a:latin typeface="Times New Roman" pitchFamily="18" charset="0"/>
                  </a:rPr>
                  <a:t>U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en-US" sz="1400" b="1">
                    <a:latin typeface="Times New Roman" pitchFamily="18" charset="0"/>
                  </a:rPr>
                  <a:t> </a:t>
                </a:r>
                <a:r>
                  <a:rPr lang="uk-UA" sz="1400" b="1">
                    <a:latin typeface="Times New Roman" pitchFamily="18" charset="0"/>
                  </a:rPr>
                  <a:t>з частковим зняттям </a:t>
                </a:r>
                <a:r>
                  <a:rPr lang="en-US" sz="1400" b="1">
                    <a:latin typeface="Times New Roman" pitchFamily="18" charset="0"/>
                  </a:rPr>
                  <a:t>U</a:t>
                </a:r>
                <a:endParaRPr lang="uk-UA" sz="1400" b="1">
                  <a:latin typeface="Times New Roman" pitchFamily="18" charset="0"/>
                </a:endParaRPr>
              </a:p>
            </p:txBody>
          </p:sp>
        </p:grpSp>
        <p:grpSp>
          <p:nvGrpSpPr>
            <p:cNvPr id="139281" name="Group 17"/>
            <p:cNvGrpSpPr>
              <a:grpSpLocks/>
            </p:cNvGrpSpPr>
            <p:nvPr/>
          </p:nvGrpSpPr>
          <p:grpSpPr bwMode="auto">
            <a:xfrm>
              <a:off x="3606" y="2614"/>
              <a:ext cx="1724" cy="1588"/>
              <a:chOff x="340" y="1071"/>
              <a:chExt cx="1724" cy="1588"/>
            </a:xfrm>
          </p:grpSpPr>
          <p:sp>
            <p:nvSpPr>
              <p:cNvPr id="139282" name="AutoShape 18"/>
              <p:cNvSpPr>
                <a:spLocks noChangeArrowheads="1"/>
              </p:cNvSpPr>
              <p:nvPr/>
            </p:nvSpPr>
            <p:spPr bwMode="auto">
              <a:xfrm>
                <a:off x="340" y="1071"/>
                <a:ext cx="1724" cy="1588"/>
              </a:xfrm>
              <a:prstGeom prst="bevel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3" name="Text Box 19"/>
              <p:cNvSpPr txBox="1">
                <a:spLocks noChangeArrowheads="1"/>
              </p:cNvSpPr>
              <p:nvPr/>
            </p:nvSpPr>
            <p:spPr bwMode="auto">
              <a:xfrm>
                <a:off x="521" y="1344"/>
                <a:ext cx="1316" cy="8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55000"/>
                  </a:lnSpc>
                  <a:spcBef>
                    <a:spcPct val="50000"/>
                  </a:spcBef>
                </a:pPr>
                <a:r>
                  <a:rPr lang="uk-UA" b="1">
                    <a:latin typeface="Times New Roman" pitchFamily="18" charset="0"/>
                  </a:rPr>
                  <a:t>Заходи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</a:pPr>
                <a:endParaRPr lang="uk-UA" b="1">
                  <a:latin typeface="Times New Roman" pitchFamily="18" charset="0"/>
                </a:endParaRP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організаційні</a:t>
                </a:r>
              </a:p>
              <a:p>
                <a:pPr>
                  <a:lnSpc>
                    <a:spcPct val="55000"/>
                  </a:lnSpc>
                  <a:spcBef>
                    <a:spcPct val="50000"/>
                  </a:spcBef>
                  <a:buFontTx/>
                  <a:buChar char="-"/>
                </a:pPr>
                <a:r>
                  <a:rPr lang="uk-UA" sz="1400" b="1">
                    <a:latin typeface="Times New Roman" pitchFamily="18" charset="0"/>
                  </a:rPr>
                  <a:t> технічні </a:t>
                </a:r>
              </a:p>
              <a:p>
                <a:pPr>
                  <a:spcBef>
                    <a:spcPct val="50000"/>
                  </a:spcBef>
                  <a:buFontTx/>
                  <a:buChar char="-"/>
                </a:pPr>
                <a:endParaRPr lang="uk-UA" sz="1400" b="1">
                  <a:latin typeface="Times New Roman" pitchFamily="18" charset="0"/>
                </a:endParaRPr>
              </a:p>
            </p:txBody>
          </p:sp>
        </p:grpSp>
        <p:pic>
          <p:nvPicPr>
            <p:cNvPr id="139285" name="Picture 2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EEF2FB"/>
                </a:clrFrom>
                <a:clrTo>
                  <a:srgbClr val="EEF2FB">
                    <a:alpha val="0"/>
                  </a:srgbClr>
                </a:clrTo>
              </a:clrChange>
            </a:blip>
            <a:srcRect l="3691" t="4921" r="3691" b="9842"/>
            <a:stretch>
              <a:fillRect/>
            </a:stretch>
          </p:blipFill>
          <p:spPr bwMode="auto">
            <a:xfrm>
              <a:off x="2109" y="1797"/>
              <a:ext cx="1368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СИСТЕМИ    ЗАСОБІВ    І    ЗАХОДІВ      ЩОДО ЕЛЕКТРОБЕЗПЕКИ</a:t>
            </a:r>
          </a:p>
          <a:p>
            <a:pPr algn="ctr"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400" b="1">
                <a:solidFill>
                  <a:srgbClr val="FFFF66"/>
                </a:solidFill>
                <a:latin typeface="Times New Roman" pitchFamily="18" charset="0"/>
              </a:rPr>
              <a:t>система організаційно-технічних заходів і засобів </a:t>
            </a:r>
          </a:p>
          <a:p>
            <a:pPr>
              <a:buFont typeface="Wingdings" pitchFamily="2" charset="2"/>
              <a:buChar char="q"/>
            </a:pPr>
            <a:endParaRPr lang="uk-UA" sz="24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400" b="1">
                <a:solidFill>
                  <a:srgbClr val="FFFF66"/>
                </a:solidFill>
                <a:latin typeface="Times New Roman" pitchFamily="18" charset="0"/>
              </a:rPr>
              <a:t>система технічних засобів і заходів</a:t>
            </a:r>
          </a:p>
          <a:p>
            <a:pPr>
              <a:buFont typeface="Wingdings" pitchFamily="2" charset="2"/>
              <a:buChar char="q"/>
            </a:pPr>
            <a:endParaRPr lang="uk-UA" sz="24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400" b="1">
                <a:solidFill>
                  <a:srgbClr val="FFFF66"/>
                </a:solidFill>
                <a:latin typeface="Times New Roman" pitchFamily="18" charset="0"/>
              </a:rPr>
              <a:t>система електрозахисних засобів</a:t>
            </a:r>
          </a:p>
          <a:p>
            <a:pPr>
              <a:buFont typeface="Wingdings" pitchFamily="2" charset="2"/>
              <a:buChar char="q"/>
            </a:pPr>
            <a:endParaRPr lang="uk-UA" sz="24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400" b="1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44739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58775"/>
            <a:ext cx="8229600" cy="69532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5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/>
          <a:lstStyle/>
          <a:p>
            <a:r>
              <a:rPr lang="uk-UA" sz="3200" i="1">
                <a:solidFill>
                  <a:srgbClr val="FF0000"/>
                </a:solidFill>
                <a:latin typeface="Times New Roman" pitchFamily="18" charset="0"/>
              </a:rPr>
              <a:t>ЗАСОБИ  ІНДИВІДУАЛЬНОГО  ЗАХИСТУ</a:t>
            </a:r>
          </a:p>
        </p:txBody>
      </p:sp>
      <p:grpSp>
        <p:nvGrpSpPr>
          <p:cNvPr id="142379" name="Group 43"/>
          <p:cNvGrpSpPr>
            <a:grpSpLocks/>
          </p:cNvGrpSpPr>
          <p:nvPr/>
        </p:nvGrpSpPr>
        <p:grpSpPr bwMode="auto">
          <a:xfrm>
            <a:off x="179388" y="1196975"/>
            <a:ext cx="8856662" cy="5472113"/>
            <a:chOff x="113" y="754"/>
            <a:chExt cx="5579" cy="3447"/>
          </a:xfrm>
        </p:grpSpPr>
        <p:grpSp>
          <p:nvGrpSpPr>
            <p:cNvPr id="142356" name="Group 20"/>
            <p:cNvGrpSpPr>
              <a:grpSpLocks/>
            </p:cNvGrpSpPr>
            <p:nvPr/>
          </p:nvGrpSpPr>
          <p:grpSpPr bwMode="auto">
            <a:xfrm>
              <a:off x="113" y="754"/>
              <a:ext cx="1542" cy="1225"/>
              <a:chOff x="0" y="981"/>
              <a:chExt cx="1542" cy="1225"/>
            </a:xfrm>
          </p:grpSpPr>
          <p:sp>
            <p:nvSpPr>
              <p:cNvPr id="142353" name="AutoShape 17"/>
              <p:cNvSpPr>
                <a:spLocks noChangeArrowheads="1"/>
              </p:cNvSpPr>
              <p:nvPr/>
            </p:nvSpPr>
            <p:spPr bwMode="auto">
              <a:xfrm>
                <a:off x="0" y="981"/>
                <a:ext cx="1542" cy="1225"/>
              </a:xfrm>
              <a:prstGeom prst="star8">
                <a:avLst>
                  <a:gd name="adj" fmla="val 3825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2354" name="Text Box 18"/>
              <p:cNvSpPr txBox="1">
                <a:spLocks noChangeArrowheads="1"/>
              </p:cNvSpPr>
              <p:nvPr/>
            </p:nvSpPr>
            <p:spPr bwMode="auto">
              <a:xfrm>
                <a:off x="295" y="1480"/>
                <a:ext cx="99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Призначення</a:t>
                </a:r>
              </a:p>
            </p:txBody>
          </p:sp>
        </p:grpSp>
        <p:grpSp>
          <p:nvGrpSpPr>
            <p:cNvPr id="142357" name="Group 21"/>
            <p:cNvGrpSpPr>
              <a:grpSpLocks/>
            </p:cNvGrpSpPr>
            <p:nvPr/>
          </p:nvGrpSpPr>
          <p:grpSpPr bwMode="auto">
            <a:xfrm>
              <a:off x="2109" y="1253"/>
              <a:ext cx="1542" cy="1225"/>
              <a:chOff x="0" y="981"/>
              <a:chExt cx="1542" cy="1225"/>
            </a:xfrm>
          </p:grpSpPr>
          <p:sp>
            <p:nvSpPr>
              <p:cNvPr id="142358" name="AutoShape 22"/>
              <p:cNvSpPr>
                <a:spLocks noChangeArrowheads="1"/>
              </p:cNvSpPr>
              <p:nvPr/>
            </p:nvSpPr>
            <p:spPr bwMode="auto">
              <a:xfrm>
                <a:off x="0" y="981"/>
                <a:ext cx="1542" cy="1225"/>
              </a:xfrm>
              <a:prstGeom prst="star8">
                <a:avLst>
                  <a:gd name="adj" fmla="val 3825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2359" name="Text Box 23"/>
              <p:cNvSpPr txBox="1">
                <a:spLocks noChangeArrowheads="1"/>
              </p:cNvSpPr>
              <p:nvPr/>
            </p:nvSpPr>
            <p:spPr bwMode="auto">
              <a:xfrm>
                <a:off x="295" y="1480"/>
                <a:ext cx="998" cy="212"/>
              </a:xfrm>
              <a:prstGeom prst="rect">
                <a:avLst/>
              </a:prstGeom>
              <a:solidFill>
                <a:srgbClr val="FF66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Розподіл</a:t>
                </a:r>
              </a:p>
            </p:txBody>
          </p:sp>
        </p:grpSp>
        <p:grpSp>
          <p:nvGrpSpPr>
            <p:cNvPr id="142360" name="Group 24"/>
            <p:cNvGrpSpPr>
              <a:grpSpLocks/>
            </p:cNvGrpSpPr>
            <p:nvPr/>
          </p:nvGrpSpPr>
          <p:grpSpPr bwMode="auto">
            <a:xfrm>
              <a:off x="4105" y="799"/>
              <a:ext cx="1542" cy="1225"/>
              <a:chOff x="0" y="981"/>
              <a:chExt cx="1542" cy="1225"/>
            </a:xfrm>
          </p:grpSpPr>
          <p:sp>
            <p:nvSpPr>
              <p:cNvPr id="142361" name="AutoShape 25"/>
              <p:cNvSpPr>
                <a:spLocks noChangeArrowheads="1"/>
              </p:cNvSpPr>
              <p:nvPr/>
            </p:nvSpPr>
            <p:spPr bwMode="auto">
              <a:xfrm>
                <a:off x="0" y="981"/>
                <a:ext cx="1542" cy="1225"/>
              </a:xfrm>
              <a:prstGeom prst="star8">
                <a:avLst>
                  <a:gd name="adj" fmla="val 3825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2362" name="Text Box 26"/>
              <p:cNvSpPr txBox="1">
                <a:spLocks noChangeArrowheads="1"/>
              </p:cNvSpPr>
              <p:nvPr/>
            </p:nvSpPr>
            <p:spPr bwMode="auto">
              <a:xfrm>
                <a:off x="295" y="1480"/>
                <a:ext cx="998" cy="212"/>
              </a:xfrm>
              <a:prstGeom prst="rect">
                <a:avLst/>
              </a:prstGeom>
              <a:solidFill>
                <a:srgbClr val="FF66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Кількість</a:t>
                </a:r>
              </a:p>
            </p:txBody>
          </p:sp>
        </p:grpSp>
        <p:grpSp>
          <p:nvGrpSpPr>
            <p:cNvPr id="142369" name="Group 33"/>
            <p:cNvGrpSpPr>
              <a:grpSpLocks/>
            </p:cNvGrpSpPr>
            <p:nvPr/>
          </p:nvGrpSpPr>
          <p:grpSpPr bwMode="auto">
            <a:xfrm>
              <a:off x="113" y="2976"/>
              <a:ext cx="1542" cy="1225"/>
              <a:chOff x="1746" y="2886"/>
              <a:chExt cx="1542" cy="1225"/>
            </a:xfrm>
          </p:grpSpPr>
          <p:sp>
            <p:nvSpPr>
              <p:cNvPr id="142364" name="AutoShape 28"/>
              <p:cNvSpPr>
                <a:spLocks noChangeArrowheads="1"/>
              </p:cNvSpPr>
              <p:nvPr/>
            </p:nvSpPr>
            <p:spPr bwMode="auto">
              <a:xfrm>
                <a:off x="1746" y="2886"/>
                <a:ext cx="1542" cy="1225"/>
              </a:xfrm>
              <a:prstGeom prst="star8">
                <a:avLst>
                  <a:gd name="adj" fmla="val 3825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2365" name="Text Box 29"/>
              <p:cNvSpPr txBox="1">
                <a:spLocks noChangeArrowheads="1"/>
              </p:cNvSpPr>
              <p:nvPr/>
            </p:nvSpPr>
            <p:spPr bwMode="auto">
              <a:xfrm>
                <a:off x="2041" y="3294"/>
                <a:ext cx="998" cy="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Місце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зберігання</a:t>
                </a:r>
              </a:p>
            </p:txBody>
          </p:sp>
        </p:grpSp>
        <p:grpSp>
          <p:nvGrpSpPr>
            <p:cNvPr id="142370" name="Group 34"/>
            <p:cNvGrpSpPr>
              <a:grpSpLocks/>
            </p:cNvGrpSpPr>
            <p:nvPr/>
          </p:nvGrpSpPr>
          <p:grpSpPr bwMode="auto">
            <a:xfrm>
              <a:off x="2109" y="2523"/>
              <a:ext cx="1542" cy="1225"/>
              <a:chOff x="1746" y="2886"/>
              <a:chExt cx="1542" cy="1225"/>
            </a:xfrm>
          </p:grpSpPr>
          <p:sp>
            <p:nvSpPr>
              <p:cNvPr id="142371" name="AutoShape 35"/>
              <p:cNvSpPr>
                <a:spLocks noChangeArrowheads="1"/>
              </p:cNvSpPr>
              <p:nvPr/>
            </p:nvSpPr>
            <p:spPr bwMode="auto">
              <a:xfrm>
                <a:off x="1746" y="2886"/>
                <a:ext cx="1542" cy="1225"/>
              </a:xfrm>
              <a:prstGeom prst="star8">
                <a:avLst>
                  <a:gd name="adj" fmla="val 3825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2372" name="Text Box 36"/>
              <p:cNvSpPr txBox="1">
                <a:spLocks noChangeArrowheads="1"/>
              </p:cNvSpPr>
              <p:nvPr/>
            </p:nvSpPr>
            <p:spPr bwMode="auto">
              <a:xfrm>
                <a:off x="2041" y="3294"/>
                <a:ext cx="998" cy="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Випробування,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надписи</a:t>
                </a:r>
              </a:p>
            </p:txBody>
          </p:sp>
        </p:grpSp>
        <p:grpSp>
          <p:nvGrpSpPr>
            <p:cNvPr id="142373" name="Group 37"/>
            <p:cNvGrpSpPr>
              <a:grpSpLocks/>
            </p:cNvGrpSpPr>
            <p:nvPr/>
          </p:nvGrpSpPr>
          <p:grpSpPr bwMode="auto">
            <a:xfrm>
              <a:off x="4150" y="2976"/>
              <a:ext cx="1542" cy="1225"/>
              <a:chOff x="1746" y="2886"/>
              <a:chExt cx="1542" cy="1225"/>
            </a:xfrm>
          </p:grpSpPr>
          <p:sp>
            <p:nvSpPr>
              <p:cNvPr id="142374" name="AutoShape 38"/>
              <p:cNvSpPr>
                <a:spLocks noChangeArrowheads="1"/>
              </p:cNvSpPr>
              <p:nvPr/>
            </p:nvSpPr>
            <p:spPr bwMode="auto">
              <a:xfrm>
                <a:off x="1746" y="2886"/>
                <a:ext cx="1542" cy="1225"/>
              </a:xfrm>
              <a:prstGeom prst="star8">
                <a:avLst>
                  <a:gd name="adj" fmla="val 3825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2375" name="Text Box 39"/>
              <p:cNvSpPr txBox="1">
                <a:spLocks noChangeArrowheads="1"/>
              </p:cNvSpPr>
              <p:nvPr/>
            </p:nvSpPr>
            <p:spPr bwMode="auto">
              <a:xfrm>
                <a:off x="2041" y="3294"/>
                <a:ext cx="998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Порядок використання</a:t>
                </a:r>
              </a:p>
            </p:txBody>
          </p:sp>
        </p:grpSp>
        <p:pic>
          <p:nvPicPr>
            <p:cNvPr id="142377" name="Picture 41" descr="i?id=30107404&amp;tov=8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5" y="2024"/>
              <a:ext cx="1270" cy="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378" name="Picture 42" descr="i?id=15589796&amp;tov=5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06" y="1933"/>
              <a:ext cx="766" cy="1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5386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ОСОБЛИВОСТІ   ЕЛЕКТРОТРАВМАТИЗМУ   ТА ЕЛЕКТРИЧНОГО   СТРУМУ   ЯК   ЧИННИКА   НЕБЕЗПЕКИ:</a:t>
            </a:r>
          </a:p>
          <a:p>
            <a:pPr algn="ctr">
              <a:buFont typeface="Wingdings" pitchFamily="2" charset="2"/>
              <a:buNone/>
            </a:pPr>
            <a:endParaRPr lang="uk-UA" sz="20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uk-UA" b="1" i="1">
                <a:solidFill>
                  <a:srgbClr val="FF0000"/>
                </a:solidFill>
                <a:latin typeface="Times New Roman" pitchFamily="18" charset="0"/>
              </a:rPr>
              <a:t>ЕЛЕКТРОТРАВМАТИЗМ</a:t>
            </a:r>
          </a:p>
          <a:p>
            <a:pPr algn="ctr">
              <a:buFont typeface="Wingdings" pitchFamily="2" charset="2"/>
              <a:buNone/>
            </a:pPr>
            <a:r>
              <a:rPr lang="uk-UA" sz="2400" b="1">
                <a:solidFill>
                  <a:srgbClr val="FFFF66"/>
                </a:solidFill>
                <a:latin typeface="Times New Roman" pitchFamily="18" charset="0"/>
              </a:rPr>
              <a:t>як соціальна категорія характеризується сукупністю електротравм за певний проміжок часу, їх абсолютними і відносними показниками, розподілом за тяжкістю, галузями виробництва тощо</a:t>
            </a:r>
          </a:p>
          <a:p>
            <a:pPr>
              <a:buFont typeface="Wingdings" pitchFamily="2" charset="2"/>
              <a:buNone/>
            </a:pPr>
            <a:endParaRPr lang="uk-UA" sz="24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uk-UA" b="1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61123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386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ОСОБЛИВОСТІ   ЕЛЕКТРОТРАВМАТИЗМУ   ТА ЕЛЕКТРИЧНОГО   СТРУМУ   ЯК   ЧИННИКА   НЕБЕЗПЕКИ:</a:t>
            </a:r>
          </a:p>
          <a:p>
            <a:pPr>
              <a:buFont typeface="Wingdings" pitchFamily="2" charset="2"/>
              <a:buChar char="q"/>
            </a:pPr>
            <a:r>
              <a:rPr lang="uk-UA" sz="1600">
                <a:solidFill>
                  <a:srgbClr val="FFFF66"/>
                </a:solidFill>
                <a:latin typeface="Times New Roman" pitchFamily="18" charset="0"/>
              </a:rPr>
              <a:t>людина не в змозі дистанційно, без спеціальних приладів, визначити наявність напруги, а тому дія струму, зазвичай, є раптовою і захисна реакція організму проявляється тільки після попадання під напругу</a:t>
            </a:r>
          </a:p>
          <a:p>
            <a:pPr>
              <a:buFont typeface="Wingdings" pitchFamily="2" charset="2"/>
              <a:buChar char="q"/>
            </a:pPr>
            <a:r>
              <a:rPr lang="uk-UA" sz="1600">
                <a:solidFill>
                  <a:srgbClr val="FFFF66"/>
                </a:solidFill>
                <a:latin typeface="Times New Roman" pitchFamily="18" charset="0"/>
              </a:rPr>
              <a:t>струм, що протікає через тіло людини, діє на тканини і органи не тільки в місцях контакту зі струмовідними частинами і на шляху протікання, але рефлекторно, як надзвичайно сильний подразник, впливає на весь організм, що може призвести до порушення функціонування життєво важливих систем організму – нервової, дихання, серцево-судинної тощо</a:t>
            </a:r>
          </a:p>
          <a:p>
            <a:pPr>
              <a:buFont typeface="Wingdings" pitchFamily="2" charset="2"/>
              <a:buChar char="q"/>
            </a:pPr>
            <a:r>
              <a:rPr lang="uk-UA" sz="1600">
                <a:solidFill>
                  <a:srgbClr val="FFFF66"/>
                </a:solidFill>
                <a:latin typeface="Times New Roman" pitchFamily="18" charset="0"/>
              </a:rPr>
              <a:t>електротравми можливі без дотику людини до струмовідних частин – внаслідок утворення електричної дуги при пробої повітряного проміжку між струмовідними частинами або між струмовідними  частинами і людиною чи землею</a:t>
            </a:r>
          </a:p>
          <a:p>
            <a:pPr>
              <a:buFont typeface="Wingdings" pitchFamily="2" charset="2"/>
              <a:buChar char="q"/>
            </a:pPr>
            <a:r>
              <a:rPr lang="uk-UA" sz="1600">
                <a:solidFill>
                  <a:srgbClr val="FFFF66"/>
                </a:solidFill>
                <a:latin typeface="Times New Roman" pitchFamily="18" charset="0"/>
              </a:rPr>
              <a:t>розслідування, обліку і аналізу, , в основному, доступні тяжкі електротравми та електротравми із смертельними наслідками, що негативно впливає на профілактику електротравм</a:t>
            </a:r>
          </a:p>
          <a:p>
            <a:pPr>
              <a:buFont typeface="Wingdings" pitchFamily="2" charset="2"/>
              <a:buChar char="q"/>
            </a:pPr>
            <a:endParaRPr lang="uk-UA" sz="160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200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uk-UA" sz="240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uk-UA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65219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96728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2800" b="1">
                <a:solidFill>
                  <a:srgbClr val="FF0000"/>
                </a:solidFill>
                <a:latin typeface="Times New Roman" pitchFamily="18" charset="0"/>
              </a:rPr>
              <a:t>ВИДИ   ЕЛЕКТРОТРАВМ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8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2000" b="1" i="1">
                <a:solidFill>
                  <a:srgbClr val="FFFF66"/>
                </a:solidFill>
                <a:latin typeface="Times New Roman" pitchFamily="18" charset="0"/>
              </a:rPr>
              <a:t>Загальні електричні травми або електричні удари: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000" b="1" i="1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16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900" b="1" i="1">
                <a:solidFill>
                  <a:srgbClr val="FFFF66"/>
                </a:solidFill>
                <a:latin typeface="Times New Roman" pitchFamily="18" charset="0"/>
              </a:rPr>
              <a:t> </a:t>
            </a:r>
            <a:r>
              <a:rPr lang="uk-UA" sz="1800" b="1" i="1">
                <a:solidFill>
                  <a:srgbClr val="FFFF66"/>
                </a:solidFill>
                <a:latin typeface="Times New Roman" pitchFamily="18" charset="0"/>
              </a:rPr>
              <a:t>І – судомні скорочення м’язів без втрати свідомості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1800" b="1" i="1">
                <a:solidFill>
                  <a:srgbClr val="FFFF66"/>
                </a:solidFill>
                <a:latin typeface="Times New Roman" pitchFamily="18" charset="0"/>
              </a:rPr>
              <a:t>ІІ - судомні скорочення м’язів з втратою свідомості без порушення дихання і кровообігу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1800" b="1" i="1">
                <a:solidFill>
                  <a:srgbClr val="FFFF66"/>
                </a:solidFill>
                <a:latin typeface="Times New Roman" pitchFamily="18" charset="0"/>
              </a:rPr>
              <a:t>ІІІ – втрата свідомості з порушенням серцевої діяльності чи дихання, або серцевої діяльності і дихання разом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>
                <a:solidFill>
                  <a:srgbClr val="FFFF66"/>
                </a:solidFill>
                <a:latin typeface="Times New Roman" pitchFamily="18" charset="0"/>
              </a:rPr>
              <a:t>IV</a:t>
            </a:r>
            <a:r>
              <a:rPr lang="uk-UA" sz="1800" b="1" i="1">
                <a:solidFill>
                  <a:srgbClr val="FFFF66"/>
                </a:solidFill>
                <a:latin typeface="Times New Roman" pitchFamily="18" charset="0"/>
              </a:rPr>
              <a:t> – клінічна смерть, тобто відсутність дихання і кровообігу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700" b="1" i="1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800" i="1">
                <a:solidFill>
                  <a:srgbClr val="FFFF66"/>
                </a:solidFill>
                <a:latin typeface="Times New Roman" pitchFamily="18" charset="0"/>
              </a:rPr>
              <a:t> </a:t>
            </a:r>
            <a:endParaRPr lang="uk-UA" sz="900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90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50883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38662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0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3600" b="1">
                <a:solidFill>
                  <a:srgbClr val="FF0000"/>
                </a:solidFill>
                <a:latin typeface="Times New Roman" pitchFamily="18" charset="0"/>
              </a:rPr>
              <a:t>ВИДИ   ЕЛЕКТРОТРАВМ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2800" b="1" i="1">
                <a:solidFill>
                  <a:srgbClr val="FFFF66"/>
                </a:solidFill>
                <a:latin typeface="Times New Roman" pitchFamily="18" charset="0"/>
              </a:rPr>
              <a:t>Місцеві електротравми: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 i="1">
                <a:solidFill>
                  <a:srgbClr val="FFFF66"/>
                </a:solidFill>
                <a:latin typeface="Times New Roman" pitchFamily="18" charset="0"/>
              </a:rPr>
              <a:t>Електричні опіки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 i="1">
                <a:solidFill>
                  <a:srgbClr val="FFFF66"/>
                </a:solidFill>
                <a:latin typeface="Times New Roman" pitchFamily="18" charset="0"/>
              </a:rPr>
              <a:t>Електричні знаки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 i="1">
                <a:solidFill>
                  <a:srgbClr val="FFFF66"/>
                </a:solidFill>
                <a:latin typeface="Times New Roman" pitchFamily="18" charset="0"/>
              </a:rPr>
              <a:t>Металізація шкіри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 i="1">
                <a:solidFill>
                  <a:srgbClr val="FFFF66"/>
                </a:solidFill>
                <a:latin typeface="Times New Roman" pitchFamily="18" charset="0"/>
              </a:rPr>
              <a:t>Електроофтальмія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 i="1">
                <a:solidFill>
                  <a:srgbClr val="FFFF66"/>
                </a:solidFill>
                <a:latin typeface="Times New Roman" pitchFamily="18" charset="0"/>
              </a:rPr>
              <a:t>Механічні ушкодження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sz="2000" b="1" i="1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2400" i="1">
                <a:solidFill>
                  <a:srgbClr val="FFFF66"/>
                </a:solidFill>
                <a:latin typeface="Times New Roman" pitchFamily="18" charset="0"/>
              </a:rPr>
              <a:t> </a:t>
            </a:r>
            <a:endParaRPr lang="uk-UA" sz="2800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80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48835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96728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b="1">
                <a:solidFill>
                  <a:srgbClr val="FF0000"/>
                </a:solidFill>
                <a:latin typeface="Times New Roman" pitchFamily="18" charset="0"/>
              </a:rPr>
              <a:t>ПРИЧИНИ   ЕЛЕКТРОТРАВМ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технічні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організаційно-технічні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організаційні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організаційно-соціальні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700" b="1" i="1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800" i="1">
                <a:solidFill>
                  <a:srgbClr val="FFFF66"/>
                </a:solidFill>
                <a:latin typeface="Times New Roman" pitchFamily="18" charset="0"/>
              </a:rPr>
              <a:t> </a:t>
            </a:r>
            <a:endParaRPr lang="uk-UA" sz="900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90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52931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96728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>
                <a:solidFill>
                  <a:srgbClr val="FF0000"/>
                </a:solidFill>
                <a:latin typeface="Times New Roman" pitchFamily="18" charset="0"/>
              </a:rPr>
              <a:t>ЧИННИКИ, ЩО ВПЛИВАЮТЬ НА ТЯЖКІСТЬ УРАЖЕННЯ ЕЛЕКТРИЧНИМ СТРУМОМ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величина струму через людину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величина напруги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електричний опір тіла людини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частота і рід струму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шлях струму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індивідуальні особливості і стан організму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час дії струму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чинник раптовості дії струму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uk-UA" sz="2000" b="1">
                <a:solidFill>
                  <a:srgbClr val="FFFF66"/>
                </a:solidFill>
                <a:latin typeface="Times New Roman" pitchFamily="18" charset="0"/>
              </a:rPr>
              <a:t>чинник виробничого середовища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2000" b="1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8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uk-UA" sz="10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700" b="1" i="1">
              <a:solidFill>
                <a:srgbClr val="FFFF66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uk-UA" sz="700" b="1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800" i="1">
                <a:solidFill>
                  <a:srgbClr val="FFFF66"/>
                </a:solidFill>
                <a:latin typeface="Times New Roman" pitchFamily="18" charset="0"/>
              </a:rPr>
              <a:t> </a:t>
            </a:r>
            <a:endParaRPr lang="uk-UA" sz="900" i="1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uk-UA" sz="90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54979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  <p:pic>
        <p:nvPicPr>
          <p:cNvPr id="254980" name="Picture 4" descr="MCj040788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950" y="5114925"/>
            <a:ext cx="1871663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49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498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498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9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4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0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96975"/>
            <a:ext cx="8218487" cy="3600450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ТЕХНІЧНІ   ЗАХОДИ,   ЩО   СТВОРЮЮТЬ   БЕЗПЕЧНІ     УМОВИ    ВИКОНАННЯ      РОБІТ</a:t>
            </a:r>
          </a:p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endParaRPr lang="uk-UA" sz="1400" b="1">
              <a:solidFill>
                <a:srgbClr val="FF0000"/>
              </a:solidFill>
              <a:latin typeface="Times New Roman" pitchFamily="18" charset="0"/>
            </a:endParaRPr>
          </a:p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endParaRPr lang="uk-UA" sz="1400" b="1">
              <a:solidFill>
                <a:srgbClr val="FF0000"/>
              </a:solidFill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>
                <a:solidFill>
                  <a:srgbClr val="FFFF66"/>
                </a:solidFill>
                <a:latin typeface="Times New Roman" pitchFamily="18" charset="0"/>
              </a:rPr>
              <a:t>порядок підготовки робочого місця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uk-UA" sz="1800" b="1">
              <a:solidFill>
                <a:srgbClr val="FFFF66"/>
              </a:solidFill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>
                <a:solidFill>
                  <a:srgbClr val="FFFF66"/>
                </a:solidFill>
                <a:latin typeface="Times New Roman" pitchFamily="18" charset="0"/>
              </a:rPr>
              <a:t>вимикання (зняття напруги)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uk-UA" sz="1800" b="1">
              <a:solidFill>
                <a:srgbClr val="FFFF66"/>
              </a:solidFill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>
                <a:solidFill>
                  <a:srgbClr val="FFFF66"/>
                </a:solidFill>
                <a:latin typeface="Times New Roman" pitchFamily="18" charset="0"/>
              </a:rPr>
              <a:t>перевірка відсутності напруги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endParaRPr lang="uk-UA" sz="1800" b="1">
              <a:solidFill>
                <a:srgbClr val="FFFF66"/>
              </a:solidFill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>
                <a:solidFill>
                  <a:srgbClr val="FFFF66"/>
                </a:solidFill>
                <a:latin typeface="Times New Roman" pitchFamily="18" charset="0"/>
              </a:rPr>
              <a:t>встановлення заземлень 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endParaRPr lang="uk-UA" sz="1800" b="1">
              <a:solidFill>
                <a:srgbClr val="FFFF66"/>
              </a:solidFill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r>
              <a:rPr lang="uk-UA" sz="1800" b="1">
                <a:solidFill>
                  <a:srgbClr val="FFFF66"/>
                </a:solidFill>
                <a:latin typeface="Times New Roman" pitchFamily="18" charset="0"/>
              </a:rPr>
              <a:t>вивішування плакатів безпеки. Обгородження робочого місця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q"/>
            </a:pPr>
            <a:endParaRPr lang="uk-UA" sz="1200">
              <a:solidFill>
                <a:srgbClr val="FFFF66"/>
              </a:solidFill>
              <a:latin typeface="Times New Roman" pitchFamily="18" charset="0"/>
            </a:endParaRPr>
          </a:p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endParaRPr lang="uk-UA" sz="1400" b="1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57027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309563"/>
            <a:ext cx="8229600" cy="790575"/>
          </a:xfrm>
          <a:noFill/>
          <a:ln/>
        </p:spPr>
      </p:pic>
      <p:pic>
        <p:nvPicPr>
          <p:cNvPr id="257028" name="Picture 4" descr="MCj00788060000[1]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092950" y="4941888"/>
            <a:ext cx="1622425" cy="1658937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386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uk-UA" sz="28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uk-UA" sz="2800" b="1">
                <a:solidFill>
                  <a:srgbClr val="FF0000"/>
                </a:solidFill>
                <a:latin typeface="Times New Roman" pitchFamily="18" charset="0"/>
              </a:rPr>
              <a:t>ДІЯ ЕЛЕКТРИЧНОГО СТРУМУ НА ОРГАНІЗМ ЛЮДИНИ</a:t>
            </a:r>
          </a:p>
          <a:p>
            <a:pPr>
              <a:buFont typeface="Wingdings" pitchFamily="2" charset="2"/>
              <a:buChar char="q"/>
            </a:pPr>
            <a:endParaRPr lang="uk-UA" sz="160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160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i="1">
                <a:solidFill>
                  <a:srgbClr val="FFFF66"/>
                </a:solidFill>
                <a:latin typeface="Times New Roman" pitchFamily="18" charset="0"/>
              </a:rPr>
              <a:t> </a:t>
            </a:r>
            <a:r>
              <a:rPr lang="uk-UA" sz="3600" i="1">
                <a:solidFill>
                  <a:srgbClr val="FFFF66"/>
                </a:solidFill>
                <a:latin typeface="Times New Roman" pitchFamily="18" charset="0"/>
              </a:rPr>
              <a:t>термічна</a:t>
            </a:r>
          </a:p>
          <a:p>
            <a:pPr>
              <a:buFont typeface="Wingdings" pitchFamily="2" charset="2"/>
              <a:buChar char="q"/>
            </a:pPr>
            <a:r>
              <a:rPr lang="uk-UA" sz="3600" i="1">
                <a:solidFill>
                  <a:srgbClr val="FFFF66"/>
                </a:solidFill>
                <a:latin typeface="Times New Roman" pitchFamily="18" charset="0"/>
              </a:rPr>
              <a:t> електролітична</a:t>
            </a:r>
          </a:p>
          <a:p>
            <a:pPr>
              <a:buFont typeface="Wingdings" pitchFamily="2" charset="2"/>
              <a:buChar char="q"/>
            </a:pPr>
            <a:r>
              <a:rPr lang="uk-UA" sz="3600" i="1">
                <a:solidFill>
                  <a:srgbClr val="FFFF66"/>
                </a:solidFill>
                <a:latin typeface="Times New Roman" pitchFamily="18" charset="0"/>
              </a:rPr>
              <a:t> біологічна</a:t>
            </a:r>
          </a:p>
          <a:p>
            <a:pPr>
              <a:buFont typeface="Wingdings" pitchFamily="2" charset="2"/>
              <a:buNone/>
            </a:pPr>
            <a:endParaRPr lang="uk-UA" sz="360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259075" name="Picture 3" descr="blue_1"/>
          <p:cNvPicPr>
            <a:picLocks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355600"/>
            <a:ext cx="8569325" cy="9794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i="1">
                <a:solidFill>
                  <a:srgbClr val="FF0000"/>
                </a:solidFill>
                <a:latin typeface="Times New Roman" pitchFamily="18" charset="0"/>
              </a:rPr>
              <a:t>ВПЛИВ   ЕЛЕКТРИЧНОГО   СТРУМУ   НА ОРГАНІЗМ   ЛЮДИНИ</a:t>
            </a:r>
          </a:p>
        </p:txBody>
      </p:sp>
      <p:sp>
        <p:nvSpPr>
          <p:cNvPr id="146464" name="Rectangle 32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uk-UA" sz="3600">
                <a:solidFill>
                  <a:srgbClr val="FF0000"/>
                </a:solidFill>
                <a:latin typeface="Times New Roman" pitchFamily="18" charset="0"/>
              </a:rPr>
              <a:t>ЗАЛЕЖНІСТЬ    ВІД   НАПРУГИ</a:t>
            </a:r>
          </a:p>
        </p:txBody>
      </p:sp>
      <p:graphicFrame>
        <p:nvGraphicFramePr>
          <p:cNvPr id="267267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684213" y="1557338"/>
          <a:ext cx="1439862" cy="465137"/>
        </p:xfrm>
        <a:graphic>
          <a:graphicData uri="http://schemas.openxmlformats.org/presentationml/2006/ole">
            <p:oleObj spid="_x0000_s267267" name="Формула" r:id="rId3" imgW="418918" imgH="393529" progId="Equation.3">
              <p:embed/>
            </p:oleObj>
          </a:graphicData>
        </a:graphic>
      </p:graphicFrame>
      <p:graphicFrame>
        <p:nvGraphicFramePr>
          <p:cNvPr id="267268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39750" y="2625725"/>
          <a:ext cx="2232025" cy="600075"/>
        </p:xfrm>
        <a:graphic>
          <a:graphicData uri="http://schemas.openxmlformats.org/presentationml/2006/ole">
            <p:oleObj spid="_x0000_s267268" name="Формула" r:id="rId4" imgW="1701800" imgH="393700" progId="Equation.3">
              <p:embed/>
            </p:oleObj>
          </a:graphicData>
        </a:graphic>
      </p:graphicFrame>
      <p:graphicFrame>
        <p:nvGraphicFramePr>
          <p:cNvPr id="267269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468313" y="3603625"/>
          <a:ext cx="2303462" cy="512763"/>
        </p:xfrm>
        <a:graphic>
          <a:graphicData uri="http://schemas.openxmlformats.org/presentationml/2006/ole">
            <p:oleObj spid="_x0000_s267269" name="Формула" r:id="rId5" imgW="1777680" imgH="393480" progId="Equation.3">
              <p:embed/>
            </p:oleObj>
          </a:graphicData>
        </a:graphic>
      </p:graphicFrame>
      <p:sp>
        <p:nvSpPr>
          <p:cNvPr id="267270" name="Rectangle 6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7271" name="Rectangle 7"/>
          <p:cNvSpPr>
            <a:spLocks noChangeArrowheads="1"/>
          </p:cNvSpPr>
          <p:nvPr/>
        </p:nvSpPr>
        <p:spPr bwMode="auto">
          <a:xfrm>
            <a:off x="0" y="3119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7272" name="Object 8"/>
          <p:cNvGraphicFramePr>
            <a:graphicFrameLocks noChangeAspect="1"/>
          </p:cNvGraphicFramePr>
          <p:nvPr>
            <p:ph sz="quarter" idx="4"/>
          </p:nvPr>
        </p:nvGraphicFramePr>
        <p:xfrm>
          <a:off x="395288" y="4657725"/>
          <a:ext cx="2447925" cy="558800"/>
        </p:xfrm>
        <a:graphic>
          <a:graphicData uri="http://schemas.openxmlformats.org/presentationml/2006/ole">
            <p:oleObj spid="_x0000_s267272" name="Формула" r:id="rId6" imgW="1714500" imgH="419100" progId="Equation.3">
              <p:embed/>
            </p:oleObj>
          </a:graphicData>
        </a:graphic>
      </p:graphicFrame>
      <p:sp>
        <p:nvSpPr>
          <p:cNvPr id="267273" name="Rectangle 9"/>
          <p:cNvSpPr>
            <a:spLocks noChangeArrowheads="1"/>
          </p:cNvSpPr>
          <p:nvPr/>
        </p:nvSpPr>
        <p:spPr bwMode="auto">
          <a:xfrm>
            <a:off x="3059113" y="1268413"/>
            <a:ext cx="5364162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b="1" i="1"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  <a:p>
            <a:pPr algn="just"/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Де: </a:t>
            </a:r>
            <a:r>
              <a:rPr lang="en-US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U</a:t>
            </a:r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– напруга дотику</a:t>
            </a:r>
          </a:p>
          <a:p>
            <a:pPr algn="just"/>
            <a:r>
              <a:rPr lang="en-US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R </a:t>
            </a:r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– опір організму людини</a:t>
            </a:r>
            <a:r>
              <a:rPr lang="en-US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uk-UA" sz="2000" b="1" i="1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/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(1000 ом – при несприятливих умовах;</a:t>
            </a:r>
          </a:p>
          <a:p>
            <a:pPr algn="just"/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50000оам – при сприятливих умовах)</a:t>
            </a:r>
          </a:p>
          <a:p>
            <a:pPr algn="just"/>
            <a:endParaRPr lang="uk-UA" sz="2000" b="1" i="1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20</a:t>
            </a:r>
            <a:r>
              <a:rPr lang="en-US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÷</a:t>
            </a:r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50 – напруга невідпускання, травми середньої важкості                                </a:t>
            </a:r>
          </a:p>
          <a:p>
            <a:pPr algn="just"/>
            <a:endParaRPr lang="uk-UA" sz="2000" b="1" i="1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/>
            <a:endParaRPr lang="uk-UA" sz="2000" b="1" i="1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/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 5 </a:t>
            </a:r>
            <a:r>
              <a:rPr lang="en-US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mA </a:t>
            </a:r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безпечно</a:t>
            </a:r>
          </a:p>
          <a:p>
            <a:pPr algn="just"/>
            <a:endParaRPr lang="uk-UA" sz="2000" b="1" i="1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/>
            <a:endParaRPr lang="uk-UA" sz="2000" b="1" i="1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/>
            <a:endParaRPr lang="en-US" sz="2000" b="1" i="1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/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менше 8,4 </a:t>
            </a:r>
            <a:r>
              <a:rPr lang="en-US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kom </a:t>
            </a:r>
            <a:r>
              <a:rPr lang="uk-UA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небезпечно</a:t>
            </a:r>
          </a:p>
        </p:txBody>
      </p:sp>
      <p:pic>
        <p:nvPicPr>
          <p:cNvPr id="267274" name="Picture 10" descr="i?id=4001592&amp;tov=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088" y="1052513"/>
            <a:ext cx="1190625" cy="1366837"/>
          </a:xfrm>
          <a:prstGeom prst="rect">
            <a:avLst/>
          </a:prstGeom>
          <a:noFill/>
        </p:spPr>
      </p:pic>
      <p:pic>
        <p:nvPicPr>
          <p:cNvPr id="267275" name="Picture 11" descr="i?id=27821004&amp;tov=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40650" y="4292600"/>
            <a:ext cx="1152525" cy="1095375"/>
          </a:xfrm>
          <a:prstGeom prst="rect">
            <a:avLst/>
          </a:prstGeom>
          <a:noFill/>
        </p:spPr>
      </p:pic>
      <p:sp>
        <p:nvSpPr>
          <p:cNvPr id="267276" name="Rectangle 12"/>
          <p:cNvSpPr>
            <a:spLocks noChangeArrowheads="1"/>
          </p:cNvSpPr>
          <p:nvPr/>
        </p:nvSpPr>
        <p:spPr bwMode="auto">
          <a:xfrm>
            <a:off x="395288" y="5661025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Висновок: напруга </a:t>
            </a:r>
            <a:r>
              <a:rPr lang="en-US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~</a:t>
            </a:r>
            <a:r>
              <a:rPr lang="uk-UA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42 В безпечна при опорі     організму людини більше 8,4</a:t>
            </a:r>
            <a:r>
              <a:rPr lang="en-US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kom =</a:t>
            </a:r>
            <a:r>
              <a:rPr lang="uk-UA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8400 </a:t>
            </a:r>
            <a:r>
              <a:rPr lang="en-US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76" grpId="0"/>
      <p:bldP spid="267276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6287"/>
          </a:xfrm>
        </p:spPr>
        <p:txBody>
          <a:bodyPr/>
          <a:lstStyle/>
          <a:p>
            <a:r>
              <a:rPr lang="uk-UA" sz="3600" i="1">
                <a:solidFill>
                  <a:srgbClr val="FF0000"/>
                </a:solidFill>
                <a:latin typeface="Times New Roman" pitchFamily="18" charset="0"/>
              </a:rPr>
              <a:t>ЗАЛЕЖНІСТЬ    ВІД   НАПРУГИ</a:t>
            </a:r>
          </a:p>
        </p:txBody>
      </p:sp>
      <p:sp>
        <p:nvSpPr>
          <p:cNvPr id="160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196975"/>
            <a:ext cx="4186237" cy="41036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180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b="1">
                <a:latin typeface="Times New Roman" pitchFamily="18" charset="0"/>
              </a:rPr>
              <a:t>- </a:t>
            </a:r>
            <a:r>
              <a:rPr lang="uk-UA" sz="2400" b="1">
                <a:latin typeface="Times New Roman" pitchFamily="18" charset="0"/>
              </a:rPr>
              <a:t> смерть при більш </a:t>
            </a:r>
            <a:r>
              <a:rPr lang="en-US" sz="2400" b="1">
                <a:latin typeface="Times New Roman" pitchFamily="18" charset="0"/>
              </a:rPr>
              <a:t>100</a:t>
            </a:r>
            <a:r>
              <a:rPr lang="uk-UA" sz="2400" b="1">
                <a:latin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</a:rPr>
              <a:t>mA</a:t>
            </a:r>
          </a:p>
          <a:p>
            <a:pPr>
              <a:buFont typeface="Wingdings" pitchFamily="2" charset="2"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16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16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b="1">
                <a:latin typeface="Times New Roman" pitchFamily="18" charset="0"/>
              </a:rPr>
              <a:t>- </a:t>
            </a:r>
            <a:r>
              <a:rPr lang="uk-UA" sz="2400" b="1">
                <a:latin typeface="Times New Roman" pitchFamily="18" charset="0"/>
              </a:rPr>
              <a:t>менше 5 </a:t>
            </a:r>
            <a:r>
              <a:rPr lang="en-US" sz="2400" b="1">
                <a:latin typeface="Times New Roman" pitchFamily="18" charset="0"/>
              </a:rPr>
              <a:t>mA </a:t>
            </a:r>
            <a:r>
              <a:rPr lang="uk-UA" sz="2400" b="1">
                <a:latin typeface="Times New Roman" pitchFamily="18" charset="0"/>
              </a:rPr>
              <a:t>- безпечно</a:t>
            </a:r>
            <a:endParaRPr lang="en-US" sz="24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16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uk-UA" sz="2400" b="1">
                <a:latin typeface="Times New Roman" pitchFamily="18" charset="0"/>
              </a:rPr>
              <a:t>- менше 22 </a:t>
            </a:r>
            <a:r>
              <a:rPr lang="en-US" sz="2400" b="1">
                <a:latin typeface="Times New Roman" pitchFamily="18" charset="0"/>
              </a:rPr>
              <a:t>kom </a:t>
            </a:r>
            <a:r>
              <a:rPr lang="uk-UA" sz="2400" b="1">
                <a:latin typeface="Times New Roman" pitchFamily="18" charset="0"/>
              </a:rPr>
              <a:t>небезпечно – струм буде більше 5 </a:t>
            </a:r>
            <a:r>
              <a:rPr lang="en-US" sz="2400" b="1">
                <a:latin typeface="Times New Roman" pitchFamily="18" charset="0"/>
              </a:rPr>
              <a:t>mA</a:t>
            </a:r>
          </a:p>
          <a:p>
            <a:pPr>
              <a:buFont typeface="Wingdings" pitchFamily="2" charset="2"/>
              <a:buNone/>
            </a:pPr>
            <a:endParaRPr lang="uk-UA" sz="1600" b="1">
              <a:latin typeface="Times New Roman" pitchFamily="18" charset="0"/>
            </a:endParaRPr>
          </a:p>
        </p:txBody>
      </p:sp>
      <p:sp>
        <p:nvSpPr>
          <p:cNvPr id="160776" name="Rectangle 8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0775" name="Object 7"/>
          <p:cNvGraphicFramePr>
            <a:graphicFrameLocks noChangeAspect="1"/>
          </p:cNvGraphicFramePr>
          <p:nvPr/>
        </p:nvGraphicFramePr>
        <p:xfrm>
          <a:off x="250825" y="1484313"/>
          <a:ext cx="3990975" cy="990600"/>
        </p:xfrm>
        <a:graphic>
          <a:graphicData uri="http://schemas.openxmlformats.org/presentationml/2006/ole">
            <p:oleObj spid="_x0000_s160775" name="Формула" r:id="rId3" imgW="1803400" imgH="393700" progId="Equation.3">
              <p:embed/>
            </p:oleObj>
          </a:graphicData>
        </a:graphic>
      </p:graphicFrame>
      <p:sp>
        <p:nvSpPr>
          <p:cNvPr id="160778" name="Rectangle 10"/>
          <p:cNvSpPr>
            <a:spLocks noChangeArrowheads="1"/>
          </p:cNvSpPr>
          <p:nvPr/>
        </p:nvSpPr>
        <p:spPr bwMode="auto">
          <a:xfrm>
            <a:off x="0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0777" name="Object 9"/>
          <p:cNvGraphicFramePr>
            <a:graphicFrameLocks noChangeAspect="1"/>
          </p:cNvGraphicFramePr>
          <p:nvPr/>
        </p:nvGraphicFramePr>
        <p:xfrm>
          <a:off x="250825" y="2924175"/>
          <a:ext cx="4032250" cy="863600"/>
        </p:xfrm>
        <a:graphic>
          <a:graphicData uri="http://schemas.openxmlformats.org/presentationml/2006/ole">
            <p:oleObj spid="_x0000_s160777" name="Формула" r:id="rId4" imgW="1892300" imgH="393700" progId="Equation.3">
              <p:embed/>
            </p:oleObj>
          </a:graphicData>
        </a:graphic>
      </p:graphicFrame>
      <p:sp>
        <p:nvSpPr>
          <p:cNvPr id="160780" name="Rectangle 12"/>
          <p:cNvSpPr>
            <a:spLocks noChangeArrowheads="1"/>
          </p:cNvSpPr>
          <p:nvPr/>
        </p:nvSpPr>
        <p:spPr bwMode="auto">
          <a:xfrm>
            <a:off x="0" y="3105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0779" name="Object 11"/>
          <p:cNvGraphicFramePr>
            <a:graphicFrameLocks noChangeAspect="1"/>
          </p:cNvGraphicFramePr>
          <p:nvPr/>
        </p:nvGraphicFramePr>
        <p:xfrm>
          <a:off x="250825" y="4221163"/>
          <a:ext cx="4032250" cy="914400"/>
        </p:xfrm>
        <a:graphic>
          <a:graphicData uri="http://schemas.openxmlformats.org/presentationml/2006/ole">
            <p:oleObj spid="_x0000_s160779" name="Формула" r:id="rId5" imgW="1854200" imgH="419100" progId="Equation.3">
              <p:embed/>
            </p:oleObj>
          </a:graphicData>
        </a:graphic>
      </p:graphicFrame>
      <p:sp>
        <p:nvSpPr>
          <p:cNvPr id="160781" name="Rectangle 13"/>
          <p:cNvSpPr>
            <a:spLocks noChangeArrowheads="1"/>
          </p:cNvSpPr>
          <p:nvPr/>
        </p:nvSpPr>
        <p:spPr bwMode="auto">
          <a:xfrm>
            <a:off x="323850" y="5734050"/>
            <a:ext cx="857885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uk-UA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Висновок: напруга </a:t>
            </a:r>
            <a:r>
              <a:rPr lang="en-US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~</a:t>
            </a:r>
            <a:r>
              <a:rPr lang="uk-UA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110</a:t>
            </a:r>
            <a:r>
              <a:rPr lang="uk-UA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В безпечна</a:t>
            </a:r>
            <a:r>
              <a:rPr lang="en-US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 опорі організму людини більше </a:t>
            </a:r>
            <a:r>
              <a:rPr lang="en-US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22 kom =</a:t>
            </a:r>
            <a:r>
              <a:rPr lang="uk-UA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22000</a:t>
            </a:r>
            <a:r>
              <a:rPr lang="uk-UA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07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8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46075"/>
            <a:ext cx="8229600" cy="706438"/>
          </a:xfrm>
        </p:spPr>
        <p:txBody>
          <a:bodyPr/>
          <a:lstStyle/>
          <a:p>
            <a:r>
              <a:rPr lang="uk-UA" sz="3200" i="1">
                <a:solidFill>
                  <a:srgbClr val="FF3300"/>
                </a:solidFill>
                <a:latin typeface="Times New Roman" pitchFamily="18" charset="0"/>
              </a:rPr>
              <a:t>БЕЗПЕЧНА  НАПРУГА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2800" b="1" i="1">
                <a:solidFill>
                  <a:srgbClr val="FF0000"/>
                </a:solidFill>
                <a:latin typeface="Times New Roman" pitchFamily="18" charset="0"/>
              </a:rPr>
              <a:t>Висновок:  1) при самих несприятливих умовах </a:t>
            </a:r>
            <a:r>
              <a:rPr lang="en-US" sz="2800" b="1" i="1">
                <a:solidFill>
                  <a:srgbClr val="FF0000"/>
                </a:solidFill>
                <a:latin typeface="Times New Roman" pitchFamily="18" charset="0"/>
              </a:rPr>
              <a:t>R=1000</a:t>
            </a:r>
            <a:r>
              <a:rPr lang="uk-UA" sz="28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800" b="1" i="1">
                <a:solidFill>
                  <a:srgbClr val="FF0000"/>
                </a:solidFill>
                <a:latin typeface="Times New Roman" pitchFamily="18" charset="0"/>
              </a:rPr>
              <a:t>om </a:t>
            </a:r>
            <a:r>
              <a:rPr lang="uk-UA" sz="2800" b="1" i="1">
                <a:solidFill>
                  <a:srgbClr val="FF0000"/>
                </a:solidFill>
                <a:latin typeface="Times New Roman" pitchFamily="18" charset="0"/>
              </a:rPr>
              <a:t>безпечною є напруга 5 В;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2800" b="1" i="1">
                <a:solidFill>
                  <a:srgbClr val="FF0000"/>
                </a:solidFill>
                <a:latin typeface="Times New Roman" pitchFamily="18" charset="0"/>
              </a:rPr>
              <a:t>		      2) при ідеальних умовах </a:t>
            </a:r>
            <a:r>
              <a:rPr lang="en-US" sz="2800" b="1" i="1">
                <a:solidFill>
                  <a:srgbClr val="FF0000"/>
                </a:solidFill>
                <a:latin typeface="Times New Roman" pitchFamily="18" charset="0"/>
              </a:rPr>
              <a:t>R</a:t>
            </a:r>
            <a:r>
              <a:rPr lang="uk-UA" sz="2800" b="1" i="1">
                <a:solidFill>
                  <a:srgbClr val="FF0000"/>
                </a:solidFill>
                <a:latin typeface="Times New Roman" pitchFamily="18" charset="0"/>
              </a:rPr>
              <a:t>= 50000 </a:t>
            </a:r>
            <a:r>
              <a:rPr lang="en-US" sz="2800" b="1" i="1">
                <a:solidFill>
                  <a:srgbClr val="FF0000"/>
                </a:solidFill>
                <a:latin typeface="Times New Roman" pitchFamily="18" charset="0"/>
              </a:rPr>
              <a:t>om</a:t>
            </a:r>
            <a:r>
              <a:rPr lang="uk-UA" sz="2800" b="1" i="1">
                <a:solidFill>
                  <a:srgbClr val="FF0000"/>
                </a:solidFill>
                <a:latin typeface="Times New Roman" pitchFamily="18" charset="0"/>
              </a:rPr>
              <a:t> безпечною є напруга  250 В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uk-UA" sz="2800" b="1" i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uk-UA" b="1" i="1"/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2268538" y="1474788"/>
          <a:ext cx="5256212" cy="730250"/>
        </p:xfrm>
        <a:graphic>
          <a:graphicData uri="http://schemas.openxmlformats.org/presentationml/2006/ole">
            <p:oleObj spid="_x0000_s175108" name="Формула" r:id="rId4" imgW="1930400" imgH="215900" progId="Equation.3">
              <p:embed/>
            </p:oleObj>
          </a:graphicData>
        </a:graphic>
      </p:graphicFrame>
      <p:graphicFrame>
        <p:nvGraphicFramePr>
          <p:cNvPr id="175110" name="Object 6"/>
          <p:cNvGraphicFramePr>
            <a:graphicFrameLocks noChangeAspect="1"/>
          </p:cNvGraphicFramePr>
          <p:nvPr/>
        </p:nvGraphicFramePr>
        <p:xfrm>
          <a:off x="2195513" y="2955925"/>
          <a:ext cx="5472112" cy="688975"/>
        </p:xfrm>
        <a:graphic>
          <a:graphicData uri="http://schemas.openxmlformats.org/presentationml/2006/ole">
            <p:oleObj spid="_x0000_s175110" name="Формула" r:id="rId5" imgW="1726451" imgH="215806" progId="Equation.3">
              <p:embed/>
            </p:oleObj>
          </a:graphicData>
        </a:graphic>
      </p:graphicFrame>
      <p:pic>
        <p:nvPicPr>
          <p:cNvPr id="175114" name="Picture 10" descr="i?id=37576696&amp;tov=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188913"/>
            <a:ext cx="1439863" cy="1085850"/>
          </a:xfrm>
          <a:prstGeom prst="rect">
            <a:avLst/>
          </a:prstGeom>
          <a:noFill/>
        </p:spPr>
      </p:pic>
      <p:pic>
        <p:nvPicPr>
          <p:cNvPr id="175116" name="Picture 12" descr="i?id=2543428&amp;tov=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547688"/>
            <a:ext cx="1577975" cy="10810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i="1">
                <a:solidFill>
                  <a:srgbClr val="FF3300"/>
                </a:solidFill>
                <a:latin typeface="Times New Roman" pitchFamily="18" charset="0"/>
              </a:rPr>
              <a:t>ВИЗВОЛЕННЯ   ВІД   ДІЇ  НАПРУГИ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uk-UA" sz="2000" b="1" i="1">
                <a:latin typeface="Times New Roman" pitchFamily="18" charset="0"/>
              </a:rPr>
              <a:t>ВІДКЛЮЧЕННЯ  ВІД  ДЖЕРЕЛА  ЖИВЛЕННЯ</a:t>
            </a:r>
          </a:p>
          <a:p>
            <a:pPr>
              <a:buFont typeface="Wingdings" pitchFamily="2" charset="2"/>
              <a:buChar char="ü"/>
            </a:pPr>
            <a:endParaRPr lang="uk-UA" sz="2000" b="1" i="1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uk-UA" sz="2000" b="1" i="1">
                <a:latin typeface="Times New Roman" pitchFamily="18" charset="0"/>
              </a:rPr>
              <a:t>ПЕРЕРІЗАННЯ ПРОВОДУ</a:t>
            </a:r>
          </a:p>
          <a:p>
            <a:pPr>
              <a:buFont typeface="Wingdings" pitchFamily="2" charset="2"/>
              <a:buChar char="ü"/>
            </a:pPr>
            <a:endParaRPr lang="uk-UA" sz="2000" b="1" i="1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uk-UA" sz="2000" b="1" i="1">
                <a:latin typeface="Times New Roman" pitchFamily="18" charset="0"/>
              </a:rPr>
              <a:t>ШТУЧНЕ КОРОТКЕ ЗАМИКАННЯ</a:t>
            </a:r>
          </a:p>
          <a:p>
            <a:pPr>
              <a:buFont typeface="Wingdings" pitchFamily="2" charset="2"/>
              <a:buChar char="ü"/>
            </a:pPr>
            <a:endParaRPr lang="uk-UA" sz="2000" b="1" i="1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uk-UA" sz="2000" b="1" i="1">
                <a:latin typeface="Times New Roman" pitchFamily="18" charset="0"/>
              </a:rPr>
              <a:t>ВІДТЯГНЕННЯ ВІД ДЖЕРЕЛА ДІЇ НАПРУГИ</a:t>
            </a:r>
          </a:p>
        </p:txBody>
      </p:sp>
      <p:pic>
        <p:nvPicPr>
          <p:cNvPr id="176132" name="Picture 4" descr="ПП0014"/>
          <p:cNvPicPr>
            <a:picLocks noChangeAspect="1" noChangeArrowheads="1"/>
          </p:cNvPicPr>
          <p:nvPr/>
        </p:nvPicPr>
        <p:blipFill>
          <a:blip r:embed="rId2" cstate="print"/>
          <a:srcRect r="3299"/>
          <a:stretch>
            <a:fillRect/>
          </a:stretch>
        </p:blipFill>
        <p:spPr bwMode="auto">
          <a:xfrm>
            <a:off x="6227763" y="4135438"/>
            <a:ext cx="2665412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9312"/>
          </a:xfrm>
        </p:spPr>
        <p:txBody>
          <a:bodyPr/>
          <a:lstStyle/>
          <a:p>
            <a:r>
              <a:rPr lang="uk-UA" sz="3600" i="1">
                <a:solidFill>
                  <a:srgbClr val="FF0000"/>
                </a:solidFill>
                <a:latin typeface="Times New Roman" pitchFamily="18" charset="0"/>
              </a:rPr>
              <a:t>ДОПОМОГА  ПОСТРАЖДАЛОМУ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uk-UA" sz="1800">
                <a:latin typeface="Times New Roman" pitchFamily="18" charset="0"/>
              </a:rPr>
              <a:t>ПОКЛАСТИ НА РІВНЕ МІСЦЕ</a:t>
            </a:r>
          </a:p>
          <a:p>
            <a:pPr>
              <a:buFont typeface="Wingdings" pitchFamily="2" charset="2"/>
              <a:buChar char="q"/>
            </a:pPr>
            <a:r>
              <a:rPr lang="uk-UA" sz="1800">
                <a:latin typeface="Times New Roman" pitchFamily="18" charset="0"/>
              </a:rPr>
              <a:t>РОЗСТЕБНУТИ ПОЯС ТА КОМІР</a:t>
            </a:r>
          </a:p>
          <a:p>
            <a:pPr>
              <a:buFont typeface="Wingdings" pitchFamily="2" charset="2"/>
              <a:buChar char="q"/>
            </a:pPr>
            <a:r>
              <a:rPr lang="uk-UA" sz="1800">
                <a:latin typeface="Times New Roman" pitchFamily="18" charset="0"/>
              </a:rPr>
              <a:t>ВІДКРИТИ РОТ</a:t>
            </a:r>
          </a:p>
          <a:p>
            <a:pPr>
              <a:buFont typeface="Wingdings" pitchFamily="2" charset="2"/>
              <a:buChar char="q"/>
            </a:pPr>
            <a:r>
              <a:rPr lang="uk-UA" sz="1800">
                <a:latin typeface="Times New Roman" pitchFamily="18" charset="0"/>
              </a:rPr>
              <a:t>ВИТЯГНУТИ ЯЗИК</a:t>
            </a:r>
          </a:p>
          <a:p>
            <a:pPr>
              <a:buFont typeface="Wingdings" pitchFamily="2" charset="2"/>
              <a:buChar char="q"/>
            </a:pPr>
            <a:r>
              <a:rPr lang="uk-UA" sz="1800">
                <a:latin typeface="Times New Roman" pitchFamily="18" charset="0"/>
              </a:rPr>
              <a:t>ЗАКИНУТИ ГОЛОВУ, ПІД ШИЮ ПІДКЛАСТИ ВАЛИК</a:t>
            </a:r>
          </a:p>
          <a:p>
            <a:pPr>
              <a:buFont typeface="Wingdings" pitchFamily="2" charset="2"/>
              <a:buChar char="q"/>
            </a:pPr>
            <a:r>
              <a:rPr lang="uk-UA" sz="1800">
                <a:latin typeface="Times New Roman" pitchFamily="18" charset="0"/>
              </a:rPr>
              <a:t>РОБИТИ ШТУЧНЕ ДИХАННЯ МЕТОДОМ “РОТ У РОТ”</a:t>
            </a:r>
          </a:p>
          <a:p>
            <a:pPr>
              <a:buFont typeface="Wingdings" pitchFamily="2" charset="2"/>
              <a:buChar char="q"/>
            </a:pPr>
            <a:r>
              <a:rPr lang="uk-UA" sz="1800">
                <a:latin typeface="Times New Roman" pitchFamily="18" charset="0"/>
              </a:rPr>
              <a:t>РОБИТИ НЕПРЯМИЙ МАСАЖ СЕРЦЯ</a:t>
            </a:r>
          </a:p>
        </p:txBody>
      </p:sp>
      <p:pic>
        <p:nvPicPr>
          <p:cNvPr id="177157" name="Picture 5" descr="ПП0004"/>
          <p:cNvPicPr>
            <a:picLocks noChangeAspect="1" noChangeArrowheads="1"/>
          </p:cNvPicPr>
          <p:nvPr/>
        </p:nvPicPr>
        <p:blipFill>
          <a:blip r:embed="rId2" cstate="print"/>
          <a:srcRect l="5690" t="2945" r="2275" b="7364"/>
          <a:stretch>
            <a:fillRect/>
          </a:stretch>
        </p:blipFill>
        <p:spPr bwMode="auto">
          <a:xfrm>
            <a:off x="5435600" y="3860800"/>
            <a:ext cx="3455988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ЕЛЕКТРОБЕЗПЕКА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ЕЛЕКТРОБЕЗПЕКА</Template>
  <TotalTime>28</TotalTime>
  <Words>1474</Words>
  <Application>Microsoft Office PowerPoint</Application>
  <PresentationFormat>Экран (4:3)</PresentationFormat>
  <Paragraphs>496</Paragraphs>
  <Slides>50</Slides>
  <Notes>30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Arial</vt:lpstr>
      <vt:lpstr>Times New Roman</vt:lpstr>
      <vt:lpstr>Verdana</vt:lpstr>
      <vt:lpstr>Wingdings</vt:lpstr>
      <vt:lpstr>Garamond</vt:lpstr>
      <vt:lpstr>ЕЛЕКТРОБЕЗПЕКА</vt:lpstr>
      <vt:lpstr>Microsoft Equation 3.0</vt:lpstr>
      <vt:lpstr>Диаграмма Microsoft Graph</vt:lpstr>
      <vt:lpstr>    ЕЛЕКТРОБЕЗПЕКА</vt:lpstr>
      <vt:lpstr>Слайд 2</vt:lpstr>
      <vt:lpstr>Слайд 3</vt:lpstr>
      <vt:lpstr>ЕЛЕКТРОБЕЗПЕКА</vt:lpstr>
      <vt:lpstr>Слайд 5</vt:lpstr>
      <vt:lpstr>ПРАВИЛА  УЛАШТУВАННЯ  ЕЛЕКТРОУСТАНОВОК</vt:lpstr>
      <vt:lpstr>Слайд 7</vt:lpstr>
      <vt:lpstr>Слайд 8</vt:lpstr>
      <vt:lpstr>Слайд 9</vt:lpstr>
      <vt:lpstr>Слайд 10</vt:lpstr>
      <vt:lpstr>ПІДВИЩЕНА   ТЕМПЕРАТУРА &gt; + 35°</vt:lpstr>
      <vt:lpstr>КОРОТКЕ    ЗАМИКАННЯ</vt:lpstr>
      <vt:lpstr>ПІДВИЩЕНА   ВОЛОГІСТЬ &gt; 75 %</vt:lpstr>
      <vt:lpstr>Слайд 14</vt:lpstr>
      <vt:lpstr>СТРУМОПРОВІДНИЙ   ПИЛ</vt:lpstr>
      <vt:lpstr>СТРУМОПРОВІДНА   ПІДЛОГА</vt:lpstr>
      <vt:lpstr>Слайд 17</vt:lpstr>
      <vt:lpstr>ПАРИ   АГРЕСИВНИХ   СЕРЕДОВИЩ</vt:lpstr>
      <vt:lpstr>Слайд 19</vt:lpstr>
      <vt:lpstr>РОЗМІЩЕННЯ   ОБЛАДНАННЯ</vt:lpstr>
      <vt:lpstr>ІНШІ     ВИМОГИ    ПУЕ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ПРАВИЛА   ТЕХНІЧНОЇ   ЕКСПЛУАТАЦІЇ</vt:lpstr>
      <vt:lpstr>ПРАВИЛА  БЕЗПЕЧНОЇ   ЕКСПЛУАТАЦІЇ  ЕЛКТРОУСТАНОВОК   СПОЖИВИЧІВ</vt:lpstr>
      <vt:lpstr>Слайд 35</vt:lpstr>
      <vt:lpstr>ЗАСОБИ  ІНДИВІДУАЛЬНОГО  ЗАХИСТУ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ВПЛИВ   ЕЛЕКТРИЧНОГО   СТРУМУ   НА ОРГАНІЗМ   ЛЮДИНИ</vt:lpstr>
      <vt:lpstr>ЗАЛЕЖНІСТЬ    ВІД   НАПРУГИ</vt:lpstr>
      <vt:lpstr>ЗАЛЕЖНІСТЬ    ВІД   НАПРУГИ</vt:lpstr>
      <vt:lpstr>БЕЗПЕЧНА  НАПРУГА</vt:lpstr>
      <vt:lpstr>ВИЗВОЛЕННЯ   ВІД   ДІЇ  НАПРУГИ</vt:lpstr>
      <vt:lpstr>ДОПОМОГА  ПОСТРАЖДАЛОМУ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ЕЛЕКТРОБЕЗПЕКА</dc:title>
  <dc:creator>Igor</dc:creator>
  <cp:lastModifiedBy>Igor</cp:lastModifiedBy>
  <cp:revision>3</cp:revision>
  <dcterms:created xsi:type="dcterms:W3CDTF">2012-08-02T18:04:06Z</dcterms:created>
  <dcterms:modified xsi:type="dcterms:W3CDTF">2012-08-02T18:32:51Z</dcterms:modified>
</cp:coreProperties>
</file>