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3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4576" autoAdjust="0"/>
  </p:normalViewPr>
  <p:slideViewPr>
    <p:cSldViewPr snapToGrid="0">
      <p:cViewPr>
        <p:scale>
          <a:sx n="50" d="100"/>
          <a:sy n="50" d="100"/>
        </p:scale>
        <p:origin x="-1638" y="-11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solidFill>
            <a:schemeClr val="bg1"/>
          </a:solidFill>
          <a:ln>
            <a:noFill/>
          </a:ln>
          <a:effectLst>
            <a:outerShdw blurRad="50800" dist="127000" dir="30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="1" i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5600" y="203200"/>
            <a:ext cx="5816600" cy="596900"/>
          </a:xfr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neznaika17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703557"/>
            <a:ext cx="1879600" cy="2879886"/>
          </a:xfrm>
          <a:prstGeom prst="rect">
            <a:avLst/>
          </a:prstGeom>
        </p:spPr>
      </p:pic>
      <p:sp>
        <p:nvSpPr>
          <p:cNvPr id="7" name="Выноска-облако 6"/>
          <p:cNvSpPr/>
          <p:nvPr userDrawn="1"/>
        </p:nvSpPr>
        <p:spPr>
          <a:xfrm>
            <a:off x="1473200" y="177800"/>
            <a:ext cx="6184900" cy="1663700"/>
          </a:xfrm>
          <a:prstGeom prst="cloudCallout">
            <a:avLst>
              <a:gd name="adj1" fmla="val -48532"/>
              <a:gd name="adj2" fmla="val 68607"/>
            </a:avLst>
          </a:prstGeom>
          <a:solidFill>
            <a:schemeClr val="bg1"/>
          </a:solidFill>
          <a:ln w="76200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neznaika0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7493000" y="2879090"/>
            <a:ext cx="1651000" cy="3169920"/>
          </a:xfrm>
          <a:prstGeom prst="rect">
            <a:avLst/>
          </a:prstGeom>
        </p:spPr>
      </p:pic>
      <p:sp>
        <p:nvSpPr>
          <p:cNvPr id="7" name="Выноска-облако 6"/>
          <p:cNvSpPr/>
          <p:nvPr userDrawn="1"/>
        </p:nvSpPr>
        <p:spPr>
          <a:xfrm flipH="1">
            <a:off x="1473200" y="177800"/>
            <a:ext cx="6184900" cy="1663700"/>
          </a:xfrm>
          <a:prstGeom prst="cloudCallout">
            <a:avLst>
              <a:gd name="adj1" fmla="val -48532"/>
              <a:gd name="adj2" fmla="val 68607"/>
            </a:avLst>
          </a:prstGeom>
          <a:solidFill>
            <a:schemeClr val="bg1"/>
          </a:solidFill>
          <a:ln w="76200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31FDDC-A441-4E9A-A7B7-C063DD5C5D5D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F93BEB-A7E5-45B7-93E0-6896F1B1C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31FDDC-A441-4E9A-A7B7-C063DD5C5D5D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F93BEB-A7E5-45B7-93E0-6896F1B1C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31FDDC-A441-4E9A-A7B7-C063DD5C5D5D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F93BEB-A7E5-45B7-93E0-6896F1B1C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ко 5"/>
          <p:cNvSpPr/>
          <p:nvPr userDrawn="1"/>
        </p:nvSpPr>
        <p:spPr>
          <a:xfrm>
            <a:off x="1054100" y="317500"/>
            <a:ext cx="6616700" cy="1168400"/>
          </a:xfrm>
          <a:prstGeom prst="cloud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31FDDC-A441-4E9A-A7B7-C063DD5C5D5D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F93BEB-A7E5-45B7-93E0-6896F1B1C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31FDDC-A441-4E9A-A7B7-C063DD5C5D5D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F93BEB-A7E5-45B7-93E0-6896F1B1C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31FDDC-A441-4E9A-A7B7-C063DD5C5D5D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F93BEB-A7E5-45B7-93E0-6896F1B1C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31FDDC-A441-4E9A-A7B7-C063DD5C5D5D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F93BEB-A7E5-45B7-93E0-6896F1B1C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31FDDC-A441-4E9A-A7B7-C063DD5C5D5D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F93BEB-A7E5-45B7-93E0-6896F1B1C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 userDrawn="1">
            <p:ph type="body" idx="1"/>
          </p:nvPr>
        </p:nvSpPr>
        <p:spPr>
          <a:xfrm>
            <a:off x="4826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33CC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33CC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33CC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33CC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33CC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pedsovet.su/" TargetMode="External"/><Relationship Id="rId7" Type="http://schemas.openxmlformats.org/officeDocument/2006/relationships/hyperlink" Target="http://www.garant.ru/infografika/510581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tudfiles.ru/preview/2879168/" TargetMode="External"/><Relationship Id="rId5" Type="http://schemas.openxmlformats.org/officeDocument/2006/relationships/hyperlink" Target="http://fb.ru/article/159338/bezopasnost-v-seti-internet-informatsionnaya-bezopasnost-v-internete" TargetMode="Externa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www.jr1.ru/i/1024/5360-1920x1200.jpg" TargetMode="External"/><Relationship Id="rId7" Type="http://schemas.openxmlformats.org/officeDocument/2006/relationships/hyperlink" Target="http://www.playcast.ru/uploads/2014/02/16/7475557.gi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unforkids.ru/pictures/neznaika/neznaika05.png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://funforkids.ru/pictures/neznaika/neznaika17.png" TargetMode="External"/><Relationship Id="rId10" Type="http://schemas.openxmlformats.org/officeDocument/2006/relationships/image" Target="../media/image12.png"/><Relationship Id="rId4" Type="http://schemas.openxmlformats.org/officeDocument/2006/relationships/hyperlink" Target="http://www.photoknopa.ru/uploads/posts/2012-04/background-textures_1334928950963.jpeg" TargetMode="External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Безопасная работа в интернете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54150" y="279400"/>
            <a:ext cx="6089650" cy="1206500"/>
          </a:xfrm>
        </p:spPr>
        <p:txBody>
          <a:bodyPr>
            <a:normAutofit/>
          </a:bodyPr>
          <a:lstStyle/>
          <a:p>
            <a:r>
              <a:rPr lang="ru-RU" dirty="0" smtClean="0"/>
              <a:t>МБУ ДО Дом Творчества</a:t>
            </a:r>
          </a:p>
          <a:p>
            <a:r>
              <a:rPr lang="ru-RU" dirty="0" smtClean="0"/>
              <a:t>«Вектор»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7784522" y="6012872"/>
            <a:ext cx="1183898" cy="676513"/>
            <a:chOff x="7784522" y="6012872"/>
            <a:chExt cx="1183898" cy="676513"/>
          </a:xfrm>
        </p:grpSpPr>
        <p:pic>
          <p:nvPicPr>
            <p:cNvPr id="5" name="Рисунок 4" descr="кнопка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4522" y="6012872"/>
              <a:ext cx="1183898" cy="676513"/>
            </a:xfrm>
            <a:prstGeom prst="rect">
              <a:avLst/>
            </a:prstGeom>
          </p:spPr>
        </p:pic>
        <p:sp>
          <p:nvSpPr>
            <p:cNvPr id="6" name="TextBox 5">
              <a:hlinkClick r:id="" action="ppaction://hlinkshowjump?jump=nextslide"/>
            </p:cNvPr>
            <p:cNvSpPr txBox="1"/>
            <p:nvPr/>
          </p:nvSpPr>
          <p:spPr>
            <a:xfrm>
              <a:off x="7938654" y="6179128"/>
              <a:ext cx="877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Далее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" y="3634085"/>
            <a:ext cx="9143999" cy="41242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Комиссаров Дмитрий 12 лет</a:t>
            </a:r>
          </a:p>
          <a:p>
            <a:pPr algn="ctr"/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т/о «В мире ИТ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Руководитель Ростемберская О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1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Новокузнецк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2016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66900" y="2103437"/>
            <a:ext cx="72771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Всемирная паутина ежегодно завлекает в свои сети миллионы новых пользователей. Среднестатистический современный человек уже с трудом представляет свое существование без Интернета. Однако далеко не все могут точно ответить на вопрос, что такое интернет – ведь для каждого из нас он играет свою роль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784522" y="6012872"/>
            <a:ext cx="1183898" cy="676513"/>
            <a:chOff x="7784522" y="6012872"/>
            <a:chExt cx="1183898" cy="676513"/>
          </a:xfrm>
        </p:grpSpPr>
        <p:pic>
          <p:nvPicPr>
            <p:cNvPr id="6" name="Рисунок 5" descr="кнопка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4522" y="6012872"/>
              <a:ext cx="1183898" cy="676513"/>
            </a:xfrm>
            <a:prstGeom prst="rect">
              <a:avLst/>
            </a:prstGeom>
          </p:spPr>
        </p:pic>
        <p:sp>
          <p:nvSpPr>
            <p:cNvPr id="7" name="TextBox 6">
              <a:hlinkClick r:id="" action="ppaction://hlinkshowjump?jump=nextslide"/>
            </p:cNvPr>
            <p:cNvSpPr txBox="1"/>
            <p:nvPr/>
          </p:nvSpPr>
          <p:spPr>
            <a:xfrm>
              <a:off x="7938654" y="6179128"/>
              <a:ext cx="877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Далее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344" y="3716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Понятие безопасности </a:t>
            </a:r>
            <a:br>
              <a:rPr lang="ru-RU" dirty="0" smtClean="0"/>
            </a:br>
            <a:r>
              <a:rPr lang="ru-RU" dirty="0" smtClean="0"/>
              <a:t>в интернете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3050" y="1905000"/>
            <a:ext cx="7232650" cy="4648200"/>
          </a:xfrm>
        </p:spPr>
        <p:txBody>
          <a:bodyPr>
            <a:normAutofit fontScale="32500" lnSpcReduction="20000"/>
          </a:bodyPr>
          <a:lstStyle/>
          <a:p>
            <a:pPr fontAlgn="base"/>
            <a:r>
              <a:rPr lang="ru-RU" sz="7400" dirty="0" smtClean="0"/>
              <a:t>Под информационной безопасностью понимается защищенность информации и поддерживающей ее инфраструктуры от любых случайных или злонамеренных воздействий, результатом которых может явиться нанесение ущерба самой информации, ее владельцам или поддерживающей инфраструктуре.</a:t>
            </a:r>
          </a:p>
          <a:p>
            <a:pPr fontAlgn="base"/>
            <a:r>
              <a:rPr lang="ru-RU" sz="7400" dirty="0" smtClean="0"/>
              <a:t>В </a:t>
            </a:r>
            <a:r>
              <a:rPr lang="ru-RU" sz="7400" dirty="0" smtClean="0"/>
              <a:t>современном социуме информационная сфера имеет две составляющие: информационно-техническую (искусственно созданный человеком мир техники, технологий и т.п.) и информационно-психологическую (естественный мир живой природы, включающий и самого человека). </a:t>
            </a: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784522" y="6012872"/>
            <a:ext cx="1183898" cy="676513"/>
            <a:chOff x="7784522" y="6012872"/>
            <a:chExt cx="1183898" cy="676513"/>
          </a:xfrm>
        </p:grpSpPr>
        <p:pic>
          <p:nvPicPr>
            <p:cNvPr id="5" name="Рисунок 4" descr="кнопка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4522" y="6012872"/>
              <a:ext cx="1183898" cy="676513"/>
            </a:xfrm>
            <a:prstGeom prst="rect">
              <a:avLst/>
            </a:prstGeom>
          </p:spPr>
        </p:pic>
        <p:sp>
          <p:nvSpPr>
            <p:cNvPr id="6" name="TextBox 5">
              <a:hlinkClick r:id="" action="ppaction://hlinkshowjump?jump=nextslide"/>
            </p:cNvPr>
            <p:cNvSpPr txBox="1"/>
            <p:nvPr/>
          </p:nvSpPr>
          <p:spPr>
            <a:xfrm>
              <a:off x="7938654" y="6179128"/>
              <a:ext cx="877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Далее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6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Условия обеспечения </a:t>
            </a:r>
            <a:br>
              <a:rPr lang="ru-RU" sz="3600" dirty="0" smtClean="0"/>
            </a:br>
            <a:r>
              <a:rPr lang="ru-RU" sz="3600" dirty="0" smtClean="0"/>
              <a:t>безопасности</a:t>
            </a:r>
            <a:endParaRPr lang="ru-RU" sz="36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784522" y="6012872"/>
            <a:ext cx="1183898" cy="676513"/>
            <a:chOff x="7784522" y="6012872"/>
            <a:chExt cx="1183898" cy="676513"/>
          </a:xfrm>
        </p:grpSpPr>
        <p:pic>
          <p:nvPicPr>
            <p:cNvPr id="4" name="Рисунок 3" descr="кнопка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4522" y="6012872"/>
              <a:ext cx="1183898" cy="676513"/>
            </a:xfrm>
            <a:prstGeom prst="rect">
              <a:avLst/>
            </a:prstGeom>
          </p:spPr>
        </p:pic>
        <p:sp>
          <p:nvSpPr>
            <p:cNvPr id="5" name="TextBox 4">
              <a:hlinkClick r:id="" action="ppaction://hlinkshowjump?jump=nextslide"/>
            </p:cNvPr>
            <p:cNvSpPr txBox="1"/>
            <p:nvPr/>
          </p:nvSpPr>
          <p:spPr>
            <a:xfrm>
              <a:off x="7938654" y="6179128"/>
              <a:ext cx="877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Далее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27" name="Picture 3" descr="C:\Users\user\AppData\Local\Microsoft\Windows\Temporary Internet Files\Content.IE5\LGYHXQQ3\MC900078711[1].wm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328612" y="2119072"/>
            <a:ext cx="1622066" cy="3934305"/>
          </a:xfrm>
          <a:prstGeom prst="rect">
            <a:avLst/>
          </a:prstGeom>
          <a:noFill/>
        </p:spPr>
      </p:pic>
      <p:pic>
        <p:nvPicPr>
          <p:cNvPr id="1026" name="Picture 2" descr="C:\Users\user\AppData\Local\Microsoft\Windows\Temporary Internet Files\Content.IE5\QR25GXPB\MC90043485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0" y="376236"/>
            <a:ext cx="1714500" cy="171450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000250" y="1485900"/>
            <a:ext cx="58483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Понятие безопасность информации можно определить как состояние устойчивости информации к случайным или преднамеренным воздействиям, исключающее недопустимые риски ее уничтожения, искажения и раскрытия, которые приводят к материальному ущербу владельца или пользователя информации.</a:t>
            </a:r>
            <a:endParaRPr lang="ru-RU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6929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Виды угроз в интернете</a:t>
            </a:r>
            <a:endParaRPr lang="ru-RU" sz="36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784522" y="6012872"/>
            <a:ext cx="1183898" cy="676513"/>
            <a:chOff x="7784522" y="6012872"/>
            <a:chExt cx="1183898" cy="676513"/>
          </a:xfrm>
        </p:grpSpPr>
        <p:pic>
          <p:nvPicPr>
            <p:cNvPr id="4" name="Рисунок 3" descr="кнопка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4522" y="6012872"/>
              <a:ext cx="1183898" cy="676513"/>
            </a:xfrm>
            <a:prstGeom prst="rect">
              <a:avLst/>
            </a:prstGeom>
          </p:spPr>
        </p:pic>
        <p:sp>
          <p:nvSpPr>
            <p:cNvPr id="5" name="TextBox 4">
              <a:hlinkClick r:id="" action="ppaction://hlinkshowjump?jump=nextslide"/>
            </p:cNvPr>
            <p:cNvSpPr txBox="1"/>
            <p:nvPr/>
          </p:nvSpPr>
          <p:spPr>
            <a:xfrm>
              <a:off x="7938654" y="6179128"/>
              <a:ext cx="877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Далее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95300" y="1597747"/>
            <a:ext cx="7429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       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027" name="Picture 3" descr="C:\Users\user\AppData\Local\Microsoft\Windows\Temporary Internet Files\Content.IE5\LGYHXQQ3\MC900078711[1].wm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328612" y="2119072"/>
            <a:ext cx="1622066" cy="3934305"/>
          </a:xfrm>
          <a:prstGeom prst="rect">
            <a:avLst/>
          </a:prstGeom>
          <a:noFill/>
        </p:spPr>
      </p:pic>
      <p:pic>
        <p:nvPicPr>
          <p:cNvPr id="1026" name="Picture 2" descr="C:\Users\user\AppData\Local\Microsoft\Windows\Temporary Internet Files\Content.IE5\QR25GXPB\MC90043485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3736" y="471486"/>
            <a:ext cx="1714500" cy="17145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962150" y="2136338"/>
            <a:ext cx="64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сбои в работе сети (24 %);</a:t>
            </a:r>
          </a:p>
          <a:p>
            <a:r>
              <a:rPr lang="ru-RU" sz="2400" dirty="0" smtClean="0"/>
              <a:t>ошибки программного обеспечения (14 %);</a:t>
            </a:r>
          </a:p>
          <a:p>
            <a:r>
              <a:rPr lang="ru-RU" sz="2400" dirty="0" smtClean="0"/>
              <a:t>компьютерные вирусы (12 %);</a:t>
            </a:r>
          </a:p>
          <a:p>
            <a:r>
              <a:rPr lang="ru-RU" sz="2400" dirty="0" smtClean="0"/>
              <a:t>неисправности в компьютерах (11 %);</a:t>
            </a:r>
          </a:p>
          <a:p>
            <a:r>
              <a:rPr lang="ru-RU" sz="2400" dirty="0" smtClean="0"/>
              <a:t>хищение данных (7 %);</a:t>
            </a:r>
          </a:p>
          <a:p>
            <a:r>
              <a:rPr lang="ru-RU" sz="2400" dirty="0" smtClean="0"/>
              <a:t>саботаж (5 %);</a:t>
            </a:r>
          </a:p>
          <a:p>
            <a:r>
              <a:rPr lang="ru-RU" sz="2400" dirty="0" smtClean="0"/>
              <a:t>несанкционированное внедрение в сеть (4 %);</a:t>
            </a:r>
          </a:p>
          <a:p>
            <a:r>
              <a:rPr lang="ru-RU" sz="2400" dirty="0" smtClean="0"/>
              <a:t>прочие (23 %).</a:t>
            </a:r>
            <a:endParaRPr lang="ru-RU" sz="2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700" y="47625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Средства обеспечения </a:t>
            </a:r>
            <a:r>
              <a:rPr lang="ru-RU" sz="3600" dirty="0" smtClean="0"/>
              <a:t>информационный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безопасности</a:t>
            </a:r>
            <a:endParaRPr lang="ru-RU" sz="36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784522" y="6012872"/>
            <a:ext cx="1183898" cy="676513"/>
            <a:chOff x="7784522" y="6012872"/>
            <a:chExt cx="1183898" cy="676513"/>
          </a:xfrm>
        </p:grpSpPr>
        <p:pic>
          <p:nvPicPr>
            <p:cNvPr id="4" name="Рисунок 3" descr="кнопка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4522" y="6012872"/>
              <a:ext cx="1183898" cy="676513"/>
            </a:xfrm>
            <a:prstGeom prst="rect">
              <a:avLst/>
            </a:prstGeom>
          </p:spPr>
        </p:pic>
        <p:sp>
          <p:nvSpPr>
            <p:cNvPr id="5" name="TextBox 4">
              <a:hlinkClick r:id="" action="ppaction://hlinkshowjump?jump=nextslide"/>
            </p:cNvPr>
            <p:cNvSpPr txBox="1"/>
            <p:nvPr/>
          </p:nvSpPr>
          <p:spPr>
            <a:xfrm>
              <a:off x="7938654" y="6179128"/>
              <a:ext cx="877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Далее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95300" y="1597747"/>
            <a:ext cx="7429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       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027" name="Picture 3" descr="C:\Users\user\AppData\Local\Microsoft\Windows\Temporary Internet Files\Content.IE5\LGYHXQQ3\MC900078711[1].wm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323850" y="2119072"/>
            <a:ext cx="1622066" cy="3934305"/>
          </a:xfrm>
          <a:prstGeom prst="rect">
            <a:avLst/>
          </a:prstGeom>
          <a:noFill/>
        </p:spPr>
      </p:pic>
      <p:pic>
        <p:nvPicPr>
          <p:cNvPr id="1026" name="Picture 2" descr="C:\Users\user\AppData\Local\Microsoft\Windows\Temporary Internet Files\Content.IE5\QR25GXPB\MC90043485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3736" y="471486"/>
            <a:ext cx="1714500" cy="17145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905000" y="2076450"/>
            <a:ext cx="6477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Аппаратные средства защиты – это устройства, встроенные в блоки информационной системы (сервера, компьютеры и т.д.). Они предназначены для внутренней защиты элементов вычислительной техники и средств связи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Программные средства защиты предназначены для выполнения функций защиты информационной системы с помощью программных средств (Антивирусная защита, Межсетевые экраны и т.д.)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Аппаратно-программные средства защиты.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Криптографические средства – защиты информации, связанные с применением инструментов шифрования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6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Программные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и аппаратные средства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защиты</a:t>
            </a:r>
            <a:endParaRPr lang="ru-RU" sz="36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784522" y="6012872"/>
            <a:ext cx="1183898" cy="676513"/>
            <a:chOff x="7784522" y="6012872"/>
            <a:chExt cx="1183898" cy="676513"/>
          </a:xfrm>
        </p:grpSpPr>
        <p:pic>
          <p:nvPicPr>
            <p:cNvPr id="4" name="Рисунок 3" descr="кнопка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4522" y="6012872"/>
              <a:ext cx="1183898" cy="676513"/>
            </a:xfrm>
            <a:prstGeom prst="rect">
              <a:avLst/>
            </a:prstGeom>
          </p:spPr>
        </p:pic>
        <p:sp>
          <p:nvSpPr>
            <p:cNvPr id="5" name="TextBox 4">
              <a:hlinkClick r:id="" action="ppaction://hlinkshowjump?jump=nextslide"/>
            </p:cNvPr>
            <p:cNvSpPr txBox="1"/>
            <p:nvPr/>
          </p:nvSpPr>
          <p:spPr>
            <a:xfrm>
              <a:off x="7938654" y="6179128"/>
              <a:ext cx="877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Далее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27" name="Picture 3" descr="C:\Users\user\AppData\Local\Microsoft\Windows\Temporary Internet Files\Content.IE5\LGYHXQQ3\MC900078711[1].wm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328612" y="2119072"/>
            <a:ext cx="1622066" cy="3934305"/>
          </a:xfrm>
          <a:prstGeom prst="rect">
            <a:avLst/>
          </a:prstGeom>
          <a:noFill/>
        </p:spPr>
      </p:pic>
      <p:pic>
        <p:nvPicPr>
          <p:cNvPr id="1026" name="Picture 2" descr="C:\Users\user\AppData\Local\Microsoft\Windows\Temporary Internet Files\Content.IE5\QR25GXPB\MC90043485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3736" y="471486"/>
            <a:ext cx="1714500" cy="1714500"/>
          </a:xfrm>
          <a:prstGeom prst="rect">
            <a:avLst/>
          </a:prstGeom>
          <a:noFill/>
        </p:spPr>
      </p:pic>
      <p:pic>
        <p:nvPicPr>
          <p:cNvPr id="4098" name="Picture 2" descr="http://konspekta.net/studopediainfo/baza3/1517812252724.files/image00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11" t="8696" r="9971" b="11858"/>
          <a:stretch>
            <a:fillRect/>
          </a:stretch>
        </p:blipFill>
        <p:spPr bwMode="auto">
          <a:xfrm>
            <a:off x="1866900" y="1543050"/>
            <a:ext cx="6610350" cy="46863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Источники</a:t>
            </a:r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784522" y="6012872"/>
            <a:ext cx="1183898" cy="676513"/>
            <a:chOff x="7784522" y="6012872"/>
            <a:chExt cx="1183898" cy="676513"/>
          </a:xfrm>
        </p:grpSpPr>
        <p:pic>
          <p:nvPicPr>
            <p:cNvPr id="4" name="Рисунок 3" descr="кнопка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4522" y="6012872"/>
              <a:ext cx="1183898" cy="676513"/>
            </a:xfrm>
            <a:prstGeom prst="rect">
              <a:avLst/>
            </a:prstGeom>
          </p:spPr>
        </p:pic>
        <p:sp>
          <p:nvSpPr>
            <p:cNvPr id="5" name="TextBox 4">
              <a:hlinkClick r:id="" action="ppaction://hlinkshowjump?jump=nextslide"/>
            </p:cNvPr>
            <p:cNvSpPr txBox="1"/>
            <p:nvPr/>
          </p:nvSpPr>
          <p:spPr>
            <a:xfrm>
              <a:off x="7938654" y="6179128"/>
              <a:ext cx="877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Далее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81999" y="3124200"/>
            <a:ext cx="2780002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04925" y="1843951"/>
            <a:ext cx="65341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Источник шаблона:</a:t>
            </a:r>
          </a:p>
          <a:p>
            <a:pPr algn="ctr"/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Рассохина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Галина Владимировна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информатики МОУ «СОШ № 41»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г. Саранск</a:t>
            </a:r>
          </a:p>
          <a:p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8150" y="4034135"/>
            <a:ext cx="809625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Текст взят из  :</a:t>
            </a:r>
            <a:r>
              <a:rPr lang="en-US" sz="2000" dirty="0" smtClean="0">
                <a:hlinkClick r:id="rId5"/>
              </a:rPr>
              <a:t>http</a:t>
            </a:r>
            <a:r>
              <a:rPr lang="en-US" sz="2000" dirty="0" smtClean="0">
                <a:hlinkClick r:id="rId5"/>
              </a:rPr>
              <a:t>://</a:t>
            </a:r>
            <a:r>
              <a:rPr lang="en-US" sz="2000" dirty="0" smtClean="0">
                <a:hlinkClick r:id="rId5"/>
              </a:rPr>
              <a:t>fb.ru/article/159338/bezopasnost-v-seti-internet-informatsionnaya-bezopasnost-v-internete</a:t>
            </a:r>
            <a:r>
              <a:rPr lang="ru-RU" sz="2000" b="1" i="1" dirty="0" smtClean="0"/>
              <a:t>; </a:t>
            </a:r>
            <a:r>
              <a:rPr lang="en-US" sz="2000" b="1" i="1" dirty="0" smtClean="0">
                <a:hlinkClick r:id="rId6"/>
              </a:rPr>
              <a:t>http://www.studfiles.ru/preview/2879168</a:t>
            </a:r>
            <a:r>
              <a:rPr lang="en-US" sz="2000" b="1" i="1" dirty="0" smtClean="0">
                <a:hlinkClick r:id="rId6"/>
              </a:rPr>
              <a:t>/</a:t>
            </a:r>
            <a:r>
              <a:rPr lang="ru-RU" sz="2000" b="1" i="1" dirty="0" smtClean="0"/>
              <a:t>; </a:t>
            </a:r>
            <a:r>
              <a:rPr lang="en-US" sz="2000" b="1" i="1" dirty="0" smtClean="0">
                <a:hlinkClick r:id="rId7"/>
              </a:rPr>
              <a:t>http://www.garant.ru/infografika/510581</a:t>
            </a:r>
            <a:r>
              <a:rPr lang="en-US" sz="2000" b="1" i="1" dirty="0" smtClean="0">
                <a:hlinkClick r:id="rId7"/>
              </a:rPr>
              <a:t>/</a:t>
            </a:r>
            <a:endParaRPr lang="ru-RU" sz="2000" b="1" i="1" dirty="0" smtClean="0"/>
          </a:p>
          <a:p>
            <a:endParaRPr lang="ru-RU" sz="2000" b="1" i="1" dirty="0" smtClean="0"/>
          </a:p>
          <a:p>
            <a:endParaRPr lang="ru-RU" sz="2000" b="1" i="1" dirty="0" smtClean="0"/>
          </a:p>
          <a:p>
            <a:endParaRPr lang="ru-RU" sz="2000" b="1" i="1" dirty="0" smtClean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9543" y="5625584"/>
            <a:ext cx="4579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http://programmistan.narod.ru/articles/1.html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Интернет - ресурсы</a:t>
            </a:r>
            <a:endParaRPr lang="ru-RU" sz="40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784522" y="6012872"/>
            <a:ext cx="1183898" cy="676513"/>
            <a:chOff x="7784522" y="6012872"/>
            <a:chExt cx="1183898" cy="676513"/>
          </a:xfrm>
        </p:grpSpPr>
        <p:pic>
          <p:nvPicPr>
            <p:cNvPr id="4" name="Рисунок 3" descr="кнопка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4522" y="6012872"/>
              <a:ext cx="1183898" cy="676513"/>
            </a:xfrm>
            <a:prstGeom prst="rect">
              <a:avLst/>
            </a:prstGeom>
          </p:spPr>
        </p:pic>
        <p:sp>
          <p:nvSpPr>
            <p:cNvPr id="5" name="TextBox 4">
              <a:hlinkClick r:id="" action="ppaction://hlinkshowjump?jump=endshow"/>
            </p:cNvPr>
            <p:cNvSpPr txBox="1"/>
            <p:nvPr/>
          </p:nvSpPr>
          <p:spPr>
            <a:xfrm>
              <a:off x="7938654" y="617912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Конец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57213" y="1733550"/>
            <a:ext cx="73866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основу фона положены изображения: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3"/>
              </a:rPr>
              <a:t>http://www.jr1.ru/i/1024/5360-1920x1200.jpg</a:t>
            </a:r>
            <a:endParaRPr lang="ru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4"/>
              </a:rPr>
              <a:t>http://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4"/>
              </a:rPr>
              <a:t>www.photoknopa.ru/uploads/posts/2012-04/background-textures_1334928950963.jpeg</a:t>
            </a:r>
            <a:endParaRPr lang="en-US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Кнопка нарисована в 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Adobe Photoshop CS5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Знайка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5"/>
              </a:rPr>
              <a:t>http://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5"/>
              </a:rPr>
              <a:t>funforkids.ru/pictures/neznaika/neznaika17.png</a:t>
            </a:r>
            <a:endParaRPr lang="ru-RU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Незнайка </a:t>
            </a:r>
            <a:r>
              <a:rPr lang="ru-RU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6"/>
              </a:rPr>
              <a:t>http://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6"/>
              </a:rPr>
              <a:t>funforkids.ru/pictures/neznaika/neznaika05.png</a:t>
            </a:r>
            <a:endParaRPr lang="ru-RU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Пятерка 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7"/>
              </a:rPr>
              <a:t>http://www.playcast.ru/uploads/2014/02/16/7475557.gif</a:t>
            </a:r>
            <a:endParaRPr lang="ru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Знаки вопроса – клип 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Microsoft PowerPoint</a:t>
            </a:r>
            <a:endParaRPr lang="ru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кноп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798" y="4876800"/>
            <a:ext cx="972000" cy="555430"/>
          </a:xfrm>
          <a:prstGeom prst="rect">
            <a:avLst/>
          </a:prstGeom>
        </p:spPr>
      </p:pic>
      <p:pic>
        <p:nvPicPr>
          <p:cNvPr id="8" name="Рисунок 7" descr="фон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58950" y="4495800"/>
            <a:ext cx="1800000" cy="1350000"/>
          </a:xfrm>
          <a:prstGeom prst="rect">
            <a:avLst/>
          </a:prstGeom>
        </p:spPr>
      </p:pic>
      <p:pic>
        <p:nvPicPr>
          <p:cNvPr id="9" name="Рисунок 8" descr="фон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91050" y="4433886"/>
            <a:ext cx="1809750" cy="1357313"/>
          </a:xfrm>
          <a:prstGeom prst="rect">
            <a:avLst/>
          </a:prstGeom>
        </p:spPr>
      </p:pic>
      <p:pic>
        <p:nvPicPr>
          <p:cNvPr id="10" name="Рисунок 9" descr="neznaika0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05212" y="4533900"/>
            <a:ext cx="937500" cy="1800000"/>
          </a:xfrm>
          <a:prstGeom prst="rect">
            <a:avLst/>
          </a:prstGeom>
        </p:spPr>
      </p:pic>
      <p:pic>
        <p:nvPicPr>
          <p:cNvPr id="11" name="Рисунок 10" descr="neznaika17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410713" y="4419600"/>
            <a:ext cx="1174797" cy="1800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314</TotalTime>
  <Words>353</Words>
  <Application>Microsoft Office PowerPoint</Application>
  <PresentationFormat>Экран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Безопасная работа в интернете</vt:lpstr>
      <vt:lpstr>Интернет</vt:lpstr>
      <vt:lpstr>Понятие безопасности  в интернете</vt:lpstr>
      <vt:lpstr>Условия обеспечения  безопасности</vt:lpstr>
      <vt:lpstr>Виды угроз в интернете</vt:lpstr>
      <vt:lpstr>Средства обеспечения информационный безопасности</vt:lpstr>
      <vt:lpstr>Программные  и аппаратные средства  защиты</vt:lpstr>
      <vt:lpstr>Источники</vt:lpstr>
      <vt:lpstr>Интернет -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Galina.Rassohina</dc:creator>
  <cp:lastModifiedBy>Ученик-2</cp:lastModifiedBy>
  <cp:revision>35</cp:revision>
  <dcterms:created xsi:type="dcterms:W3CDTF">2014-08-01T23:18:41Z</dcterms:created>
  <dcterms:modified xsi:type="dcterms:W3CDTF">2016-01-23T11:03:49Z</dcterms:modified>
</cp:coreProperties>
</file>