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0" r:id="rId5"/>
    <p:sldId id="261" r:id="rId6"/>
    <p:sldId id="262" r:id="rId7"/>
    <p:sldId id="263" r:id="rId8"/>
    <p:sldId id="264" r:id="rId9"/>
    <p:sldId id="265" r:id="rId10"/>
    <p:sldId id="271" r:id="rId11"/>
    <p:sldId id="266" r:id="rId12"/>
    <p:sldId id="267" r:id="rId13"/>
    <p:sldId id="268" r:id="rId14"/>
    <p:sldId id="269" r:id="rId15"/>
    <p:sldId id="270" r:id="rId16"/>
    <p:sldId id="259"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890" autoAdjust="0"/>
    <p:restoredTop sz="94660"/>
  </p:normalViewPr>
  <p:slideViewPr>
    <p:cSldViewPr>
      <p:cViewPr varScale="1">
        <p:scale>
          <a:sx n="88" d="100"/>
          <a:sy n="88" d="100"/>
        </p:scale>
        <p:origin x="-11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CDEF75-1BA1-4B38-AE30-0B7E78F6A29E}" type="datetimeFigureOut">
              <a:rPr lang="ru-RU" smtClean="0"/>
              <a:pPr/>
              <a:t>19.01.2016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809A43-A127-4652-B010-31126F800AF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7809A43-A127-4652-B010-31126F800AF7}"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0F0EFE04-B874-4D7E-B2E0-9055C7D49770}" type="datetimeFigureOut">
              <a:rPr lang="ru-RU" smtClean="0"/>
              <a:pPr/>
              <a:t>19.01.2016</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0F0EFE04-B874-4D7E-B2E0-9055C7D49770}" type="datetimeFigureOut">
              <a:rPr lang="ru-RU" smtClean="0"/>
              <a:pPr/>
              <a:t>19.01.2016</a:t>
            </a:fld>
            <a:endParaRPr lang="ru-RU"/>
          </a:p>
        </p:txBody>
      </p:sp>
      <p:sp>
        <p:nvSpPr>
          <p:cNvPr id="27" name="Номер слайда 26"/>
          <p:cNvSpPr>
            <a:spLocks noGrp="1"/>
          </p:cNvSpPr>
          <p:nvPr>
            <p:ph type="sldNum" sz="quarter" idx="11"/>
          </p:nvPr>
        </p:nvSpPr>
        <p:spPr/>
        <p:txBody>
          <a:bodyPr rtlCol="0"/>
          <a:lstStyle/>
          <a:p>
            <a:fld id="{B9CC6E26-9E02-4A8E-9B37-7E6F6C6A4806}"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transition>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0F0EFE04-B874-4D7E-B2E0-9055C7D49770}" type="datetimeFigureOut">
              <a:rPr lang="ru-RU" smtClean="0"/>
              <a:pPr/>
              <a:t>19.01.2016</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F0EFE04-B874-4D7E-B2E0-9055C7D49770}" type="datetimeFigureOut">
              <a:rPr lang="ru-RU" smtClean="0"/>
              <a:pPr/>
              <a:t>19.01.2016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CC6E26-9E02-4A8E-9B37-7E6F6C6A4806}" type="slidenum">
              <a:rPr lang="ru-RU" smtClean="0"/>
              <a:pPr/>
              <a:t>‹#›</a:t>
            </a:fld>
            <a:endParaRPr lang="ru-RU"/>
          </a:p>
        </p:txBody>
      </p:sp>
    </p:spTree>
  </p:cSld>
  <p:clrMapOvr>
    <a:masterClrMapping/>
  </p:clrMapOvr>
  <p:transition>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F0EFE04-B874-4D7E-B2E0-9055C7D49770}" type="datetimeFigureOut">
              <a:rPr lang="ru-RU" smtClean="0"/>
              <a:pPr/>
              <a:t>19.01.2016</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9CC6E26-9E02-4A8E-9B37-7E6F6C6A480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split/>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interneshka.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yandex.ru/images/search?p=13&amp;text=%D0%B1%D0%B5%D0%B7%D0%BE%D0%BF%D0%B0%D1%81%D0%BD%D1%8B%D0%B9%20%D0%B8%D0%BD%D1%82%D0%B5%D1%80%D0%BD%D0%B5%D1%82&amp;_=1451374288559" TargetMode="External"/><Relationship Id="rId2" Type="http://schemas.openxmlformats.org/officeDocument/2006/relationships/hyperlink" Target="http://softuhitel.com/bezoprneteasnost-v-in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743200" y="5105400"/>
            <a:ext cx="6400800" cy="1752600"/>
          </a:xfrm>
        </p:spPr>
        <p:txBody>
          <a:bodyPr>
            <a:normAutofit fontScale="92500"/>
          </a:bodyPr>
          <a:lstStyle/>
          <a:p>
            <a:r>
              <a:rPr lang="ru-RU" dirty="0" smtClean="0">
                <a:solidFill>
                  <a:schemeClr val="tx1"/>
                </a:solidFill>
              </a:rPr>
              <a:t>	Презентация </a:t>
            </a:r>
            <a:r>
              <a:rPr lang="ru-RU" dirty="0">
                <a:solidFill>
                  <a:schemeClr val="tx1"/>
                </a:solidFill>
              </a:rPr>
              <a:t>подготовлена для конкурса </a:t>
            </a:r>
            <a:r>
              <a:rPr lang="ru-RU" dirty="0" err="1" smtClean="0">
                <a:solidFill>
                  <a:schemeClr val="tx1"/>
                </a:solidFill>
              </a:rPr>
              <a:t>Интернешка</a:t>
            </a:r>
            <a:r>
              <a:rPr lang="ru-RU" dirty="0">
                <a:solidFill>
                  <a:schemeClr val="tx1"/>
                </a:solidFill>
              </a:rPr>
              <a:t> </a:t>
            </a:r>
            <a:r>
              <a:rPr lang="ru-RU" u="sng" dirty="0">
                <a:solidFill>
                  <a:schemeClr val="tx1"/>
                </a:solidFill>
                <a:hlinkClick r:id="rId2"/>
              </a:rPr>
              <a:t>http://interneshka.org</a:t>
            </a:r>
            <a:r>
              <a:rPr lang="ru-RU" u="sng" dirty="0" smtClean="0">
                <a:solidFill>
                  <a:schemeClr val="tx1"/>
                </a:solidFill>
                <a:hlinkClick r:id="rId2"/>
              </a:rPr>
              <a:t>/</a:t>
            </a:r>
            <a:r>
              <a:rPr lang="ru-RU" dirty="0" smtClean="0">
                <a:solidFill>
                  <a:schemeClr val="tx1"/>
                </a:solidFill>
              </a:rPr>
              <a:t>.</a:t>
            </a:r>
            <a:endParaRPr lang="ru-RU" dirty="0" smtClean="0">
              <a:solidFill>
                <a:schemeClr val="tx1"/>
              </a:solidFill>
            </a:endParaRPr>
          </a:p>
          <a:p>
            <a:pPr algn="ctr"/>
            <a:r>
              <a:rPr lang="ru-RU" dirty="0" smtClean="0">
                <a:solidFill>
                  <a:schemeClr val="tx1"/>
                </a:solidFill>
              </a:rPr>
              <a:t>Подготовила ученица 9 класса </a:t>
            </a:r>
            <a:r>
              <a:rPr lang="ru-RU" dirty="0" err="1" smtClean="0">
                <a:solidFill>
                  <a:schemeClr val="tx1"/>
                </a:solidFill>
              </a:rPr>
              <a:t>Распопова</a:t>
            </a:r>
            <a:r>
              <a:rPr lang="ru-RU" dirty="0" smtClean="0">
                <a:solidFill>
                  <a:schemeClr val="tx1"/>
                </a:solidFill>
              </a:rPr>
              <a:t> Анастасия Павловна.</a:t>
            </a:r>
            <a:endParaRPr lang="ru-RU" dirty="0">
              <a:solidFill>
                <a:schemeClr val="tx1"/>
              </a:solidFill>
            </a:endParaRPr>
          </a:p>
        </p:txBody>
      </p:sp>
      <p:sp>
        <p:nvSpPr>
          <p:cNvPr id="4" name="Прямоугольник 3"/>
          <p:cNvSpPr/>
          <p:nvPr/>
        </p:nvSpPr>
        <p:spPr>
          <a:xfrm>
            <a:off x="500034" y="428604"/>
            <a:ext cx="8215370" cy="304698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ru-RU" sz="4800" b="1" spc="150" dirty="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Безопасная работа в социальных сетях: общение, публикация </a:t>
            </a:r>
            <a:r>
              <a:rPr lang="ru-RU" sz="48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материалов</a:t>
            </a:r>
            <a:endParaRPr lang="ru-RU" sz="6600" b="1" spc="150" dirty="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endParaRPr>
          </a:p>
        </p:txBody>
      </p:sp>
    </p:spTree>
  </p:cSld>
  <p:clrMapOvr>
    <a:masterClrMapping/>
  </p:clrMapOvr>
  <p:transition advClick="0" advTm="8000">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6000" dirty="0" smtClean="0">
                <a:latin typeface="Times New Roman" pitchFamily="18" charset="0"/>
                <a:cs typeface="Times New Roman" pitchFamily="18" charset="0"/>
              </a:rPr>
              <a:t>Цели:</a:t>
            </a:r>
            <a:endParaRPr lang="ru-RU" sz="60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buNone/>
            </a:pPr>
            <a:r>
              <a:rPr lang="ru-RU" sz="2800" dirty="0" smtClean="0">
                <a:latin typeface="Times New Roman" pitchFamily="18" charset="0"/>
                <a:cs typeface="Times New Roman" pitchFamily="18" charset="0"/>
              </a:rPr>
              <a:t>1. 	Рассказать </a:t>
            </a:r>
            <a:r>
              <a:rPr lang="ru-RU" sz="2800" dirty="0" smtClean="0">
                <a:latin typeface="Times New Roman" pitchFamily="18" charset="0"/>
                <a:cs typeface="Times New Roman" pitchFamily="18" charset="0"/>
              </a:rPr>
              <a:t>о пользе безопасного </a:t>
            </a:r>
            <a:r>
              <a:rPr lang="ru-RU" sz="2800" dirty="0" smtClean="0">
                <a:latin typeface="Times New Roman" pitchFamily="18" charset="0"/>
                <a:cs typeface="Times New Roman" pitchFamily="18" charset="0"/>
              </a:rPr>
              <a:t>интернета.</a:t>
            </a:r>
          </a:p>
          <a:p>
            <a:pPr>
              <a:buNone/>
            </a:pPr>
            <a:r>
              <a:rPr lang="ru-RU" dirty="0" smtClean="0">
                <a:latin typeface="Times New Roman" pitchFamily="18" charset="0"/>
                <a:cs typeface="Times New Roman" pitchFamily="18" charset="0"/>
              </a:rPr>
              <a:t>2. 	</a:t>
            </a:r>
            <a:r>
              <a:rPr lang="ru-RU" dirty="0" smtClean="0">
                <a:latin typeface="Times New Roman" pitchFamily="18" charset="0"/>
                <a:cs typeface="Times New Roman" pitchFamily="18" charset="0"/>
              </a:rPr>
              <a:t>Узнать о </a:t>
            </a:r>
            <a:r>
              <a:rPr lang="ru-RU" dirty="0" smtClean="0">
                <a:latin typeface="Times New Roman" pitchFamily="18" charset="0"/>
                <a:cs typeface="Times New Roman" pitchFamily="18" charset="0"/>
              </a:rPr>
              <a:t>3 простых правилах безопасной </a:t>
            </a:r>
            <a:r>
              <a:rPr lang="ru-RU" dirty="0" smtClean="0">
                <a:latin typeface="Times New Roman" pitchFamily="18" charset="0"/>
                <a:cs typeface="Times New Roman" pitchFamily="18" charset="0"/>
              </a:rPr>
              <a:t>работы </a:t>
            </a:r>
            <a:r>
              <a:rPr lang="ru-RU" dirty="0" smtClean="0">
                <a:latin typeface="Times New Roman" pitchFamily="18" charset="0"/>
                <a:cs typeface="Times New Roman" pitchFamily="18" charset="0"/>
              </a:rPr>
              <a:t>в интернете.</a:t>
            </a:r>
          </a:p>
          <a:p>
            <a:pPr>
              <a:buNone/>
            </a:pPr>
            <a:r>
              <a:rPr lang="ru-RU" sz="2800" dirty="0" smtClean="0">
                <a:latin typeface="Times New Roman" pitchFamily="18" charset="0"/>
                <a:cs typeface="Times New Roman" pitchFamily="18" charset="0"/>
              </a:rPr>
              <a:t>3.      Показать, к чему может привести неосторожное поведение пользователя</a:t>
            </a:r>
            <a:r>
              <a:rPr lang="ru-RU" sz="2800" dirty="0" smtClean="0">
                <a:latin typeface="Times New Roman" pitchFamily="18" charset="0"/>
                <a:cs typeface="Times New Roman" pitchFamily="18" charset="0"/>
              </a:rPr>
              <a:t>.</a:t>
            </a:r>
          </a:p>
          <a:p>
            <a:pPr>
              <a:buNone/>
            </a:pPr>
            <a:r>
              <a:rPr lang="ru-RU" dirty="0" smtClean="0">
                <a:latin typeface="Times New Roman" pitchFamily="18" charset="0"/>
                <a:cs typeface="Times New Roman" pitchFamily="18" charset="0"/>
              </a:rPr>
              <a:t>4. 	</a:t>
            </a:r>
            <a:r>
              <a:rPr lang="ru-RU" dirty="0" smtClean="0">
                <a:latin typeface="Times New Roman" pitchFamily="18" charset="0"/>
                <a:cs typeface="Times New Roman" pitchFamily="18" charset="0"/>
              </a:rPr>
              <a:t>Выяснить  источники опасностей при работе в интернете.</a:t>
            </a:r>
            <a:endParaRPr lang="ru-RU" sz="2800" dirty="0">
              <a:latin typeface="Times New Roman" pitchFamily="18" charset="0"/>
              <a:cs typeface="Times New Roman" pitchFamily="18" charset="0"/>
            </a:endParaRPr>
          </a:p>
        </p:txBody>
      </p:sp>
    </p:spTree>
  </p:cSld>
  <p:clrMapOvr>
    <a:masterClrMapping/>
  </p:clrMapOvr>
  <p:transition advClick="0" advTm="12000">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857232"/>
            <a:ext cx="8229600" cy="857256"/>
          </a:xfrm>
        </p:spPr>
        <p:txBody>
          <a:bodyPr>
            <a:noAutofit/>
          </a:bodyPr>
          <a:lstStyle/>
          <a:p>
            <a:r>
              <a:rPr lang="ru-RU" sz="5400" b="1" dirty="0">
                <a:latin typeface="Times New Roman" pitchFamily="18" charset="0"/>
                <a:cs typeface="Times New Roman" pitchFamily="18" charset="0"/>
              </a:rPr>
              <a:t>Безопасность в интернете</a:t>
            </a:r>
            <a:br>
              <a:rPr lang="ru-RU" sz="5400" b="1" dirty="0">
                <a:latin typeface="Times New Roman" pitchFamily="18" charset="0"/>
                <a:cs typeface="Times New Roman" pitchFamily="18" charset="0"/>
              </a:rPr>
            </a:br>
            <a:endParaRPr lang="ru-RU" sz="5400" dirty="0">
              <a:latin typeface="Times New Roman" pitchFamily="18" charset="0"/>
              <a:cs typeface="Times New Roman" pitchFamily="18" charset="0"/>
            </a:endParaRPr>
          </a:p>
        </p:txBody>
      </p:sp>
      <p:sp>
        <p:nvSpPr>
          <p:cNvPr id="3" name="Содержимое 2"/>
          <p:cNvSpPr>
            <a:spLocks noGrp="1"/>
          </p:cNvSpPr>
          <p:nvPr>
            <p:ph idx="1"/>
          </p:nvPr>
        </p:nvSpPr>
        <p:spPr>
          <a:xfrm>
            <a:off x="0" y="1743052"/>
            <a:ext cx="4429156" cy="5114948"/>
          </a:xfrm>
        </p:spPr>
        <p:txBody>
          <a:bodyPr>
            <a:normAutofit lnSpcReduction="10000"/>
          </a:bodyPr>
          <a:lstStyle/>
          <a:p>
            <a:pPr>
              <a:buNone/>
            </a:pPr>
            <a:r>
              <a:rPr lang="ru-RU" sz="2800" dirty="0" smtClean="0">
                <a:latin typeface="Times New Roman" pitchFamily="18" charset="0"/>
                <a:cs typeface="Times New Roman" pitchFamily="18" charset="0"/>
              </a:rPr>
              <a:t>           Перед </a:t>
            </a:r>
            <a:r>
              <a:rPr lang="ru-RU" sz="2800" dirty="0">
                <a:latin typeface="Times New Roman" pitchFamily="18" charset="0"/>
                <a:cs typeface="Times New Roman" pitchFamily="18" charset="0"/>
              </a:rPr>
              <a:t>подключением к Интернет, Вы должны подумать о том, как обезопасить себя и свои данные</a:t>
            </a:r>
            <a:r>
              <a:rPr lang="ru-RU" sz="2800" dirty="0" smtClean="0">
                <a:latin typeface="Times New Roman" pitchFamily="18" charset="0"/>
                <a:cs typeface="Times New Roman" pitchFamily="18" charset="0"/>
              </a:rPr>
              <a:t>. За </a:t>
            </a:r>
            <a:r>
              <a:rPr lang="ru-RU" sz="2800" dirty="0">
                <a:latin typeface="Times New Roman" pitchFamily="18" charset="0"/>
                <a:cs typeface="Times New Roman" pitchFamily="18" charset="0"/>
              </a:rPr>
              <a:t>очень короткий промежуток времени в интернете без надлежащей защиты, можно серьезно навредить своему компьютеру.</a:t>
            </a:r>
            <a:endParaRPr lang="ru-RU" sz="2800" b="1" dirty="0">
              <a:latin typeface="Times New Roman" pitchFamily="18" charset="0"/>
              <a:cs typeface="Times New Roman" pitchFamily="18" charset="0"/>
            </a:endParaRPr>
          </a:p>
          <a:p>
            <a:endParaRPr lang="ru-RU" dirty="0"/>
          </a:p>
        </p:txBody>
      </p:sp>
      <p:sp>
        <p:nvSpPr>
          <p:cNvPr id="1026" name="AutoShape 2" descr="http://dou57.kirovedu.ru/public/images_upload/school/398/%D0%91%D0%B5%D0%B7%D0%BE%D0%BF%20%D0%B8%D0%BD%D1%82%D0%B5%D1%80%D0%BD%D0%B5%D1%82/Internet.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http://dou57.kirovedu.ru/public/images_upload/school/398/%D0%91%D0%B5%D0%B7%D0%BE%D0%BF%20%D0%B8%D0%BD%D1%82%D0%B5%D1%80%D0%BD%D0%B5%D1%82/Internet.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http://dou57.kirovedu.ru/public/images_upload/school/398/%D0%91%D0%B5%D0%B7%D0%BE%D0%BF%20%D0%B8%D0%BD%D1%82%D0%B5%D1%80%D0%BD%D0%B5%D1%82/Internet.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1" name="Picture 7" descr="C:\Documents and Settings\Rmu 07\Рабочий стол\Распопова Анастасия\Internet.png"/>
          <p:cNvPicPr>
            <a:picLocks noChangeAspect="1" noChangeArrowheads="1"/>
          </p:cNvPicPr>
          <p:nvPr/>
        </p:nvPicPr>
        <p:blipFill>
          <a:blip r:embed="rId2"/>
          <a:srcRect/>
          <a:stretch>
            <a:fillRect/>
          </a:stretch>
        </p:blipFill>
        <p:spPr bwMode="auto">
          <a:xfrm>
            <a:off x="4130646" y="1428736"/>
            <a:ext cx="5013354" cy="4357718"/>
          </a:xfrm>
          <a:prstGeom prst="rect">
            <a:avLst/>
          </a:prstGeom>
          <a:noFill/>
        </p:spPr>
      </p:pic>
    </p:spTree>
  </p:cSld>
  <p:clrMapOvr>
    <a:masterClrMapping/>
  </p:clrMapOvr>
  <p:transition advClick="0" advTm="13000">
    <p:spli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00132"/>
          </a:xfrm>
        </p:spPr>
        <p:txBody>
          <a:bodyPr>
            <a:normAutofit fontScale="90000"/>
          </a:bodyPr>
          <a:lstStyle/>
          <a:p>
            <a:r>
              <a:rPr lang="ru-RU" b="1" dirty="0" smtClean="0">
                <a:latin typeface="Times New Roman" pitchFamily="18" charset="0"/>
                <a:cs typeface="Times New Roman" pitchFamily="18" charset="0"/>
              </a:rPr>
              <a:t>Безопасная работа в интернете:</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3 простых правила</a:t>
            </a:r>
            <a:br>
              <a:rPr lang="ru-RU" b="1"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0" y="1214422"/>
            <a:ext cx="4786314" cy="5429264"/>
          </a:xfrm>
        </p:spPr>
        <p:txBody>
          <a:bodyPr>
            <a:noAutofit/>
          </a:bodyPr>
          <a:lstStyle/>
          <a:p>
            <a:pPr>
              <a:buNone/>
            </a:pPr>
            <a:r>
              <a:rPr lang="ru-RU" sz="2400" dirty="0" smtClean="0">
                <a:latin typeface="Times New Roman" pitchFamily="18" charset="0"/>
                <a:cs typeface="Times New Roman" pitchFamily="18" charset="0"/>
              </a:rPr>
              <a:t>        </a:t>
            </a:r>
            <a:r>
              <a:rPr lang="ru-RU" sz="2400" u="sng" dirty="0" smtClean="0">
                <a:latin typeface="Times New Roman" pitchFamily="18" charset="0"/>
                <a:cs typeface="Times New Roman" pitchFamily="18" charset="0"/>
              </a:rPr>
              <a:t>Первое и самое главное правило</a:t>
            </a:r>
            <a:r>
              <a:rPr lang="ru-RU" sz="2400" dirty="0" smtClean="0">
                <a:latin typeface="Times New Roman" pitchFamily="18" charset="0"/>
                <a:cs typeface="Times New Roman" pitchFamily="18" charset="0"/>
              </a:rPr>
              <a:t> безопасной работы в интернете. Работая в интернете необходимо быть внимательным и немного подозрительным. Очень часто приходится наблюдать как неопытный пользователь мгновенно </a:t>
            </a:r>
            <a:r>
              <a:rPr lang="ru-RU" sz="2400" dirty="0" err="1" smtClean="0">
                <a:latin typeface="Times New Roman" pitchFamily="18" charset="0"/>
                <a:cs typeface="Times New Roman" pitchFamily="18" charset="0"/>
              </a:rPr>
              <a:t>кликает</a:t>
            </a:r>
            <a:r>
              <a:rPr lang="ru-RU" sz="2400" dirty="0" smtClean="0">
                <a:latin typeface="Times New Roman" pitchFamily="18" charset="0"/>
                <a:cs typeface="Times New Roman" pitchFamily="18" charset="0"/>
              </a:rPr>
              <a:t> на все ссылки, которые ему предлагают, не раздумывая ни секунды. Такое поведение, рано или поздно, неизбежно приведет к заражению вирусами.</a:t>
            </a:r>
            <a:endParaRPr lang="ru-RU" sz="2400" dirty="0">
              <a:latin typeface="Times New Roman" pitchFamily="18" charset="0"/>
              <a:cs typeface="Times New Roman" pitchFamily="18" charset="0"/>
            </a:endParaRPr>
          </a:p>
        </p:txBody>
      </p:sp>
      <p:pic>
        <p:nvPicPr>
          <p:cNvPr id="1026" name="Picture 2" descr="C:\Documents and Settings\Rmu 07\Рабочий стол\Распопова Анастасия\brain-need-to-be-unplugged.jpg"/>
          <p:cNvPicPr>
            <a:picLocks noChangeAspect="1" noChangeArrowheads="1"/>
          </p:cNvPicPr>
          <p:nvPr/>
        </p:nvPicPr>
        <p:blipFill>
          <a:blip r:embed="rId3" cstate="print"/>
          <a:srcRect/>
          <a:stretch>
            <a:fillRect/>
          </a:stretch>
        </p:blipFill>
        <p:spPr bwMode="auto">
          <a:xfrm>
            <a:off x="4714876" y="2071678"/>
            <a:ext cx="4429124" cy="3344588"/>
          </a:xfrm>
          <a:prstGeom prst="rect">
            <a:avLst/>
          </a:prstGeom>
          <a:noFill/>
        </p:spPr>
      </p:pic>
    </p:spTree>
  </p:cSld>
  <p:clrMapOvr>
    <a:masterClrMapping/>
  </p:clrMapOvr>
  <p:transition advClick="0" advTm="14000">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71480"/>
            <a:ext cx="4429124" cy="6000792"/>
          </a:xfrm>
        </p:spPr>
        <p:txBody>
          <a:bodyPr>
            <a:normAutofit fontScale="92500" lnSpcReduction="20000"/>
          </a:bodyPr>
          <a:lstStyle/>
          <a:p>
            <a:pPr algn="ctr">
              <a:buNone/>
            </a:pPr>
            <a:r>
              <a:rPr lang="ru-RU" dirty="0" smtClean="0">
                <a:latin typeface="Times New Roman" pitchFamily="18" charset="0"/>
                <a:cs typeface="Times New Roman" pitchFamily="18" charset="0"/>
              </a:rPr>
              <a:t>          Итак, вот несколько простых советов по «сетевой гигиене»</a:t>
            </a:r>
          </a:p>
          <a:p>
            <a:pPr>
              <a:buNone/>
            </a:pPr>
            <a:endParaRPr lang="ru-RU"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Необходимо следить за адресами, на которые ведут ссылки. Для того чтобы узнать адрес, на который ведет ссылка необходимо просто навести на нее курсор. Если вам предлагают перейти на сайт Х, а ссылка ведет на </a:t>
            </a:r>
            <a:r>
              <a:rPr lang="ru-RU" dirty="0" smtClean="0">
                <a:latin typeface="Times New Roman" pitchFamily="18" charset="0"/>
                <a:cs typeface="Times New Roman" pitchFamily="18" charset="0"/>
              </a:rPr>
              <a:t>сайт Y, </a:t>
            </a:r>
            <a:r>
              <a:rPr lang="ru-RU" dirty="0" smtClean="0">
                <a:latin typeface="Times New Roman" pitchFamily="18" charset="0"/>
                <a:cs typeface="Times New Roman" pitchFamily="18" charset="0"/>
              </a:rPr>
              <a:t>то тут что-то не так. Возможно, вас пытаются обмануть.</a:t>
            </a:r>
          </a:p>
          <a:p>
            <a:pPr>
              <a:buNone/>
            </a:pPr>
            <a:endParaRPr lang="ru-RU" dirty="0" smtClean="0"/>
          </a:p>
          <a:p>
            <a:endParaRPr lang="ru-RU" dirty="0"/>
          </a:p>
        </p:txBody>
      </p:sp>
      <p:pic>
        <p:nvPicPr>
          <p:cNvPr id="2050" name="Picture 2" descr="C:\Documents and Settings\Rmu 07\Рабочий стол\Распопова Анастасия\ede9006c7c1f.jpg"/>
          <p:cNvPicPr>
            <a:picLocks noChangeAspect="1" noChangeArrowheads="1"/>
          </p:cNvPicPr>
          <p:nvPr/>
        </p:nvPicPr>
        <p:blipFill>
          <a:blip r:embed="rId2"/>
          <a:srcRect/>
          <a:stretch>
            <a:fillRect/>
          </a:stretch>
        </p:blipFill>
        <p:spPr bwMode="auto">
          <a:xfrm>
            <a:off x="4571968" y="1857364"/>
            <a:ext cx="4572032" cy="3429024"/>
          </a:xfrm>
          <a:prstGeom prst="rect">
            <a:avLst/>
          </a:prstGeom>
          <a:noFill/>
        </p:spPr>
      </p:pic>
    </p:spTree>
  </p:cSld>
  <p:clrMapOvr>
    <a:masterClrMapping/>
  </p:clrMapOvr>
  <p:transition advClick="0" advTm="14000">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908" y="714356"/>
            <a:ext cx="5214942" cy="5572164"/>
          </a:xfrm>
        </p:spPr>
        <p:txBody>
          <a:bodyPr>
            <a:normAutofit fontScale="92500" lnSpcReduction="20000"/>
          </a:bodyPr>
          <a:lstStyle/>
          <a:p>
            <a:pPr>
              <a:buNone/>
            </a:pPr>
            <a:r>
              <a:rPr lang="en-US"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rPr>
              <a:t>В</a:t>
            </a:r>
            <a:r>
              <a:rPr lang="ru-RU" u="sng" dirty="0" smtClean="0">
                <a:latin typeface="Times New Roman" pitchFamily="18" charset="0"/>
                <a:cs typeface="Times New Roman" pitchFamily="18" charset="0"/>
              </a:rPr>
              <a:t>торое</a:t>
            </a:r>
            <a:r>
              <a:rPr lang="ru-RU" u="sng" dirty="0" smtClean="0">
                <a:latin typeface="Times New Roman" pitchFamily="18" charset="0"/>
                <a:cs typeface="Times New Roman" pitchFamily="18" charset="0"/>
              </a:rPr>
              <a:t> правило</a:t>
            </a:r>
            <a:r>
              <a:rPr lang="ru-RU" dirty="0" smtClean="0">
                <a:latin typeface="Times New Roman" pitchFamily="18" charset="0"/>
                <a:cs typeface="Times New Roman" pitchFamily="18" charset="0"/>
              </a:rPr>
              <a:t>. Перед </a:t>
            </a:r>
            <a:r>
              <a:rPr lang="ru-RU" dirty="0" smtClean="0">
                <a:latin typeface="Times New Roman" pitchFamily="18" charset="0"/>
                <a:cs typeface="Times New Roman" pitchFamily="18" charset="0"/>
              </a:rPr>
              <a:t>вводом личной информации проверяйте адресную строку браузера. Если вы там увидите что то вроде </a:t>
            </a:r>
            <a:r>
              <a:rPr lang="ru-RU" u="sng" dirty="0" err="1" smtClean="0">
                <a:latin typeface="Times New Roman" pitchFamily="18" charset="0"/>
                <a:cs typeface="Times New Roman" pitchFamily="18" charset="0"/>
              </a:rPr>
              <a:t>vkontоkte.ru</a:t>
            </a:r>
            <a:r>
              <a:rPr lang="ru-RU" u="sng"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вместо привычного </a:t>
            </a:r>
            <a:r>
              <a:rPr lang="en-US" u="sng" dirty="0" err="1" smtClean="0">
                <a:latin typeface="Times New Roman" pitchFamily="18" charset="0"/>
                <a:cs typeface="Times New Roman" pitchFamily="18" charset="0"/>
              </a:rPr>
              <a:t>vkontakte</a:t>
            </a:r>
            <a:r>
              <a:rPr lang="ru-RU" dirty="0" smtClean="0">
                <a:latin typeface="Times New Roman" pitchFamily="18" charset="0"/>
                <a:cs typeface="Times New Roman" pitchFamily="18" charset="0"/>
              </a:rPr>
              <a:t>, то можете быть </a:t>
            </a:r>
            <a:r>
              <a:rPr lang="ru-RU" dirty="0" smtClean="0">
                <a:latin typeface="Times New Roman" pitchFamily="18" charset="0"/>
                <a:cs typeface="Times New Roman" pitchFamily="18" charset="0"/>
              </a:rPr>
              <a:t>уверены</a:t>
            </a:r>
            <a:r>
              <a:rPr lang="ru-RU" dirty="0" smtClean="0">
                <a:latin typeface="Times New Roman" pitchFamily="18" charset="0"/>
                <a:cs typeface="Times New Roman" pitchFamily="18" charset="0"/>
              </a:rPr>
              <a:t>, что вы находитесь на поддельном сайте и у вас пытаются украсть пароль для доступа к вашему </a:t>
            </a:r>
            <a:r>
              <a:rPr lang="ru-RU" dirty="0" err="1" smtClean="0">
                <a:latin typeface="Times New Roman" pitchFamily="18" charset="0"/>
                <a:cs typeface="Times New Roman" pitchFamily="18" charset="0"/>
              </a:rPr>
              <a:t>аккаунту</a:t>
            </a:r>
            <a:r>
              <a:rPr lang="ru-RU" dirty="0" smtClean="0">
                <a:latin typeface="Times New Roman" pitchFamily="18" charset="0"/>
                <a:cs typeface="Times New Roman" pitchFamily="18" charset="0"/>
              </a:rPr>
              <a:t>. После получения данных для доступа к вашему </a:t>
            </a:r>
            <a:r>
              <a:rPr lang="ru-RU" dirty="0" err="1" smtClean="0">
                <a:latin typeface="Times New Roman" pitchFamily="18" charset="0"/>
                <a:cs typeface="Times New Roman" pitchFamily="18" charset="0"/>
              </a:rPr>
              <a:t>аккаунту</a:t>
            </a:r>
            <a:r>
              <a:rPr lang="ru-RU" dirty="0" smtClean="0">
                <a:latin typeface="Times New Roman" pitchFamily="18" charset="0"/>
                <a:cs typeface="Times New Roman" pitchFamily="18" charset="0"/>
              </a:rPr>
              <a:t> злоумышленники могут использовать его для рассылки спама и вирусов вашим друзьям.</a:t>
            </a:r>
          </a:p>
          <a:p>
            <a:endParaRPr lang="ru-RU" dirty="0">
              <a:latin typeface="Times New Roman" pitchFamily="18" charset="0"/>
              <a:cs typeface="Times New Roman" pitchFamily="18" charset="0"/>
            </a:endParaRPr>
          </a:p>
        </p:txBody>
      </p:sp>
      <p:pic>
        <p:nvPicPr>
          <p:cNvPr id="3074" name="Picture 2" descr="C:\Documents and Settings\Rmu 07\Рабочий стол\Распопова Анастасия\ui-55c960a743ae95.08383333.jpeg"/>
          <p:cNvPicPr>
            <a:picLocks noChangeAspect="1" noChangeArrowheads="1"/>
          </p:cNvPicPr>
          <p:nvPr/>
        </p:nvPicPr>
        <p:blipFill>
          <a:blip r:embed="rId2"/>
          <a:srcRect/>
          <a:stretch>
            <a:fillRect/>
          </a:stretch>
        </p:blipFill>
        <p:spPr bwMode="auto">
          <a:xfrm>
            <a:off x="5100143" y="785794"/>
            <a:ext cx="4043857" cy="3071834"/>
          </a:xfrm>
          <a:prstGeom prst="rect">
            <a:avLst/>
          </a:prstGeom>
          <a:ln>
            <a:noFill/>
          </a:ln>
          <a:effectLst>
            <a:softEdge rad="112500"/>
          </a:effectLst>
        </p:spPr>
      </p:pic>
      <p:pic>
        <p:nvPicPr>
          <p:cNvPr id="3075" name="Picture 3" descr="C:\Documents and Settings\Rmu 07\Рабочий стол\Распопова Анастасия\i.jpg"/>
          <p:cNvPicPr>
            <a:picLocks noChangeAspect="1" noChangeArrowheads="1"/>
          </p:cNvPicPr>
          <p:nvPr/>
        </p:nvPicPr>
        <p:blipFill>
          <a:blip r:embed="rId3"/>
          <a:srcRect/>
          <a:stretch>
            <a:fillRect/>
          </a:stretch>
        </p:blipFill>
        <p:spPr bwMode="auto">
          <a:xfrm>
            <a:off x="4759962" y="3571876"/>
            <a:ext cx="4384038" cy="3143272"/>
          </a:xfrm>
          <a:prstGeom prst="rect">
            <a:avLst/>
          </a:prstGeom>
          <a:ln>
            <a:noFill/>
          </a:ln>
          <a:effectLst>
            <a:softEdge rad="112500"/>
          </a:effectLst>
        </p:spPr>
      </p:pic>
    </p:spTree>
  </p:cSld>
  <p:clrMapOvr>
    <a:masterClrMapping/>
  </p:clrMapOvr>
  <p:transition advClick="0" advTm="15000">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642918"/>
            <a:ext cx="4572000" cy="5929354"/>
          </a:xfrm>
        </p:spPr>
        <p:txBody>
          <a:bodyPr>
            <a:normAutofit lnSpcReduction="10000"/>
          </a:bodyPr>
          <a:lstStyle/>
          <a:p>
            <a:pPr>
              <a:buNone/>
            </a:pPr>
            <a:r>
              <a:rPr lang="en-US" u="sng"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rPr>
              <a:t>Третье правило.</a:t>
            </a:r>
            <a:r>
              <a:rPr lang="en-US" u="sng"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Не переходите по незнакомых ссылках, которые приходят вам на почту, в «</a:t>
            </a:r>
            <a:r>
              <a:rPr lang="ru-RU" dirty="0" err="1" smtClean="0">
                <a:latin typeface="Times New Roman" pitchFamily="18" charset="0"/>
                <a:cs typeface="Times New Roman" pitchFamily="18" charset="0"/>
              </a:rPr>
              <a:t>аську</a:t>
            </a:r>
            <a:r>
              <a:rPr lang="ru-RU" dirty="0" smtClean="0">
                <a:latin typeface="Times New Roman" pitchFamily="18" charset="0"/>
                <a:cs typeface="Times New Roman" pitchFamily="18" charset="0"/>
              </a:rPr>
              <a:t>», или в социальные сети. Даже если ссылка пришла от знакомого </a:t>
            </a:r>
            <a:r>
              <a:rPr lang="ru-RU" dirty="0" smtClean="0">
                <a:latin typeface="Times New Roman" pitchFamily="18" charset="0"/>
                <a:cs typeface="Times New Roman" pitchFamily="18" charset="0"/>
              </a:rPr>
              <a:t>человека, необходимо </a:t>
            </a:r>
            <a:r>
              <a:rPr lang="ru-RU" dirty="0" smtClean="0">
                <a:latin typeface="Times New Roman" pitchFamily="18" charset="0"/>
                <a:cs typeface="Times New Roman" pitchFamily="18" charset="0"/>
              </a:rPr>
              <a:t>быть максимально внимательным. Вполне возможно </a:t>
            </a:r>
            <a:r>
              <a:rPr lang="ru-RU" dirty="0" err="1" smtClean="0">
                <a:latin typeface="Times New Roman" pitchFamily="18" charset="0"/>
                <a:cs typeface="Times New Roman" pitchFamily="18" charset="0"/>
              </a:rPr>
              <a:t>аккаунт</a:t>
            </a:r>
            <a:r>
              <a:rPr lang="ru-RU" dirty="0" smtClean="0">
                <a:latin typeface="Times New Roman" pitchFamily="18" charset="0"/>
                <a:cs typeface="Times New Roman" pitchFamily="18" charset="0"/>
              </a:rPr>
              <a:t> вашего знакомого уже взломан, и теперь от его имени рассылают вирусы.</a:t>
            </a:r>
          </a:p>
          <a:p>
            <a:endParaRPr lang="ru-RU" dirty="0"/>
          </a:p>
        </p:txBody>
      </p:sp>
      <p:pic>
        <p:nvPicPr>
          <p:cNvPr id="4098" name="Picture 2" descr="C:\Documents and Settings\Rmu 07\Рабочий стол\Распопова Анастасия\opasnie-kartinki-v-internete-mb.jpg"/>
          <p:cNvPicPr>
            <a:picLocks noChangeAspect="1" noChangeArrowheads="1"/>
          </p:cNvPicPr>
          <p:nvPr/>
        </p:nvPicPr>
        <p:blipFill>
          <a:blip r:embed="rId2"/>
          <a:srcRect/>
          <a:stretch>
            <a:fillRect/>
          </a:stretch>
        </p:blipFill>
        <p:spPr bwMode="auto">
          <a:xfrm>
            <a:off x="4643438" y="1285860"/>
            <a:ext cx="4500562" cy="4500562"/>
          </a:xfrm>
          <a:prstGeom prst="rect">
            <a:avLst/>
          </a:prstGeom>
          <a:noFill/>
        </p:spPr>
      </p:pic>
    </p:spTree>
  </p:cSld>
  <p:clrMapOvr>
    <a:masterClrMapping/>
  </p:clrMapOvr>
  <p:transition advClick="0" advTm="15000">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0042"/>
            <a:ext cx="8229600" cy="1066800"/>
          </a:xfrm>
        </p:spPr>
        <p:txBody>
          <a:bodyPr>
            <a:noAutofit/>
          </a:bodyPr>
          <a:lstStyle/>
          <a:p>
            <a:r>
              <a:rPr lang="ru-RU" b="1" dirty="0" smtClean="0">
                <a:latin typeface="Times New Roman" pitchFamily="18" charset="0"/>
                <a:cs typeface="Times New Roman" pitchFamily="18" charset="0"/>
              </a:rPr>
              <a:t>Неосторожное поведение пользователя</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0" y="1643050"/>
            <a:ext cx="5257808" cy="5214950"/>
          </a:xfrm>
        </p:spPr>
        <p:txBody>
          <a:bodyPr>
            <a:normAutofit fontScale="92500" lnSpcReduction="10000"/>
          </a:bodyPr>
          <a:lstStyle/>
          <a:p>
            <a:pPr>
              <a:buNone/>
            </a:pPr>
            <a:r>
              <a:rPr lang="ru-RU" b="1" dirty="0" smtClean="0">
                <a:latin typeface="Times New Roman" pitchFamily="18" charset="0"/>
                <a:cs typeface="Times New Roman" pitchFamily="18" charset="0"/>
              </a:rPr>
              <a:t>		Неосторожное </a:t>
            </a:r>
            <a:r>
              <a:rPr lang="ru-RU" b="1" dirty="0" smtClean="0">
                <a:latin typeface="Times New Roman" pitchFamily="18" charset="0"/>
                <a:cs typeface="Times New Roman" pitchFamily="18" charset="0"/>
              </a:rPr>
              <a:t>поведение пользователя</a:t>
            </a:r>
            <a:r>
              <a:rPr lang="ru-RU" dirty="0" smtClean="0">
                <a:latin typeface="Times New Roman" pitchFamily="18" charset="0"/>
                <a:cs typeface="Times New Roman" pitchFamily="18" charset="0"/>
              </a:rPr>
              <a:t> - неосторожность пользователя – это серьезная проблема, которая ставит под удар даже самую защищенную систему, даже данные, которые расположены на отключенном от Интернета компьютере. Например, задавая слишком простой пароль для почтового ящика, вы делаете его взлом сравнительно легким, неприятны последствия случайного удаления важных данных.</a:t>
            </a:r>
            <a:endParaRPr lang="ru-RU" dirty="0">
              <a:latin typeface="Times New Roman" pitchFamily="18" charset="0"/>
              <a:cs typeface="Times New Roman" pitchFamily="18" charset="0"/>
            </a:endParaRPr>
          </a:p>
        </p:txBody>
      </p:sp>
      <p:pic>
        <p:nvPicPr>
          <p:cNvPr id="1026" name="Picture 2" descr="C:\Documents and Settings\Rmu 07\Рабочий стол\Распопова Анастасия\1600_1200_20100130124111387050.jpg"/>
          <p:cNvPicPr>
            <a:picLocks noChangeAspect="1" noChangeArrowheads="1"/>
          </p:cNvPicPr>
          <p:nvPr/>
        </p:nvPicPr>
        <p:blipFill>
          <a:blip r:embed="rId2" cstate="print"/>
          <a:srcRect/>
          <a:stretch>
            <a:fillRect/>
          </a:stretch>
        </p:blipFill>
        <p:spPr bwMode="auto">
          <a:xfrm>
            <a:off x="5214942" y="1000108"/>
            <a:ext cx="3786214" cy="28396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descr="C:\Documents and Settings\Rmu 07\Рабочий стол\Распопова Анастасия\Microsoft-patch-tuesday-janvier-2013.jpg"/>
          <p:cNvPicPr>
            <a:picLocks noChangeAspect="1" noChangeArrowheads="1"/>
          </p:cNvPicPr>
          <p:nvPr/>
        </p:nvPicPr>
        <p:blipFill>
          <a:blip r:embed="rId3"/>
          <a:srcRect/>
          <a:stretch>
            <a:fillRect/>
          </a:stretch>
        </p:blipFill>
        <p:spPr bwMode="auto">
          <a:xfrm>
            <a:off x="5715008" y="3985012"/>
            <a:ext cx="3024198" cy="28729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15000">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71480"/>
            <a:ext cx="8229600" cy="1066800"/>
          </a:xfrm>
        </p:spPr>
        <p:txBody>
          <a:bodyPr>
            <a:normAutofit/>
          </a:bodyPr>
          <a:lstStyle/>
          <a:p>
            <a:pPr algn="ctr"/>
            <a:r>
              <a:rPr lang="ru-RU" sz="6000" dirty="0" smtClean="0">
                <a:latin typeface="Times New Roman" pitchFamily="18" charset="0"/>
                <a:cs typeface="Times New Roman" pitchFamily="18" charset="0"/>
              </a:rPr>
              <a:t>Безопасный интернет</a:t>
            </a:r>
            <a:endParaRPr lang="ru-RU" sz="5400" dirty="0">
              <a:latin typeface="Times New Roman" pitchFamily="18" charset="0"/>
              <a:cs typeface="Times New Roman" pitchFamily="18" charset="0"/>
            </a:endParaRPr>
          </a:p>
        </p:txBody>
      </p:sp>
      <p:sp>
        <p:nvSpPr>
          <p:cNvPr id="3" name="Содержимое 2"/>
          <p:cNvSpPr>
            <a:spLocks noGrp="1"/>
          </p:cNvSpPr>
          <p:nvPr>
            <p:ph idx="1"/>
          </p:nvPr>
        </p:nvSpPr>
        <p:spPr>
          <a:xfrm>
            <a:off x="0" y="1643050"/>
            <a:ext cx="5186370" cy="5214950"/>
          </a:xfrm>
        </p:spPr>
        <p:txBody>
          <a:bodyPr>
            <a:noAutofit/>
          </a:bodyPr>
          <a:lstStyle/>
          <a:p>
            <a:pPr>
              <a:buNone/>
            </a:pPr>
            <a:r>
              <a:rPr lang="ru-RU" b="1"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rPr>
              <a:t>Не </a:t>
            </a:r>
            <a:r>
              <a:rPr lang="ru-RU" u="sng" dirty="0" smtClean="0">
                <a:latin typeface="Times New Roman" pitchFamily="18" charset="0"/>
                <a:cs typeface="Times New Roman" pitchFamily="18" charset="0"/>
              </a:rPr>
              <a:t>думая о безопасности в интернете,</a:t>
            </a:r>
            <a:r>
              <a:rPr lang="ru-RU" dirty="0" smtClean="0">
                <a:latin typeface="Times New Roman" pitchFamily="18" charset="0"/>
                <a:cs typeface="Times New Roman" pitchFamily="18" charset="0"/>
              </a:rPr>
              <a:t> люди совершают  ошибки. </a:t>
            </a:r>
            <a:r>
              <a:rPr lang="ru-RU" dirty="0" smtClean="0">
                <a:latin typeface="Times New Roman" pitchFamily="18" charset="0"/>
                <a:cs typeface="Times New Roman" pitchFamily="18" charset="0"/>
              </a:rPr>
              <a:t>Например</a:t>
            </a:r>
            <a:r>
              <a:rPr lang="ru-RU" dirty="0" smtClean="0">
                <a:latin typeface="Times New Roman" pitchFamily="18" charset="0"/>
                <a:cs typeface="Times New Roman" pitchFamily="18" charset="0"/>
              </a:rPr>
              <a:t>, регистрируясь в какой либо социальной сети, где просят указывать верные личные </a:t>
            </a:r>
            <a:r>
              <a:rPr lang="ru-RU" dirty="0" smtClean="0">
                <a:latin typeface="Times New Roman" pitchFamily="18" charset="0"/>
                <a:cs typeface="Times New Roman" pitchFamily="18" charset="0"/>
              </a:rPr>
              <a:t>данные - </a:t>
            </a:r>
            <a:r>
              <a:rPr lang="ru-RU" dirty="0" smtClean="0">
                <a:latin typeface="Times New Roman" pitchFamily="18" charset="0"/>
                <a:cs typeface="Times New Roman" pitchFamily="18" charset="0"/>
              </a:rPr>
              <a:t>фамилия и </a:t>
            </a:r>
            <a:r>
              <a:rPr lang="ru-RU" dirty="0" smtClean="0">
                <a:latin typeface="Times New Roman" pitchFamily="18" charset="0"/>
                <a:cs typeface="Times New Roman" pitchFamily="18" charset="0"/>
              </a:rPr>
              <a:t>имя</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2050" name="Picture 2" descr="C:\Documents and Settings\Rmu 07\Рабочий стол\Распопова Анастасия\priepc1.gif"/>
          <p:cNvPicPr>
            <a:picLocks noChangeAspect="1" noChangeArrowheads="1"/>
          </p:cNvPicPr>
          <p:nvPr/>
        </p:nvPicPr>
        <p:blipFill>
          <a:blip r:embed="rId2"/>
          <a:srcRect/>
          <a:stretch>
            <a:fillRect/>
          </a:stretch>
        </p:blipFill>
        <p:spPr bwMode="auto">
          <a:xfrm>
            <a:off x="5214942" y="1857364"/>
            <a:ext cx="3800484" cy="4214842"/>
          </a:xfrm>
          <a:prstGeom prst="rect">
            <a:avLst/>
          </a:prstGeom>
          <a:noFill/>
        </p:spPr>
      </p:pic>
    </p:spTree>
  </p:cSld>
  <p:clrMapOvr>
    <a:masterClrMapping/>
  </p:clrMapOvr>
  <p:transition advClick="0" advTm="15000">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785794"/>
            <a:ext cx="8229600" cy="4325112"/>
          </a:xfrm>
        </p:spPr>
        <p:txBody>
          <a:bodyPr/>
          <a:lstStyle/>
          <a:p>
            <a:pPr>
              <a:buNone/>
            </a:pPr>
            <a:r>
              <a:rPr lang="ru-RU"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Пользователи </a:t>
            </a:r>
            <a:r>
              <a:rPr lang="ru-RU" sz="3200" dirty="0" smtClean="0">
                <a:latin typeface="Times New Roman" pitchFamily="18" charset="0"/>
                <a:cs typeface="Times New Roman" pitchFamily="18" charset="0"/>
              </a:rPr>
              <a:t>бездумно вводят все это, разумеется это же не секрет, какая мол тут интернет безопасность.  Далее, разумеется нужно фото, и тут вроде бы нет никакой угрозы безопасности в интернете. </a:t>
            </a:r>
            <a:endParaRPr lang="ru-RU" sz="3200" dirty="0"/>
          </a:p>
        </p:txBody>
      </p:sp>
      <p:pic>
        <p:nvPicPr>
          <p:cNvPr id="1026" name="Picture 2" descr="http://ou161.omsk.obr55.ru/files/2015/02/interenet.jpg"/>
          <p:cNvPicPr>
            <a:picLocks noChangeAspect="1" noChangeArrowheads="1"/>
          </p:cNvPicPr>
          <p:nvPr/>
        </p:nvPicPr>
        <p:blipFill>
          <a:blip r:embed="rId2"/>
          <a:srcRect/>
          <a:stretch>
            <a:fillRect/>
          </a:stretch>
        </p:blipFill>
        <p:spPr bwMode="auto">
          <a:xfrm>
            <a:off x="2786050" y="3235180"/>
            <a:ext cx="3614733" cy="3622820"/>
          </a:xfrm>
          <a:prstGeom prst="rect">
            <a:avLst/>
          </a:prstGeom>
          <a:ln>
            <a:noFill/>
          </a:ln>
          <a:effectLst>
            <a:softEdge rad="112500"/>
          </a:effectLst>
        </p:spPr>
      </p:pic>
    </p:spTree>
  </p:cSld>
  <p:clrMapOvr>
    <a:masterClrMapping/>
  </p:clrMapOvr>
  <p:transition>
    <p:spli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98" y="357166"/>
            <a:ext cx="8229600" cy="1281130"/>
          </a:xfrm>
        </p:spPr>
        <p:txBody>
          <a:bodyPr>
            <a:noAutofit/>
          </a:bodyPr>
          <a:lstStyle/>
          <a:p>
            <a:pPr algn="ctr"/>
            <a:r>
              <a:rPr lang="ru-RU" b="1" dirty="0" smtClean="0">
                <a:latin typeface="Times New Roman" pitchFamily="18" charset="0"/>
                <a:cs typeface="Times New Roman" pitchFamily="18" charset="0"/>
              </a:rPr>
              <a:t>Для чего кому-то нужно взламывать ваш компьютер?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0" y="1428736"/>
            <a:ext cx="4929190" cy="5572164"/>
          </a:xfrm>
        </p:spPr>
        <p:txBody>
          <a:bodyPr>
            <a:normAutofit fontScale="92500"/>
          </a:bodyPr>
          <a:lstStyle/>
          <a:p>
            <a:pPr>
              <a:buNone/>
            </a:pPr>
            <a:r>
              <a:rPr lang="ru-RU" sz="18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Даже если вы самый что ни на есть обыкновенный пользователь и на вашем компьютере нет какой-либо ценной и секретной информации, не нужно пребывать в иллюзии, что ваш компьютер никому (в плане его взлома) не интересен. С точки зрения хакеров и людей, распространяющих вредоносные программы, он всё равно будет представлять ценность. Времена, когда вирусы писали ради спортивного интереса, уже прошли и сегодня весь хакерский инструментарий используется ради получения коммерческой выгоды.</a:t>
            </a: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pic>
        <p:nvPicPr>
          <p:cNvPr id="3074" name="Picture 2" descr="http://okartinkah.ru/img/kartinki-dlya-interneta-2473/kartinki-dlya-interneta-2.jpg"/>
          <p:cNvPicPr>
            <a:picLocks noChangeAspect="1" noChangeArrowheads="1"/>
          </p:cNvPicPr>
          <p:nvPr/>
        </p:nvPicPr>
        <p:blipFill>
          <a:blip r:embed="rId2"/>
          <a:srcRect/>
          <a:stretch>
            <a:fillRect/>
          </a:stretch>
        </p:blipFill>
        <p:spPr bwMode="auto">
          <a:xfrm>
            <a:off x="5286380" y="1500174"/>
            <a:ext cx="3753997" cy="3143272"/>
          </a:xfrm>
          <a:prstGeom prst="rect">
            <a:avLst/>
          </a:prstGeom>
          <a:ln>
            <a:noFill/>
          </a:ln>
          <a:effectLst>
            <a:softEdge rad="112500"/>
          </a:effectLst>
        </p:spPr>
      </p:pic>
      <p:pic>
        <p:nvPicPr>
          <p:cNvPr id="3076" name="Picture 4" descr="http://www.zlattelecom.ru/netcat_files/Image/%D1%81%D0%BA%D0%BE%D1%80%D0%BE%D1%81%D1%82%D1%8C(1).jpg"/>
          <p:cNvPicPr>
            <a:picLocks noChangeAspect="1" noChangeArrowheads="1"/>
          </p:cNvPicPr>
          <p:nvPr/>
        </p:nvPicPr>
        <p:blipFill>
          <a:blip r:embed="rId3"/>
          <a:srcRect/>
          <a:stretch>
            <a:fillRect/>
          </a:stretch>
        </p:blipFill>
        <p:spPr bwMode="auto">
          <a:xfrm>
            <a:off x="4857752" y="4286256"/>
            <a:ext cx="3428992" cy="2571744"/>
          </a:xfrm>
          <a:prstGeom prst="rect">
            <a:avLst/>
          </a:prstGeom>
          <a:ln>
            <a:noFill/>
          </a:ln>
          <a:effectLst>
            <a:softEdge rad="112500"/>
          </a:effectLst>
        </p:spPr>
      </p:pic>
    </p:spTree>
  </p:cSld>
  <p:clrMapOvr>
    <a:masterClrMapping/>
  </p:clrMapOvr>
  <p:transition advClick="0" advTm="15000">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428604"/>
            <a:ext cx="8229600" cy="1066800"/>
          </a:xfrm>
        </p:spPr>
        <p:txBody>
          <a:bodyPr>
            <a:normAutofit/>
          </a:bodyPr>
          <a:lstStyle/>
          <a:p>
            <a:pPr algn="ctr"/>
            <a:r>
              <a:rPr lang="ru-RU" sz="5400" b="1" dirty="0" smtClean="0">
                <a:latin typeface="Times New Roman" pitchFamily="18" charset="0"/>
                <a:cs typeface="Times New Roman" pitchFamily="18" charset="0"/>
              </a:rPr>
              <a:t>Источники опасностей</a:t>
            </a:r>
            <a:endParaRPr lang="ru-RU" sz="54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285860"/>
            <a:ext cx="8229600" cy="4325112"/>
          </a:xfrm>
        </p:spPr>
        <p:txBody>
          <a:bodyPr/>
          <a:lstStyle/>
          <a:p>
            <a:pPr>
              <a:buNone/>
            </a:pPr>
            <a:r>
              <a:rPr lang="ru-RU" dirty="0" smtClean="0">
                <a:latin typeface="Times New Roman" pitchFamily="18" charset="0"/>
                <a:cs typeface="Times New Roman" pitchFamily="18" charset="0"/>
              </a:rPr>
              <a:t>		Подхватить </a:t>
            </a:r>
            <a:r>
              <a:rPr lang="ru-RU" dirty="0" smtClean="0">
                <a:latin typeface="Times New Roman" pitchFamily="18" charset="0"/>
                <a:cs typeface="Times New Roman" pitchFamily="18" charset="0"/>
              </a:rPr>
              <a:t>вредоносную программу, к сожалению, значительно легче, чем многие себе представляют. Для взлома компьютеров пользователей сети и кражи важных данных, например, паролей электронных платёжных систем, применяются следующие </a:t>
            </a:r>
            <a:r>
              <a:rPr lang="ru-RU" dirty="0" smtClean="0">
                <a:latin typeface="Times New Roman" pitchFamily="18" charset="0"/>
                <a:cs typeface="Times New Roman" pitchFamily="18" charset="0"/>
              </a:rPr>
              <a:t>методы…</a:t>
            </a:r>
            <a:endParaRPr lang="ru-RU" dirty="0">
              <a:latin typeface="Times New Roman" pitchFamily="18" charset="0"/>
              <a:cs typeface="Times New Roman" pitchFamily="18" charset="0"/>
            </a:endParaRPr>
          </a:p>
        </p:txBody>
      </p:sp>
      <p:pic>
        <p:nvPicPr>
          <p:cNvPr id="26626" name="Picture 2" descr="http://davaiknam.ru/texts/1086/1085277/1085277_html_50344af1.jpg"/>
          <p:cNvPicPr>
            <a:picLocks noChangeAspect="1" noChangeArrowheads="1"/>
          </p:cNvPicPr>
          <p:nvPr/>
        </p:nvPicPr>
        <p:blipFill>
          <a:blip r:embed="rId2"/>
          <a:srcRect/>
          <a:stretch>
            <a:fillRect/>
          </a:stretch>
        </p:blipFill>
        <p:spPr bwMode="auto">
          <a:xfrm>
            <a:off x="3143240" y="3929066"/>
            <a:ext cx="2428892" cy="2766392"/>
          </a:xfrm>
          <a:prstGeom prst="rect">
            <a:avLst/>
          </a:prstGeom>
          <a:noFill/>
        </p:spPr>
      </p:pic>
    </p:spTree>
  </p:cSld>
  <p:clrMapOvr>
    <a:masterClrMapping/>
  </p:clrMapOvr>
  <p:transition advClick="0" advTm="14000">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71480"/>
            <a:ext cx="4500562" cy="6286520"/>
          </a:xfrm>
        </p:spPr>
        <p:txBody>
          <a:bodyPr>
            <a:normAutofit lnSpcReduction="10000"/>
          </a:bodyPr>
          <a:lstStyle/>
          <a:p>
            <a:pPr>
              <a:buNone/>
            </a:pPr>
            <a:r>
              <a:rPr lang="ru-RU" dirty="0" smtClean="0"/>
              <a:t>		1</a:t>
            </a:r>
            <a:r>
              <a:rPr lang="ru-RU" dirty="0" smtClean="0">
                <a:latin typeface="Times New Roman" pitchFamily="18" charset="0"/>
                <a:cs typeface="Times New Roman" pitchFamily="18" charset="0"/>
              </a:rPr>
              <a:t>. Социальная инженерия - метод основанный на психологических приёмах, который существует и эффективно используется с самого начала развития компьютерных сетей и которому не грозит исчезновение. Список уловок, придуманных хакерами в расчёте на доверчивость пользователей, огромен. </a:t>
            </a:r>
            <a:endParaRPr lang="ru-RU" dirty="0">
              <a:latin typeface="Times New Roman" pitchFamily="18" charset="0"/>
              <a:cs typeface="Times New Roman" pitchFamily="18" charset="0"/>
            </a:endParaRPr>
          </a:p>
        </p:txBody>
      </p:sp>
      <p:pic>
        <p:nvPicPr>
          <p:cNvPr id="27650" name="Picture 2" descr="http://savepic.ru/862953.jpg"/>
          <p:cNvPicPr>
            <a:picLocks noChangeAspect="1" noChangeArrowheads="1"/>
          </p:cNvPicPr>
          <p:nvPr/>
        </p:nvPicPr>
        <p:blipFill>
          <a:blip r:embed="rId2"/>
          <a:srcRect/>
          <a:stretch>
            <a:fillRect/>
          </a:stretch>
        </p:blipFill>
        <p:spPr bwMode="auto">
          <a:xfrm>
            <a:off x="4500562" y="928670"/>
            <a:ext cx="4643438" cy="5357850"/>
          </a:xfrm>
          <a:prstGeom prst="rect">
            <a:avLst/>
          </a:prstGeom>
          <a:ln>
            <a:noFill/>
          </a:ln>
          <a:effectLst>
            <a:softEdge rad="112500"/>
          </a:effectLst>
        </p:spPr>
      </p:pic>
    </p:spTree>
  </p:cSld>
  <p:clrMapOvr>
    <a:masterClrMapping/>
  </p:clrMapOvr>
  <p:transition advClick="0" advTm="15000">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71480"/>
            <a:ext cx="8229600" cy="4325112"/>
          </a:xfrm>
        </p:spPr>
        <p:txBody>
          <a:bodyPr/>
          <a:lstStyle/>
          <a:p>
            <a:pPr>
              <a:buNone/>
            </a:pPr>
            <a:r>
              <a:rPr lang="ru-RU" dirty="0" smtClean="0">
                <a:latin typeface="Times New Roman" pitchFamily="18" charset="0"/>
                <a:cs typeface="Times New Roman" pitchFamily="18" charset="0"/>
              </a:rPr>
              <a:t>		2</a:t>
            </a:r>
            <a:r>
              <a:rPr lang="ru-RU" dirty="0" smtClean="0">
                <a:latin typeface="Times New Roman" pitchFamily="18" charset="0"/>
                <a:cs typeface="Times New Roman" pitchFamily="18" charset="0"/>
              </a:rPr>
              <a:t>. Трояны и вирусы могут быть спрятаны в различных бесплатных, доступных для скачивания из интернета программах, которых огромное множество или на пиратских дисках, имеющихся в свободной продаже. </a:t>
            </a:r>
            <a:endParaRPr lang="ru-RU" dirty="0">
              <a:latin typeface="Times New Roman" pitchFamily="18" charset="0"/>
              <a:cs typeface="Times New Roman" pitchFamily="18" charset="0"/>
            </a:endParaRPr>
          </a:p>
        </p:txBody>
      </p:sp>
      <p:pic>
        <p:nvPicPr>
          <p:cNvPr id="28674" name="Picture 2" descr="http://agsidenko.ru/wp-content/uploads/2013/02/ip1.jpg"/>
          <p:cNvPicPr>
            <a:picLocks noChangeAspect="1" noChangeArrowheads="1"/>
          </p:cNvPicPr>
          <p:nvPr/>
        </p:nvPicPr>
        <p:blipFill>
          <a:blip r:embed="rId2"/>
          <a:srcRect/>
          <a:stretch>
            <a:fillRect/>
          </a:stretch>
        </p:blipFill>
        <p:spPr bwMode="auto">
          <a:xfrm>
            <a:off x="1785918" y="2928934"/>
            <a:ext cx="5287388" cy="3786214"/>
          </a:xfrm>
          <a:prstGeom prst="rect">
            <a:avLst/>
          </a:prstGeom>
          <a:noFill/>
        </p:spPr>
      </p:pic>
    </p:spTree>
  </p:cSld>
  <p:clrMapOvr>
    <a:masterClrMapping/>
  </p:clrMapOvr>
  <p:transition advClick="0" advTm="14000">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71480"/>
            <a:ext cx="4286248" cy="6286520"/>
          </a:xfrm>
        </p:spPr>
        <p:txBody>
          <a:bodyPr>
            <a:normAutofit fontScale="85000" lnSpcReduction="10000"/>
          </a:bodyPr>
          <a:lstStyle/>
          <a:p>
            <a:pPr>
              <a:buNone/>
            </a:pPr>
            <a:r>
              <a:rPr lang="ru-RU" dirty="0" smtClean="0">
                <a:latin typeface="Times New Roman" pitchFamily="18" charset="0"/>
                <a:cs typeface="Times New Roman" pitchFamily="18" charset="0"/>
              </a:rPr>
              <a:t>		3</a:t>
            </a:r>
            <a:r>
              <a:rPr lang="ru-RU" dirty="0" smtClean="0">
                <a:latin typeface="Times New Roman" pitchFamily="18" charset="0"/>
                <a:cs typeface="Times New Roman" pitchFamily="18" charset="0"/>
              </a:rPr>
              <a:t>. Взлом вашего компьютера может быть произведён через дыры в распространённом программном обеспечении, которых, к сожалению, довольно много и всё новые уязвимости появляются регулярно. Хакеры, в отличие от большинства пользователей, не следящих за уязвимостями и часто не скачивающих устраняющие их </a:t>
            </a:r>
            <a:r>
              <a:rPr lang="ru-RU" dirty="0" err="1" smtClean="0">
                <a:latin typeface="Times New Roman" pitchFamily="18" charset="0"/>
                <a:cs typeface="Times New Roman" pitchFamily="18" charset="0"/>
              </a:rPr>
              <a:t>патчи</a:t>
            </a:r>
            <a:r>
              <a:rPr lang="ru-RU" dirty="0" smtClean="0">
                <a:latin typeface="Times New Roman" pitchFamily="18" charset="0"/>
                <a:cs typeface="Times New Roman" pitchFamily="18" charset="0"/>
              </a:rPr>
              <a:t>, за обнаружением новых уязвимостей следят и используют их в своих целях. </a:t>
            </a:r>
            <a:endParaRPr lang="ru-RU" dirty="0">
              <a:latin typeface="Times New Roman" pitchFamily="18" charset="0"/>
              <a:cs typeface="Times New Roman" pitchFamily="18" charset="0"/>
            </a:endParaRPr>
          </a:p>
        </p:txBody>
      </p:sp>
      <p:pic>
        <p:nvPicPr>
          <p:cNvPr id="29698" name="Picture 2" descr="http://ps-psiholog.ru/wp-content/uploads/2014/09/obshhenie-v-internete-e1410731905559.jpg"/>
          <p:cNvPicPr>
            <a:picLocks noChangeAspect="1" noChangeArrowheads="1"/>
          </p:cNvPicPr>
          <p:nvPr/>
        </p:nvPicPr>
        <p:blipFill>
          <a:blip r:embed="rId2"/>
          <a:srcRect/>
          <a:stretch>
            <a:fillRect/>
          </a:stretch>
        </p:blipFill>
        <p:spPr bwMode="auto">
          <a:xfrm>
            <a:off x="4286248" y="1714488"/>
            <a:ext cx="4750595" cy="3167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advTm="15000">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229600" cy="1143000"/>
          </a:xfrm>
        </p:spPr>
        <p:txBody>
          <a:bodyPr>
            <a:normAutofit/>
          </a:bodyPr>
          <a:lstStyle/>
          <a:p>
            <a:pPr algn="ctr"/>
            <a:r>
              <a:rPr lang="ru-RU" sz="5400" dirty="0" smtClean="0"/>
              <a:t>Интернет ресурсы</a:t>
            </a:r>
            <a:endParaRPr lang="ru-RU" sz="5400" dirty="0"/>
          </a:p>
        </p:txBody>
      </p:sp>
      <p:sp>
        <p:nvSpPr>
          <p:cNvPr id="3" name="Содержимое 2"/>
          <p:cNvSpPr>
            <a:spLocks noGrp="1"/>
          </p:cNvSpPr>
          <p:nvPr>
            <p:ph idx="1"/>
          </p:nvPr>
        </p:nvSpPr>
        <p:spPr/>
        <p:txBody>
          <a:bodyPr/>
          <a:lstStyle/>
          <a:p>
            <a:pPr>
              <a:buNone/>
            </a:pPr>
            <a:r>
              <a:rPr lang="en-US" dirty="0" smtClean="0">
                <a:hlinkClick r:id="rId2"/>
              </a:rPr>
              <a:t>http://softuhitel.com/bezoprneteasnost-v-inte/</a:t>
            </a:r>
            <a:endParaRPr lang="ru-RU" dirty="0" smtClean="0"/>
          </a:p>
          <a:p>
            <a:pPr>
              <a:buNone/>
            </a:pPr>
            <a:r>
              <a:rPr lang="ru-RU" dirty="0" smtClean="0">
                <a:hlinkClick r:id="rId3"/>
              </a:rPr>
              <a:t>безопасный интернет</a:t>
            </a:r>
            <a:endParaRPr lang="ru-RU" dirty="0" smtClean="0"/>
          </a:p>
          <a:p>
            <a:pPr>
              <a:buNone/>
            </a:pPr>
            <a:endParaRPr lang="ru-RU" dirty="0"/>
          </a:p>
        </p:txBody>
      </p:sp>
    </p:spTree>
  </p:cSld>
  <p:clrMapOvr>
    <a:masterClrMapping/>
  </p:clrMapOvr>
  <p:transition advClick="0" advTm="8000">
    <p:spli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180</TotalTime>
  <Words>186</Words>
  <Application>Microsoft Office PowerPoint</Application>
  <PresentationFormat>Экран (4:3)</PresentationFormat>
  <Paragraphs>33</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Городская</vt:lpstr>
      <vt:lpstr>Слайд 1</vt:lpstr>
      <vt:lpstr>Цели:</vt:lpstr>
      <vt:lpstr>Безопасность в интернете </vt:lpstr>
      <vt:lpstr>Безопасная работа в интернете:  3 простых правила </vt:lpstr>
      <vt:lpstr>Слайд 5</vt:lpstr>
      <vt:lpstr>Слайд 6</vt:lpstr>
      <vt:lpstr>Слайд 7</vt:lpstr>
      <vt:lpstr>Неосторожное поведение пользователя</vt:lpstr>
      <vt:lpstr>Безопасный интернет</vt:lpstr>
      <vt:lpstr>Слайд 10</vt:lpstr>
      <vt:lpstr>Для чего кому-то нужно взламывать ваш компьютер?</vt:lpstr>
      <vt:lpstr>Источники опасностей</vt:lpstr>
      <vt:lpstr>Слайд 13</vt:lpstr>
      <vt:lpstr>Слайд 14</vt:lpstr>
      <vt:lpstr>Слайд 15</vt:lpstr>
      <vt:lpstr>Интернет ресурсы</vt:lpstr>
    </vt:vector>
  </TitlesOfParts>
  <Company>Школа</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Безопасная работа в социальных сетях: общение, публикация материалов.</dc:title>
  <dc:creator>Rmu 07</dc:creator>
  <cp:lastModifiedBy>Rmu 07</cp:lastModifiedBy>
  <cp:revision>41</cp:revision>
  <dcterms:created xsi:type="dcterms:W3CDTF">2015-12-03T06:32:19Z</dcterms:created>
  <dcterms:modified xsi:type="dcterms:W3CDTF">2016-01-19T08:08:49Z</dcterms:modified>
</cp:coreProperties>
</file>