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.xml"/>
  <Override ContentType="application/vnd.openxmlformats-officedocument.presentationml.slideMaster+xml" PartName="/ppt/slideMasters/slideMaster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.xml"/><Relationship Id="rId4" Type="http://schemas.openxmlformats.org/officeDocument/2006/relationships/notesMaster" Target="notesMasters/notesMaster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slide" Target="slides/slide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notesSlide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Shape 5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slideLayout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457200" y="563759"/>
            <a:ext cx="8229600" cy="3009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7200"/>
            </a:lvl1pPr>
            <a:lvl2pPr lvl="1">
              <a:spcBef>
                <a:spcPts val="0"/>
              </a:spcBef>
              <a:buSzPct val="100000"/>
              <a:defRPr sz="7200"/>
            </a:lvl2pPr>
            <a:lvl3pPr lvl="2">
              <a:spcBef>
                <a:spcPts val="0"/>
              </a:spcBef>
              <a:buSzPct val="100000"/>
              <a:defRPr sz="7200"/>
            </a:lvl3pPr>
            <a:lvl4pPr lvl="3">
              <a:spcBef>
                <a:spcPts val="0"/>
              </a:spcBef>
              <a:buSzPct val="100000"/>
              <a:defRPr sz="7200"/>
            </a:lvl4pPr>
            <a:lvl5pPr lvl="4">
              <a:spcBef>
                <a:spcPts val="0"/>
              </a:spcBef>
              <a:buSzPct val="100000"/>
              <a:defRPr sz="7200"/>
            </a:lvl5pPr>
            <a:lvl6pPr lvl="5">
              <a:spcBef>
                <a:spcPts val="0"/>
              </a:spcBef>
              <a:buSzPct val="100000"/>
              <a:defRPr sz="7200"/>
            </a:lvl6pPr>
            <a:lvl7pPr lvl="6">
              <a:spcBef>
                <a:spcPts val="0"/>
              </a:spcBef>
              <a:buSzPct val="100000"/>
              <a:defRPr sz="7200"/>
            </a:lvl7pPr>
            <a:lvl8pPr lvl="7">
              <a:spcBef>
                <a:spcPts val="0"/>
              </a:spcBef>
              <a:buSzPct val="100000"/>
              <a:defRPr sz="7200"/>
            </a:lvl8pPr>
            <a:lvl9pPr lvl="8">
              <a:spcBef>
                <a:spcPts val="0"/>
              </a:spcBef>
              <a:buSzPct val="100000"/>
              <a:defRPr sz="7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457200" y="3716392"/>
            <a:ext cx="8229600" cy="123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12" name="Shape 12"/>
          <p:cNvCxnSpPr/>
          <p:nvPr/>
        </p:nvCxnSpPr>
        <p:spPr>
          <a:xfrm>
            <a:off x="457200" y="411479"/>
            <a:ext cx="8229600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" name="Shape 13"/>
          <p:cNvCxnSpPr/>
          <p:nvPr/>
        </p:nvCxnSpPr>
        <p:spPr>
          <a:xfrm>
            <a:off x="457200" y="3633382"/>
            <a:ext cx="8229600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>
                <a:solidFill>
                  <a:srgbClr val="DA0002"/>
                </a:solidFill>
              </a:defRPr>
            </a:lvl1pPr>
            <a:lvl2pPr lvl="1">
              <a:spcBef>
                <a:spcPts val="0"/>
              </a:spcBef>
              <a:defRPr>
                <a:solidFill>
                  <a:srgbClr val="DA0002"/>
                </a:solidFill>
              </a:defRPr>
            </a:lvl2pPr>
            <a:lvl3pPr lvl="2">
              <a:spcBef>
                <a:spcPts val="0"/>
              </a:spcBef>
              <a:defRPr>
                <a:solidFill>
                  <a:srgbClr val="DA0002"/>
                </a:solidFill>
              </a:defRPr>
            </a:lvl3pPr>
            <a:lvl4pPr lvl="3">
              <a:spcBef>
                <a:spcPts val="0"/>
              </a:spcBef>
              <a:defRPr>
                <a:solidFill>
                  <a:srgbClr val="DA0002"/>
                </a:solidFill>
              </a:defRPr>
            </a:lvl4pPr>
            <a:lvl5pPr lvl="4">
              <a:spcBef>
                <a:spcPts val="0"/>
              </a:spcBef>
              <a:defRPr>
                <a:solidFill>
                  <a:srgbClr val="DA0002"/>
                </a:solidFill>
              </a:defRPr>
            </a:lvl5pPr>
            <a:lvl6pPr lvl="5">
              <a:spcBef>
                <a:spcPts val="0"/>
              </a:spcBef>
              <a:defRPr>
                <a:solidFill>
                  <a:srgbClr val="DA0002"/>
                </a:solidFill>
              </a:defRPr>
            </a:lvl6pPr>
            <a:lvl7pPr lvl="6">
              <a:spcBef>
                <a:spcPts val="0"/>
              </a:spcBef>
              <a:defRPr>
                <a:solidFill>
                  <a:srgbClr val="DA0002"/>
                </a:solidFill>
              </a:defRPr>
            </a:lvl7pPr>
            <a:lvl8pPr lvl="7">
              <a:spcBef>
                <a:spcPts val="0"/>
              </a:spcBef>
              <a:defRPr>
                <a:solidFill>
                  <a:srgbClr val="DA0002"/>
                </a:solidFill>
              </a:defRPr>
            </a:lvl8pPr>
            <a:lvl9pPr lvl="8">
              <a:spcBef>
                <a:spcPts val="0"/>
              </a:spcBef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cxnSp>
        <p:nvCxnSpPr>
          <p:cNvPr id="17" name="Shape 17"/>
          <p:cNvCxnSpPr/>
          <p:nvPr/>
        </p:nvCxnSpPr>
        <p:spPr>
          <a:xfrm>
            <a:off x="457200" y="1143000"/>
            <a:ext cx="8229600" cy="0"/>
          </a:xfrm>
          <a:prstGeom prst="straightConnector1">
            <a:avLst/>
          </a:prstGeom>
          <a:noFill/>
          <a:ln cap="flat" cmpd="sng" w="50800">
            <a:solidFill>
              <a:srgbClr val="DA000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>
                <a:solidFill>
                  <a:srgbClr val="DA0002"/>
                </a:solidFill>
              </a:defRPr>
            </a:lvl1pPr>
            <a:lvl2pPr lvl="1">
              <a:spcBef>
                <a:spcPts val="0"/>
              </a:spcBef>
              <a:defRPr>
                <a:solidFill>
                  <a:srgbClr val="DA0002"/>
                </a:solidFill>
              </a:defRPr>
            </a:lvl2pPr>
            <a:lvl3pPr lvl="2">
              <a:spcBef>
                <a:spcPts val="0"/>
              </a:spcBef>
              <a:defRPr>
                <a:solidFill>
                  <a:srgbClr val="DA0002"/>
                </a:solidFill>
              </a:defRPr>
            </a:lvl3pPr>
            <a:lvl4pPr lvl="3">
              <a:spcBef>
                <a:spcPts val="0"/>
              </a:spcBef>
              <a:defRPr>
                <a:solidFill>
                  <a:srgbClr val="DA0002"/>
                </a:solidFill>
              </a:defRPr>
            </a:lvl4pPr>
            <a:lvl5pPr lvl="4">
              <a:spcBef>
                <a:spcPts val="0"/>
              </a:spcBef>
              <a:defRPr>
                <a:solidFill>
                  <a:srgbClr val="DA0002"/>
                </a:solidFill>
              </a:defRPr>
            </a:lvl5pPr>
            <a:lvl6pPr lvl="5">
              <a:spcBef>
                <a:spcPts val="0"/>
              </a:spcBef>
              <a:defRPr>
                <a:solidFill>
                  <a:srgbClr val="DA0002"/>
                </a:solidFill>
              </a:defRPr>
            </a:lvl6pPr>
            <a:lvl7pPr lvl="6">
              <a:spcBef>
                <a:spcPts val="0"/>
              </a:spcBef>
              <a:defRPr>
                <a:solidFill>
                  <a:srgbClr val="DA0002"/>
                </a:solidFill>
              </a:defRPr>
            </a:lvl7pPr>
            <a:lvl8pPr lvl="7">
              <a:spcBef>
                <a:spcPts val="0"/>
              </a:spcBef>
              <a:defRPr>
                <a:solidFill>
                  <a:srgbClr val="DA0002"/>
                </a:solidFill>
              </a:defRPr>
            </a:lvl8pPr>
            <a:lvl9pPr lvl="8">
              <a:spcBef>
                <a:spcPts val="0"/>
              </a:spcBef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cxnSp>
        <p:nvCxnSpPr>
          <p:cNvPr id="22" name="Shape 22"/>
          <p:cNvCxnSpPr/>
          <p:nvPr/>
        </p:nvCxnSpPr>
        <p:spPr>
          <a:xfrm>
            <a:off x="457200" y="1143000"/>
            <a:ext cx="8229600" cy="0"/>
          </a:xfrm>
          <a:prstGeom prst="straightConnector1">
            <a:avLst/>
          </a:prstGeom>
          <a:noFill/>
          <a:ln cap="flat" cmpd="sng" w="50800">
            <a:solidFill>
              <a:srgbClr val="DA000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cxnSp>
        <p:nvCxnSpPr>
          <p:cNvPr id="25" name="Shape 25"/>
          <p:cNvCxnSpPr/>
          <p:nvPr/>
        </p:nvCxnSpPr>
        <p:spPr>
          <a:xfrm>
            <a:off x="457200" y="1143000"/>
            <a:ext cx="8229600" cy="0"/>
          </a:xfrm>
          <a:prstGeom prst="straightConnector1">
            <a:avLst/>
          </a:prstGeom>
          <a:noFill/>
          <a:ln cap="flat" cmpd="sng" w="508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buSzPct val="100000"/>
              <a:buNone/>
              <a:defRPr sz="1800"/>
            </a:lvl1pPr>
          </a:lstStyle>
          <a:p/>
        </p:txBody>
      </p:sp>
      <p:cxnSp>
        <p:nvCxnSpPr>
          <p:cNvPr id="28" name="Shape 28"/>
          <p:cNvCxnSpPr/>
          <p:nvPr/>
        </p:nvCxnSpPr>
        <p:spPr>
          <a:xfrm>
            <a:off x="457200" y="4317760"/>
            <a:ext cx="8229600" cy="0"/>
          </a:xfrm>
          <a:prstGeom prst="straightConnector1">
            <a:avLst/>
          </a:prstGeom>
          <a:noFill/>
          <a:ln cap="flat" cmpd="sng" w="508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hape 30"/>
          <p:cNvCxnSpPr/>
          <p:nvPr/>
        </p:nvCxnSpPr>
        <p:spPr>
          <a:xfrm>
            <a:off x="457200" y="113139"/>
            <a:ext cx="8229600" cy="0"/>
          </a:xfrm>
          <a:prstGeom prst="straightConnector1">
            <a:avLst/>
          </a:prstGeom>
          <a:noFill/>
          <a:ln cap="flat" cmpd="sng" w="508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Masters/_rels/slideMaster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theme" Target="../theme/theme.xml"/></Relationships>
</file>

<file path=ppt/slideMasters/slideMaster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 lvl="1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8" name="Shape 8"/>
          <p:cNvCxnSpPr/>
          <p:nvPr/>
        </p:nvCxnSpPr>
        <p:spPr>
          <a:xfrm>
            <a:off x="457200" y="5023259"/>
            <a:ext cx="8229600" cy="0"/>
          </a:xfrm>
          <a:prstGeom prst="straightConnector1">
            <a:avLst/>
          </a:prstGeom>
          <a:noFill/>
          <a:ln cap="flat" cmpd="sng" w="508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.xml"/><Relationship Id="rId3" Type="http://schemas.openxmlformats.org/officeDocument/2006/relationships/image" Target="../media/image01.jpg"/></Relationships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ru.wikipedia.org/wiki/%D0%9F%D1%80%D0%BE%D0%B3%D1%80%D0%B0%D0%BC%D0%BC%D0%BD%D0%BE%D0%B5_%D0%BE%D0%B1%D0%B5%D1%81%D0%BF%D0%B5%D1%87%D0%B5%D0%BD%D0%B8%D0%B5" TargetMode="External"/><Relationship Id="rId4" Type="http://schemas.openxmlformats.org/officeDocument/2006/relationships/hyperlink" Target="http://ru.wikipedia.org/wiki/%D0%9A%D0%BE%D0%BC%D0%BF%D1%8C%D1%8E%D1%82%D0%B5%D1%80%D0%BD%D1%8B%D0%B9_%D0%B2%D0%B8%D1%80%D1%83%D1%81" TargetMode="External"/><Relationship Id="rId5" Type="http://schemas.openxmlformats.org/officeDocument/2006/relationships/hyperlink" Target="http://ru.wikipedia.org/wiki/%D0%92%D1%80%D0%B5%D0%B4%D0%BE%D0%BD%D0%BE%D1%81%D0%BD%D0%B0%D1%8F_%D0%BF%D1%80%D0%BE%D0%B3%D1%80%D0%B0%D0%BC%D0%BC%D0%B0" TargetMode="External"/><Relationship Id="rId6" Type="http://schemas.openxmlformats.org/officeDocument/2006/relationships/hyperlink" Target="http://ru.wikipedia.org/wiki/%D0%9E%D0%BF%D0%B5%D1%80%D0%B0%D1%86%D0%B8%D0%BE%D0%BD%D0%BD%D0%B0%D1%8F_%D1%81%D0%B8%D1%81%D1%82%D0%B5%D0%BC%D0%B0" TargetMode="External"/><Relationship Id="rId7" Type="http://schemas.openxmlformats.org/officeDocument/2006/relationships/image" Target="../media/image0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ru.wikipedia.org/wiki/%D0%9E%D0%B1%D0%BD%D0%B0%D1%80%D1%83%D0%B6%D0%B5%D0%BD%D0%B8%D0%B5,_%D0%BE%D1%81%D0%BD%D0%BE%D0%B2%D0%B0%D0%BD%D0%BD%D0%BE%D0%B5_%D0%BD%D0%B0_%D1%81%D0%B8%D0%B3%D0%BD%D0%B0%D1%82%D1%83%D1%80%D0%B0%D1%85" TargetMode="External"/><Relationship Id="rId4" Type="http://schemas.openxmlformats.org/officeDocument/2006/relationships/hyperlink" Target="http://ru.wikipedia.org/wiki/%D0%9F%D1%80%D0%BE%D0%B0%D0%BA%D1%82%D0%B8%D0%B2%D0%BD%D0%B0%D1%8F_%D0%B7%D0%B0%D1%89%D0%B8%D1%82%D0%B0" TargetMode="External"/><Relationship Id="rId5" Type="http://schemas.openxmlformats.org/officeDocument/2006/relationships/hyperlink" Target="http://ru.wikipedia.org/wiki/%D0%9E%D0%B1%D0%BD%D0%B0%D1%80%D1%83%D0%B6%D0%B5%D0%BD%D0%B8%D0%B5,_%D0%BE%D1%81%D0%BD%D0%BE%D0%B2%D0%B0%D0%BD%D0%BD%D0%BE%D0%B5_%D0%BD%D0%B0_%D1%81%D0%B8%D0%B3%D0%BD%D0%B0%D1%82%D1%83%D1%80%D0%B0%D1%85" TargetMode="External"/><Relationship Id="rId6" Type="http://schemas.openxmlformats.org/officeDocument/2006/relationships/hyperlink" Target="http://ru.wikipedia.org/wiki/%D0%9F%D1%80%D0%BE%D0%B0%D0%BA%D1%82%D0%B8%D0%B2%D0%BD%D0%B0%D1%8F_%D0%B7%D0%B0%D1%89%D0%B8%D1%82%D0%B0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ru.wikipedia.org/wiki/Android" TargetMode="External"/><Relationship Id="rId4" Type="http://schemas.openxmlformats.org/officeDocument/2006/relationships/hyperlink" Target="http://ru.wikipedia.org/wiki/Windows_Phone_7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4.jp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hyperlink" Target="http://ru.wikipedia.org/wiki/%D0%9F%D1%80%D0%BE%D0%B0%D0%BA%D1%82%D0%B8%D0%B2%D0%BD%D0%B0%D1%8F_%D0%B7%D0%B0%D1%89%D0%B8%D1%82%D0%B0" TargetMode="External"/><Relationship Id="rId10" Type="http://schemas.openxmlformats.org/officeDocument/2006/relationships/hyperlink" Target="http://ru.wikipedia.org/wiki/Adware" TargetMode="External"/><Relationship Id="rId13" Type="http://schemas.openxmlformats.org/officeDocument/2006/relationships/image" Target="../media/image09.png"/><Relationship Id="rId12" Type="http://schemas.openxmlformats.org/officeDocument/2006/relationships/hyperlink" Target="http://ru.wikipedia.org/wiki/HIPS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ru.wikipedia.org/wiki/%D0%90%D0%BD%D0%B3%D0%BB%D0%B8%D0%B9%D1%81%D0%BA%D0%B8%D0%B9_%D1%8F%D0%B7%D1%8B%D0%BA" TargetMode="External"/><Relationship Id="rId4" Type="http://schemas.openxmlformats.org/officeDocument/2006/relationships/hyperlink" Target="http://ru.wikipedia.org/wiki/%D0%90%D0%BD%D1%82%D0%B8%D0%B2%D0%B8%D1%80%D1%83%D1%81%D0%BD%D0%BE%D0%B5_%D0%BF%D1%80%D0%BE%D0%B3%D1%80%D0%B0%D0%BC%D0%BC%D0%BD%D0%BE%D0%B5_%D0%BE%D0%B1%D0%B5%D1%81%D0%BF%D0%B5%D1%87%D0%B5%D0%BD%D0%B8%D0%B5" TargetMode="External"/><Relationship Id="rId9" Type="http://schemas.openxmlformats.org/officeDocument/2006/relationships/hyperlink" Target="http://ru.wikipedia.org/wiki/%D0%A0%D1%83%D1%82%D0%BA%D0%B8%D1%82" TargetMode="External"/><Relationship Id="rId5" Type="http://schemas.openxmlformats.org/officeDocument/2006/relationships/hyperlink" Target="http://ru.wikipedia.org/wiki/%D0%9B%D0%B0%D0%B1%D0%BE%D1%80%D0%B0%D1%82%D0%BE%D1%80%D0%B8%D1%8F_%D0%9A%D0%B0%D1%81%D0%BF%D0%B5%D1%80%D1%81%D0%BA%D0%BE%D0%B3%D0%BE" TargetMode="External"/><Relationship Id="rId6" Type="http://schemas.openxmlformats.org/officeDocument/2006/relationships/hyperlink" Target="http://ru.wikipedia.org/wiki/%D0%9A%D0%BE%D0%BC%D0%BF%D1%8C%D1%8E%D1%82%D0%B5%D1%80%D0%BD%D1%8B%D0%B9_%D0%B2%D0%B8%D1%80%D1%83%D1%81" TargetMode="External"/><Relationship Id="rId7" Type="http://schemas.openxmlformats.org/officeDocument/2006/relationships/hyperlink" Target="http://ru.wikipedia.org/wiki/%D0%A2%D1%80%D0%BE%D1%8F%D0%BD%D1%81%D0%BA%D0%B0%D1%8F_%D0%BF%D1%80%D0%BE%D0%B3%D1%80%D0%B0%D0%BC%D0%BC%D0%B0" TargetMode="External"/><Relationship Id="rId8" Type="http://schemas.openxmlformats.org/officeDocument/2006/relationships/hyperlink" Target="http://ru.wikipedia.org/wiki/%D0%9F%D1%80%D0%BE%D0%B3%D1%80%D0%B0%D0%BC%D0%BC%D0%B0-%D1%88%D0%BF%D0%B8%D0%BE%D0%BD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ru.wikipedia.org/wiki/%D0%98%D0%BD%D1%82%D0%B5%D1%80%D0%BD%D0%B5%D1%82-%D0%B1%D1%80%D0%B0%D1%83%D0%B7%D0%B5%D1%80" TargetMode="External"/><Relationship Id="rId4" Type="http://schemas.openxmlformats.org/officeDocument/2006/relationships/hyperlink" Target="http://ru.wikipedia.org/wiki/ICQ" TargetMode="External"/><Relationship Id="rId5" Type="http://schemas.openxmlformats.org/officeDocument/2006/relationships/hyperlink" Target="http://ru.wikipedia.org/wiki/MSN" TargetMode="External"/><Relationship Id="rId6" Type="http://schemas.openxmlformats.org/officeDocument/2006/relationships/hyperlink" Target="http://ru.wikipedia.org/wiki/Visual_Basic_Scripting_Edition" TargetMode="External"/><Relationship Id="rId7" Type="http://schemas.openxmlformats.org/officeDocument/2006/relationships/hyperlink" Target="http://ru.wikipedia.org/wiki/Internet_Explorer" TargetMode="External"/><Relationship Id="rId8" Type="http://schemas.openxmlformats.org/officeDocument/2006/relationships/image" Target="../media/image0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ru.wikipedia.org/wiki/%D0%A4%D0%B8%D1%88%D0%B8%D0%BD%D0%B3" TargetMode="External"/><Relationship Id="rId4" Type="http://schemas.openxmlformats.org/officeDocument/2006/relationships/hyperlink" Target="http://ru.wikipedia.org/wiki/%D0%9A%D0%B5%D0%B9%D0%BB%D0%BE%D0%B3%D0%B3%D0%B5%D1%80" TargetMode="External"/><Relationship Id="rId5" Type="http://schemas.openxmlformats.org/officeDocument/2006/relationships/image" Target="../media/image0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ru.wikipedia.org/wiki/%D0%96%D0%B5%D1%81%D1%82%D0%BA%D0%B8%D0%B9_%D0%B4%D0%B8%D1%81%D0%BA" TargetMode="External"/><Relationship Id="rId4" Type="http://schemas.openxmlformats.org/officeDocument/2006/relationships/hyperlink" Target="http://ru.wikipedia.org/wiki/CD-ROM" TargetMode="External"/><Relationship Id="rId5" Type="http://schemas.openxmlformats.org/officeDocument/2006/relationships/hyperlink" Target="http://ru.wikipedia.org/wiki/%D0%9C%D1%8B%D1%88%D1%8C" TargetMode="External"/><Relationship Id="rId6" Type="http://schemas.openxmlformats.org/officeDocument/2006/relationships/hyperlink" Target="http://ru.wikipedia.org/wiki/%D0%98%D0%BD%D1%82%D0%B5%D1%80%D0%BD%D0%B5%D1%82" TargetMode="External"/><Relationship Id="rId7" Type="http://schemas.openxmlformats.org/officeDocument/2006/relationships/hyperlink" Target="http://ru.wikipedia.org/wiki/Microsoft_Internet_Explorer" TargetMode="External"/><Relationship Id="rId8" Type="http://schemas.openxmlformats.org/officeDocument/2006/relationships/hyperlink" Target="http://ru.wikipedia.org/wiki/Microsoft_Windows_Installer" TargetMode="External"/></Relationships>
</file>

<file path=ppt/slides/_rels/slide10.xml.rels><?xml version="1.0" encoding="UTF-8" standalone="yes"?><Relationships xmlns="http://schemas.openxmlformats.org/package/2006/relationships"><Relationship Id="rId20" Type="http://schemas.openxmlformats.org/officeDocument/2006/relationships/image" Target="../media/image08.gif"/><Relationship Id="rId11" Type="http://schemas.openxmlformats.org/officeDocument/2006/relationships/hyperlink" Target="http://ru.wikipedia.org/wiki/%D0%9C%D0%B0%D0%BA%D1%80%D0%BE%D0%B2%D0%B8%D1%80%D1%83%D1%81" TargetMode="External"/><Relationship Id="rId10" Type="http://schemas.openxmlformats.org/officeDocument/2006/relationships/hyperlink" Target="http://ru.wikipedia.org/wiki/%D0%9F%D0%BE%D0%BB%D0%B8%D0%BC%D0%BE%D1%80%D1%84%D0%BD%D1%8B%D0%B9_%D0%B2%D0%B8%D1%80%D1%83%D1%81" TargetMode="External"/><Relationship Id="rId13" Type="http://schemas.openxmlformats.org/officeDocument/2006/relationships/hyperlink" Target="http://ru.wikipedia.org/wiki/Spyware" TargetMode="External"/><Relationship Id="rId12" Type="http://schemas.openxmlformats.org/officeDocument/2006/relationships/hyperlink" Target="http://ru.wikipedia.org/wiki/MS_Office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ru.wikipedia.org/wiki/%D0%A0%D1%83%D1%81%D1%81%D0%BA%D0%B8%D0%B9_%D1%8F%D0%B7%D1%8B%D0%BA" TargetMode="External"/><Relationship Id="rId4" Type="http://schemas.openxmlformats.org/officeDocument/2006/relationships/hyperlink" Target="http://ru.wikipedia.org/wiki/%D0%90%D0%BD%D1%82%D0%B8%D0%B2%D0%B8%D1%80%D1%83%D1%81" TargetMode="External"/><Relationship Id="rId9" Type="http://schemas.openxmlformats.org/officeDocument/2006/relationships/hyperlink" Target="http://ru.wikipedia.org/wiki/%D0%A1%D1%82%D0%B5%D0%BB%D1%81-%D0%B2%D0%B8%D1%80%D1%83%D1%81" TargetMode="External"/><Relationship Id="rId15" Type="http://schemas.openxmlformats.org/officeDocument/2006/relationships/hyperlink" Target="http://ru.wikipedia.org/wiki/%D0%A1%D0%BF%D0%B0%D0%BC" TargetMode="External"/><Relationship Id="rId14" Type="http://schemas.openxmlformats.org/officeDocument/2006/relationships/hyperlink" Target="http://ru.wikipedia.org/wiki/Adware" TargetMode="External"/><Relationship Id="rId17" Type="http://schemas.openxmlformats.org/officeDocument/2006/relationships/hyperlink" Target="http://ru.wikipedia.org/wiki/%D0%A4%D0%B0%D1%80%D0%BC%D0%B8%D0%BD%D0%B3" TargetMode="External"/><Relationship Id="rId16" Type="http://schemas.openxmlformats.org/officeDocument/2006/relationships/hyperlink" Target="http://ru.wikipedia.org/wiki/%D0%A8%D1%83%D0%BB%D0%B5%D1%80%D1%81%D1%82%D0%B2%D0%BE" TargetMode="External"/><Relationship Id="rId5" Type="http://schemas.openxmlformats.org/officeDocument/2006/relationships/hyperlink" Target="http://ru.wikipedia.org/wiki/%D0%9F%D0%BE%D1%87%D1%82%D0%BE%D0%B2%D1%8B%D0%B9_%D1%87%D0%B5%D1%80%D0%B2%D1%8C" TargetMode="External"/><Relationship Id="rId19" Type="http://schemas.openxmlformats.org/officeDocument/2006/relationships/hyperlink" Target="http://ru.wikipedia.org/wiki/%D0%94%D0%BE%D0%BA%D1%82%D0%BE%D1%80_%D0%92%D0%B5%D0%B1" TargetMode="External"/><Relationship Id="rId6" Type="http://schemas.openxmlformats.org/officeDocument/2006/relationships/hyperlink" Target="http://ru.wikipedia.org/wiki/%D0%A1%D0%B5%D1%82%D0%B5%D0%B2%D0%BE%D0%B9_%D1%87%D0%B5%D1%80%D0%B2%D1%8C" TargetMode="External"/><Relationship Id="rId18" Type="http://schemas.openxmlformats.org/officeDocument/2006/relationships/hyperlink" Target="http://ru.wikipedia.org/wiki/%D0%A4%D0%B8%D1%88%D0%B8%D0%BD%D0%B3" TargetMode="External"/><Relationship Id="rId7" Type="http://schemas.openxmlformats.org/officeDocument/2006/relationships/hyperlink" Target="http://ru.wikipedia.org/wiki/%D0%A0%D1%83%D1%82%D0%BA%D0%B8%D1%82" TargetMode="External"/><Relationship Id="rId8" Type="http://schemas.openxmlformats.org/officeDocument/2006/relationships/hyperlink" Target="http://ru.wikipedia.org/wiki/%D0%A2%D1%80%D0%BE%D1%8F%D0%BD%D1%81%D0%BA%D0%B8%D0%B5_%D0%BF%D1%80%D0%BE%D0%B3%D1%80%D0%B0%D0%BC%D0%BC%D1%8B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ru.wikipedia.org/wiki/%D0%98%D0%BD%D1%81%D1%82%D0%B0%D0%BB%D0%BB%D1%8F%D1%82%D0%BE%D1%80" TargetMode="External"/><Relationship Id="rId4" Type="http://schemas.openxmlformats.org/officeDocument/2006/relationships/hyperlink" Target="http://ru.wikipedia.org/wiki/%D0%92%D1%80%D0%B5%D0%B4%D0%BE%D0%BD%D0%BE%D1%81%D0%BD%D0%BE%D0%B5_%D0%9F%D0%9E" TargetMode="External"/><Relationship Id="rId9" Type="http://schemas.openxmlformats.org/officeDocument/2006/relationships/hyperlink" Target="http://ru.wikipedia.org/w/index.php?title=ASProtect&amp;action=edit&amp;redlink=1" TargetMode="External"/><Relationship Id="rId5" Type="http://schemas.openxmlformats.org/officeDocument/2006/relationships/hyperlink" Target="http://ru.wikipedia.org/wiki/%D0%AD%D0%B2%D1%80%D0%B8%D1%81%D1%82%D0%B8%D1%87%D0%B5%D1%81%D0%BA%D0%BE%D0%B5_%D1%81%D0%BA%D0%B0%D0%BD%D0%B8%D1%80%D0%BE%D0%B2%D0%B0%D0%BD%D0%B8%D0%B5" TargetMode="External"/><Relationship Id="rId6" Type="http://schemas.openxmlformats.org/officeDocument/2006/relationships/hyperlink" Target="http://ru.wikipedia.org/wiki/CureIT!" TargetMode="External"/><Relationship Id="rId7" Type="http://schemas.openxmlformats.org/officeDocument/2006/relationships/hyperlink" Target="http://ru.wikipedia.org/wiki/%D0%A0%D1%83%D1%82%D0%BA%D0%B8%D1%82" TargetMode="External"/><Relationship Id="rId8" Type="http://schemas.openxmlformats.org/officeDocument/2006/relationships/hyperlink" Target="http://ru.wikipedia.org/wiki/%D0%9A%D1%80%D0%B8%D0%BF%D1%82%D0%BE%D1%80" TargetMode="External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hyperlink" Target="http://ru.wikipedia.org/wiki/%D0%9E%D0%BF%D0%B5%D1%80%D0%B0%D1%86%D0%B8%D0%BE%D0%BD%D0%BD%D0%B0%D1%8F_%D1%81%D0%B8%D1%81%D1%82%D0%B5%D0%BC%D0%B0" TargetMode="External"/><Relationship Id="rId10" Type="http://schemas.openxmlformats.org/officeDocument/2006/relationships/hyperlink" Target="http://ru.wikipedia.org/wiki/%D0%9E%D0%B1%D0%BB%D0%B0%D1%87%D0%BD%D1%8B%D0%B5_%D0%B2%D1%8B%D1%87%D0%B8%D1%81%D0%BB%D0%B5%D0%BD%D0%B8%D1%8F" TargetMode="External"/><Relationship Id="rId13" Type="http://schemas.openxmlformats.org/officeDocument/2006/relationships/image" Target="../media/image06.jpg"/><Relationship Id="rId12" Type="http://schemas.openxmlformats.org/officeDocument/2006/relationships/hyperlink" Target="http://ru.wikipedia.org/wiki/%D0%A0%D1%83%D1%82%D0%BA%D0%B8%D1%82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ru.wikipedia.org/wiki/%D0%92%D1%80%D0%B5%D0%B4%D0%BE%D0%BD%D0%BE%D1%81%D0%BD%D0%BE%D0%B5_%D0%9F%D0%9E" TargetMode="External"/><Relationship Id="rId4" Type="http://schemas.openxmlformats.org/officeDocument/2006/relationships/hyperlink" Target="http://ru.wikipedia.org/wiki/%D0%9E%D0%BF%D0%B5%D1%80%D0%B0%D1%82%D0%B8%D0%B2%D0%BD%D0%B0%D1%8F_%D0%BF%D0%B0%D0%BC%D1%8F%D1%82%D1%8C" TargetMode="External"/><Relationship Id="rId9" Type="http://schemas.openxmlformats.org/officeDocument/2006/relationships/hyperlink" Target="http://ru.wikipedia.org/wiki/BIOS" TargetMode="External"/><Relationship Id="rId5" Type="http://schemas.openxmlformats.org/officeDocument/2006/relationships/hyperlink" Target="http://ru.wikipedia.org/wiki/MBR" TargetMode="External"/><Relationship Id="rId6" Type="http://schemas.openxmlformats.org/officeDocument/2006/relationships/hyperlink" Target="http://ru.wikipedia.org/w/index.php?title=Volume_boot_record&amp;action=edit&amp;redlink=1" TargetMode="External"/><Relationship Id="rId7" Type="http://schemas.openxmlformats.org/officeDocument/2006/relationships/hyperlink" Target="http://en.wikipedia.org/wiki/Volume_boot_record" TargetMode="External"/><Relationship Id="rId8" Type="http://schemas.openxmlformats.org/officeDocument/2006/relationships/hyperlink" Target="http://ru.wikipedia.org/wiki/%D0%A0%D0%B0%D0%B7%D0%B4%D0%B5%D0%BB_%D0%B4%D0%B8%D1%81%D0%BA%D0%B0#.D0.A1.D1.82.D1.80.D1.83.D0.BA.D1.82.D1.83.D1.80.D0.B0_.D0.B4.D0.B8.D1.81.D0.BA.D0.B0.2C_.D1.80.D0.B0.D0.B7.D0.B1.D0.B8.D1.82.D0.BE.D0.B3.D0.BE_.D0.BD.D0.B0_.D1.80.D0.B0.D0.B7.D0.B4.D0.B5.D0.BB.D1.8B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07.jpg"/></Relationships>
</file>

<file path=ppt/slides/slide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/>
          <p:nvPr/>
        </p:nvSpPr>
        <p:spPr>
          <a:xfrm>
            <a:off x="130350" y="-551450"/>
            <a:ext cx="8722799" cy="4772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ru" sz="4800">
                <a:solidFill>
                  <a:schemeClr val="accent1"/>
                </a:solidFill>
              </a:rPr>
              <a:t>Защита информации от вирусов.Антивирусные программы.</a:t>
            </a:r>
            <a:br>
              <a:rPr b="1" lang="ru" sz="4800">
                <a:solidFill>
                  <a:schemeClr val="accent1"/>
                </a:solidFill>
              </a:rPr>
            </a:br>
          </a:p>
        </p:txBody>
      </p:sp>
      <p:pic>
        <p:nvPicPr>
          <p:cNvPr id="36" name="Shape 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0475" y="2122950"/>
            <a:ext cx="5063248" cy="279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/>
        </p:nvSpPr>
        <p:spPr>
          <a:xfrm>
            <a:off x="-31050" y="-1804600"/>
            <a:ext cx="9206100" cy="6777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ru" sz="1800">
                <a:solidFill>
                  <a:srgbClr val="1155CC"/>
                </a:solidFill>
                <a:highlight>
                  <a:srgbClr val="FFFFFF"/>
                </a:highlight>
              </a:rPr>
              <a:t>Антивирусная программа (антивирус)</a:t>
            </a:r>
            <a:r>
              <a:rPr lang="ru" sz="1800">
                <a:solidFill>
                  <a:srgbClr val="1155CC"/>
                </a:solidFill>
                <a:highlight>
                  <a:srgbClr val="FFFFFF"/>
                </a:highlight>
              </a:rPr>
              <a:t> — специализированная </a:t>
            </a:r>
            <a:r>
              <a:rPr lang="ru" sz="1800">
                <a:solidFill>
                  <a:srgbClr val="1155CC"/>
                </a:solidFill>
                <a:highlight>
                  <a:srgbClr val="FFFFFF"/>
                </a:highlight>
                <a:hlinkClick r:id="rId3"/>
              </a:rPr>
              <a:t>программа</a:t>
            </a:r>
            <a:r>
              <a:rPr lang="ru" sz="1800">
                <a:solidFill>
                  <a:srgbClr val="1155CC"/>
                </a:solidFill>
                <a:highlight>
                  <a:srgbClr val="FFFFFF"/>
                </a:highlight>
              </a:rPr>
              <a:t> для обнаружения компьютерных </a:t>
            </a:r>
            <a:r>
              <a:rPr lang="ru" sz="1800">
                <a:solidFill>
                  <a:srgbClr val="1155CC"/>
                </a:solidFill>
                <a:highlight>
                  <a:srgbClr val="FFFFFF"/>
                </a:highlight>
                <a:hlinkClick r:id="rId4"/>
              </a:rPr>
              <a:t>вирусов</a:t>
            </a:r>
            <a:r>
              <a:rPr lang="ru" sz="1800">
                <a:solidFill>
                  <a:srgbClr val="1155CC"/>
                </a:solidFill>
                <a:highlight>
                  <a:srgbClr val="FFFFFF"/>
                </a:highlight>
              </a:rPr>
              <a:t>, а также нежелательных (считающихся</a:t>
            </a:r>
            <a:r>
              <a:rPr lang="ru" sz="1800">
                <a:solidFill>
                  <a:srgbClr val="1155CC"/>
                </a:solidFill>
                <a:highlight>
                  <a:srgbClr val="FFFFFF"/>
                </a:highlight>
                <a:hlinkClick r:id="rId5"/>
              </a:rPr>
              <a:t>вредоносными</a:t>
            </a:r>
            <a:r>
              <a:rPr lang="ru" sz="1800">
                <a:solidFill>
                  <a:srgbClr val="1155CC"/>
                </a:solidFill>
                <a:highlight>
                  <a:srgbClr val="FFFFFF"/>
                </a:highlight>
              </a:rPr>
              <a:t>) программ вообще и восстановления заражённых (модифицированных) такими программами файлов, а также для профилактики — предотвращения заражения (модификации) файлов или </a:t>
            </a:r>
            <a:r>
              <a:rPr lang="ru" sz="1800">
                <a:solidFill>
                  <a:srgbClr val="1155CC"/>
                </a:solidFill>
                <a:highlight>
                  <a:srgbClr val="FFFFFF"/>
                </a:highlight>
                <a:hlinkClick r:id="rId6"/>
              </a:rPr>
              <a:t>операционной системы</a:t>
            </a:r>
            <a:r>
              <a:rPr lang="ru" sz="1800">
                <a:solidFill>
                  <a:srgbClr val="1155CC"/>
                </a:solidFill>
                <a:highlight>
                  <a:srgbClr val="FFFFFF"/>
                </a:highlight>
              </a:rPr>
              <a:t> вредоносным кодом.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1155CC"/>
              </a:solidFill>
              <a:highlight>
                <a:srgbClr val="FFFFFF"/>
              </a:highlight>
            </a:endParaRPr>
          </a:p>
        </p:txBody>
      </p:sp>
      <p:pic>
        <p:nvPicPr>
          <p:cNvPr id="42" name="Shape 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86775" y="1894150"/>
            <a:ext cx="5293874" cy="2987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/>
        </p:nvSpPr>
        <p:spPr>
          <a:xfrm>
            <a:off x="90325" y="732100"/>
            <a:ext cx="9224100" cy="5404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ru">
                <a:solidFill>
                  <a:srgbClr val="FF0000"/>
                </a:solidFill>
                <a:highlight>
                  <a:srgbClr val="FFFFFF"/>
                </a:highlight>
              </a:rPr>
              <a:t>Целевые платформы антивирусного ПО:</a:t>
            </a: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На данный момент антивирусное программное обеспечение разрабатывается, в основном, для ОС семейства Windows от компании Microsoft, что вызвано большим количеством вредоносных программ именно под эту платформу (а это, в свою очередь, вызвано большой популярностью этой ОС, так же, как и большим количеством средств разработки, в том числе бесплатных и даже «инструкций по написанию вирусов»). В настоящий момент на рынок выходят продукты и для других операционных систем, таких, к примеру, как Linux и Mac OS X. Это вызвано началом распространения компьютерных вирусов и под эти платформы, хотя UNIX-подобные системы традиционно пользуются репутацией более устойчивых к воздействию вредоносных программ.</a:t>
            </a: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Помимо ОС для настольных компьютеров и ноутбуков, также существуют платформы и для мобильных устройств, такие, как Windows Mobile, Symbian, Apple iOS, BlackBerry, Android, Windows Phone 7 и др. Пользователи устройств на данных ОС также подвержены риску</a:t>
            </a: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 заражения вредоносным программным обеспечением, </a:t>
            </a: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поэтому некоторые разработчики антивирусных программ </a:t>
            </a: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Clr>
                <a:schemeClr val="dk1"/>
              </a:buClr>
              <a:buFont typeface="Arial"/>
              <a:buNone/>
            </a:pP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выпускают продукты и для таких устройств.</a:t>
            </a: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rgbClr val="0B5394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48" name="Shape 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9278" y="2833950"/>
            <a:ext cx="2963574" cy="202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>
            <a:off x="30000" y="87900"/>
            <a:ext cx="90840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">
                <a:solidFill>
                  <a:srgbClr val="FF0000"/>
                </a:solidFill>
                <a:highlight>
                  <a:srgbClr val="FFFFFF"/>
                </a:highlight>
              </a:rPr>
              <a:t>Классификация антивирусных продуктов.</a:t>
            </a: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Классифицировать антивирусные продукты можно сразу по нескольким признакам, таким, как: используемые технологии антивирусной защиты, функционал продуктов, целевые платформы.</a:t>
            </a:r>
            <a:b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</a:b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Clr>
                <a:schemeClr val="dk1"/>
              </a:buClr>
              <a:buSzPct val="91666"/>
              <a:buFont typeface="Arial"/>
              <a:buNone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По используемым технологиям антивирусной защиты: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Классические антивирусные продукты (продукты, применяющие только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3"/>
              </a:rPr>
              <a:t>сигнатурный метод детектирования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)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Продукты проактивной антивирусной защиты (продукты, применяющие только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4"/>
              </a:rPr>
              <a:t>проактивные технологии антивирусной защиты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);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Комбинированные продукты (продукты, применяющие как классические,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5"/>
              </a:rPr>
              <a:t>сигнатурные методы защиты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, так и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6"/>
              </a:rPr>
              <a:t>проактивные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)</a:t>
            </a: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Clr>
                <a:schemeClr val="dk1"/>
              </a:buClr>
              <a:buSzPct val="91666"/>
              <a:buFont typeface="Arial"/>
              <a:buNone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По функционалу продуктов: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Антивирусные продукты (продукты, обеспечивающие только антивирусную защиту)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Комбинированные продукты (продукты, обеспечивающие не только защиту от вредоносных программ, но и фильтрацию спама, шифрование и резервное копирование данных и другие функции)</a:t>
            </a: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t/>
            </a:r>
            <a:endParaRPr sz="12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/>
        </p:nvSpPr>
        <p:spPr>
          <a:xfrm>
            <a:off x="-50150" y="-591550"/>
            <a:ext cx="9033900" cy="48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</a:rPr>
              <a:t>По целевым платформам:</a:t>
            </a:r>
          </a:p>
          <a:p>
            <a:pPr indent="-29845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0B5394"/>
              </a:buClr>
              <a:buSzPct val="100000"/>
            </a:pP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</a:rPr>
              <a:t>Антивирусные продукты для ОС семейства Windows</a:t>
            </a:r>
          </a:p>
          <a:p>
            <a:pPr indent="-29845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0B5394"/>
              </a:buClr>
              <a:buSzPct val="100000"/>
            </a:pP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</a:rPr>
              <a:t>Антивирусные продукты для ОС семейства *NIX (к данному семейству относятся ОС BSD, Linux и др.)</a:t>
            </a:r>
          </a:p>
          <a:p>
            <a:pPr indent="-29845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0B5394"/>
              </a:buClr>
              <a:buSzPct val="100000"/>
            </a:pP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</a:rPr>
              <a:t>Антивирусные продукты для ОС семейства MacOS</a:t>
            </a:r>
          </a:p>
          <a:p>
            <a:pPr indent="-29845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0B5394"/>
              </a:buClr>
              <a:buSzPct val="100000"/>
            </a:pP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</a:rPr>
              <a:t>Антивирусные продукты для мобильных платформ (Windows Mobile, Symbian, iOS, BlackBerry, </a:t>
            </a: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  <a:hlinkClick r:id="rId3"/>
              </a:rPr>
              <a:t>Android</a:t>
            </a: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</a:rPr>
              <a:t>, </a:t>
            </a: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  <a:hlinkClick r:id="rId4"/>
              </a:rPr>
              <a:t>Windows Phone 7</a:t>
            </a: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</a:rPr>
              <a:t> и др.)</a:t>
            </a: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</a:rPr>
              <a:t>Антивирусные продукты для корпоративных пользователей можно также классифицировать по объектам защиты:</a:t>
            </a:r>
          </a:p>
          <a:p>
            <a:pPr indent="-29845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0B5394"/>
              </a:buClr>
              <a:buSzPct val="100000"/>
            </a:pP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</a:rPr>
              <a:t>Антивирусные продукты для защиты рабочих станций</a:t>
            </a:r>
          </a:p>
          <a:p>
            <a:pPr indent="-29845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0B5394"/>
              </a:buClr>
              <a:buSzPct val="100000"/>
            </a:pP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</a:rPr>
              <a:t>Антивирусные продукты для защиты файловых и терминальных серверов</a:t>
            </a:r>
          </a:p>
          <a:p>
            <a:pPr indent="-29845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0B5394"/>
              </a:buClr>
              <a:buSzPct val="100000"/>
            </a:pP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</a:rPr>
              <a:t>Антивирусные продукты для защиты почтовых и Интернет-шлюзов</a:t>
            </a:r>
          </a:p>
          <a:p>
            <a:pPr indent="-29845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0B5394"/>
              </a:buClr>
              <a:buSzPct val="100000"/>
            </a:pP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</a:rPr>
              <a:t>Антивирусные продукты для защиты серверов виртуализации</a:t>
            </a:r>
          </a:p>
          <a:p>
            <a:pPr indent="-29845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0B5394"/>
              </a:buClr>
              <a:buSzPct val="100000"/>
            </a:pPr>
            <a:r>
              <a:rPr lang="ru" sz="1100">
                <a:solidFill>
                  <a:srgbClr val="0B5394"/>
                </a:solidFill>
                <a:highlight>
                  <a:srgbClr val="FFFFFF"/>
                </a:highlight>
              </a:rPr>
              <a:t>и т. д.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/>
        </p:nvSpPr>
        <p:spPr>
          <a:xfrm>
            <a:off x="0" y="-902375"/>
            <a:ext cx="8903399" cy="476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" sz="2400">
                <a:solidFill>
                  <a:srgbClr val="FF0000"/>
                </a:solidFill>
                <a:highlight>
                  <a:srgbClr val="FFFFFF"/>
                </a:highlight>
              </a:rPr>
              <a:t>Работа антивируса.</a:t>
            </a: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Говоря о системах Майкрософт, следует знать, что обычно антивирус действует по схеме: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поиск в базе данных антивирусного ПО сигнатур вирусов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если найден инфицированный код в памяти (оперативной и/или постоянной), запускается процесс карантина, и процесс блокируется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зарегистрированная программа обычно удаляет вирус, незарегистрированная просит регистрации и оставляет систему уязвимой.</a:t>
            </a:r>
            <a:b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</a:br>
          </a:p>
        </p:txBody>
      </p:sp>
      <p:pic>
        <p:nvPicPr>
          <p:cNvPr id="64" name="Shape 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400" y="2155750"/>
            <a:ext cx="5371573" cy="288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/>
        </p:nvSpPr>
        <p:spPr>
          <a:xfrm>
            <a:off x="75150" y="-751950"/>
            <a:ext cx="8993700" cy="5143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t/>
            </a:r>
            <a:endParaRPr b="1" sz="180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b="1" lang="ru" sz="1800">
                <a:solidFill>
                  <a:srgbClr val="FF0000"/>
                </a:solidFill>
                <a:highlight>
                  <a:srgbClr val="FFFFFF"/>
                </a:highlight>
              </a:rPr>
              <a:t>Антивирус Касперского.</a:t>
            </a: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b="1" lang="ru">
                <a:solidFill>
                  <a:srgbClr val="0B5394"/>
                </a:solidFill>
                <a:highlight>
                  <a:srgbClr val="FFFFFF"/>
                </a:highlight>
              </a:rPr>
              <a:t>Антиви́рус Каспе́рского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 (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  <a:hlinkClick r:id="rId3"/>
              </a:rPr>
              <a:t>англ.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 </a:t>
            </a:r>
            <a:r>
              <a:rPr i="1" lang="ru">
                <a:solidFill>
                  <a:srgbClr val="0B5394"/>
                </a:solidFill>
                <a:highlight>
                  <a:srgbClr val="FFFFFF"/>
                </a:highlight>
              </a:rPr>
              <a:t>Kaspersky Antivirus, KAV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) — 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  <a:hlinkClick r:id="rId4"/>
              </a:rPr>
              <a:t>антивирусное программное обеспечение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, разрабатываемое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  <a:hlinkClick r:id="rId5"/>
              </a:rPr>
              <a:t>Лабораторией Касперского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. Предоставляет пользователю защиту от 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  <a:hlinkClick r:id="rId6"/>
              </a:rPr>
              <a:t>вирусов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, 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  <a:hlinkClick r:id="rId7"/>
              </a:rPr>
              <a:t>троянских программ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, 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  <a:hlinkClick r:id="rId8"/>
              </a:rPr>
              <a:t>шпионских программ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, 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  <a:hlinkClick r:id="rId9"/>
              </a:rPr>
              <a:t>руткитов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, 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  <a:hlinkClick r:id="rId10"/>
              </a:rPr>
              <a:t>adware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, а также неизвестных угроз с помощью 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  <a:hlinkClick r:id="rId11"/>
              </a:rPr>
              <a:t>проактивной защиты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, включающей компонент 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  <a:hlinkClick r:id="rId12"/>
              </a:rPr>
              <a:t>HIPS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(только для старших версий, именуемых «Kaspersky Internet Security 2009+, где '+' — порядковый номер предыдущего регистра, ежегодно увеличиваемый на единицу в соответствии с номером года, следующим за годом выпуска очередной версии антивируса»). Первоначально, в начале 1990-х, именовался </a:t>
            </a:r>
            <a:r>
              <a:rPr b="1" lang="ru">
                <a:solidFill>
                  <a:srgbClr val="0B5394"/>
                </a:solidFill>
                <a:highlight>
                  <a:srgbClr val="FFFFFF"/>
                </a:highlight>
              </a:rPr>
              <a:t>-V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, затем — </a:t>
            </a:r>
            <a:r>
              <a:rPr b="1" lang="ru">
                <a:solidFill>
                  <a:srgbClr val="0B5394"/>
                </a:solidFill>
                <a:highlight>
                  <a:srgbClr val="FFFFFF"/>
                </a:highlight>
              </a:rPr>
              <a:t>AntiViral Toolkit Pro</a:t>
            </a: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.</a:t>
            </a: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Кроме собственно антивируса, </a:t>
            </a: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также выпускается бесплатная лечащая </a:t>
            </a:r>
          </a:p>
          <a:p>
            <a:pPr lvl="0" rtl="0">
              <a:lnSpc>
                <a:spcPct val="130909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  <a:t>утилита Kaspersky Virus Removal Tool.</a:t>
            </a:r>
            <a:br>
              <a:rPr lang="ru">
                <a:solidFill>
                  <a:srgbClr val="0B5394"/>
                </a:solidFill>
                <a:highlight>
                  <a:srgbClr val="FFFFFF"/>
                </a:highlight>
              </a:rPr>
            </a:br>
          </a:p>
        </p:txBody>
      </p:sp>
      <p:pic>
        <p:nvPicPr>
          <p:cNvPr id="70" name="Shape 7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659675" y="2523325"/>
            <a:ext cx="5193575" cy="2529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/>
        </p:nvSpPr>
        <p:spPr>
          <a:xfrm>
            <a:off x="0" y="0"/>
            <a:ext cx="8662799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ru" sz="3000">
                <a:solidFill>
                  <a:srgbClr val="FF0000"/>
                </a:solidFill>
                <a:highlight>
                  <a:srgbClr val="FFFFFF"/>
                </a:highlight>
              </a:rPr>
              <a:t>Функции:</a:t>
            </a:r>
          </a:p>
          <a:p>
            <a:pPr lvl="0" rtl="0">
              <a:lnSpc>
                <a:spcPct val="110769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ru" sz="1300">
                <a:solidFill>
                  <a:srgbClr val="1155CC"/>
                </a:solidFill>
                <a:highlight>
                  <a:srgbClr val="FFFFFF"/>
                </a:highlight>
              </a:rPr>
              <a:t>Базовая защита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Защита от вирусов, троянских программ и червей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Защита от шпионских и рекламных программ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Проверка файлов в автоматическом режиме и по требованию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Проверка почтовых сообщений (для любых почтовых клиентов)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Проверка интернет-трафика (для любых </a:t>
            </a: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  <a:hlinkClick r:id="rId3"/>
              </a:rPr>
              <a:t>интернет-браузеров</a:t>
            </a: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)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Защита интернет-пейджеров (</a:t>
            </a: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  <a:hlinkClick r:id="rId4"/>
              </a:rPr>
              <a:t>ICQ</a:t>
            </a: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, </a:t>
            </a: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  <a:hlinkClick r:id="rId5"/>
              </a:rPr>
              <a:t>MSN</a:t>
            </a: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)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Проактивная защита от новых вредоносных программ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Проверка Java- и </a:t>
            </a: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  <a:hlinkClick r:id="rId6"/>
              </a:rPr>
              <a:t>Visual Basic-скриптов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Защита от скрытых битых ссылок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Постоянная проверка файлов в автономном режиме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Постоянная защита от фишинговых сайтов</a:t>
            </a:r>
          </a:p>
          <a:p>
            <a:pPr lvl="0" rtl="0">
              <a:lnSpc>
                <a:spcPct val="110769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ru" sz="1300">
                <a:solidFill>
                  <a:srgbClr val="1155CC"/>
                </a:solidFill>
                <a:highlight>
                  <a:srgbClr val="FFFFFF"/>
                </a:highlight>
              </a:rPr>
              <a:t>Предотвращение угроз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Поиск уязвимостей в ОС и установленном ПО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Анализ и устранение уязвимостей в браузере </a:t>
            </a: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  <a:hlinkClick r:id="rId7"/>
              </a:rPr>
              <a:t>Internet Explorer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Блокирование ссылок на зараженные сайты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Распознавание вирусов по способу их упаковки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Глобальный мониторинг угроз (Kaspersky Security Network)</a:t>
            </a:r>
          </a:p>
          <a:p>
            <a:pPr lvl="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t/>
            </a:r>
            <a:endParaRPr sz="1000">
              <a:solidFill>
                <a:srgbClr val="1155CC"/>
              </a:solidFill>
              <a:highlight>
                <a:srgbClr val="FFFFFF"/>
              </a:highlight>
            </a:endParaRPr>
          </a:p>
        </p:txBody>
      </p:sp>
      <p:pic>
        <p:nvPicPr>
          <p:cNvPr id="76" name="Shape 7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11900" y="1640253"/>
            <a:ext cx="4409500" cy="33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/>
        </p:nvSpPr>
        <p:spPr>
          <a:xfrm>
            <a:off x="40050" y="461225"/>
            <a:ext cx="9063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10769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ru" sz="1300">
                <a:solidFill>
                  <a:srgbClr val="1155CC"/>
                </a:solidFill>
                <a:highlight>
                  <a:srgbClr val="FFFFFF"/>
                </a:highlight>
              </a:rPr>
              <a:t>Восстановление системы и данных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Возможность установки программы на зараженный компьютер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Функция самозащиты программы от выключения или остановки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Восстановление корректных настроек системы после удаления вредоносного ПО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Наличие инструментов для создания диска аварийного восстановления</a:t>
            </a:r>
          </a:p>
          <a:p>
            <a:pPr lvl="0" rtl="0">
              <a:lnSpc>
                <a:spcPct val="110769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ru" sz="1300">
                <a:solidFill>
                  <a:srgbClr val="1155CC"/>
                </a:solidFill>
                <a:highlight>
                  <a:srgbClr val="FFFFFF"/>
                </a:highlight>
              </a:rPr>
              <a:t>Защита конфиденциальных данных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Блокирование ссылок на </a:t>
            </a: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  <a:hlinkClick r:id="rId3"/>
              </a:rPr>
              <a:t>фишинговые</a:t>
            </a: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 сайты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Защита от всех видов </a:t>
            </a: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  <a:hlinkClick r:id="rId4"/>
              </a:rPr>
              <a:t>кейлоггеров</a:t>
            </a:r>
          </a:p>
          <a:p>
            <a:pPr lvl="0" rtl="0">
              <a:lnSpc>
                <a:spcPct val="110769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ru" sz="1300">
                <a:solidFill>
                  <a:srgbClr val="1155CC"/>
                </a:solidFill>
                <a:highlight>
                  <a:srgbClr val="FFFFFF"/>
                </a:highlight>
              </a:rPr>
              <a:t>Удобство использования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Автоматическая настройка программы в процессе установки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Готовые решения (для типичных проблем)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Наглядное отображение результатов работы программы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Информативные диалоговые окна для принятия пользователем обоснованных решений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Возможность выбора между простым (автоматическим) и интерактивным режимами работы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Круглосуточная техническая поддержка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Автоматическое обновление баз</a:t>
            </a:r>
          </a:p>
        </p:txBody>
      </p:sp>
      <p:pic>
        <p:nvPicPr>
          <p:cNvPr id="82" name="Shape 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6100" y="461225"/>
            <a:ext cx="2847474" cy="452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/>
        </p:nvSpPr>
        <p:spPr>
          <a:xfrm>
            <a:off x="0" y="401050"/>
            <a:ext cx="63267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10769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t/>
            </a:r>
            <a:endParaRPr b="1" sz="240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10769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ru" sz="2400">
                <a:solidFill>
                  <a:srgbClr val="FF0000"/>
                </a:solidFill>
                <a:highlight>
                  <a:srgbClr val="FFFFFF"/>
                </a:highlight>
              </a:rPr>
              <a:t>Общие требования для всех операционных систем</a:t>
            </a:r>
          </a:p>
          <a:p>
            <a:pPr lvl="0" rtl="0">
              <a:lnSpc>
                <a:spcPct val="110769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175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</a:pP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Около 480 Мб свободного пространства на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3"/>
              </a:rPr>
              <a:t>жестком диске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 (в зависимости от размера антивирусных баз)</a:t>
            </a:r>
          </a:p>
          <a:p>
            <a:pPr indent="-3175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</a:pP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4"/>
              </a:rPr>
              <a:t>CD-ROM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 для установки программы с диска</a:t>
            </a:r>
          </a:p>
          <a:p>
            <a:pPr indent="-3175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</a:pP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Компьютерная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5"/>
              </a:rPr>
              <a:t>мышь</a:t>
            </a:r>
          </a:p>
          <a:p>
            <a:pPr indent="-3175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</a:pP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Подключение к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6"/>
              </a:rPr>
              <a:t>интернету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 для активации продукта и получения регулярных обновлений</a:t>
            </a:r>
          </a:p>
          <a:p>
            <a:pPr indent="-3175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</a:pP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7"/>
              </a:rPr>
              <a:t>Microsoft Internet Explorer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 6.0 или выше</a:t>
            </a:r>
          </a:p>
          <a:p>
            <a:pPr indent="-3175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</a:pP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8"/>
              </a:rPr>
              <a:t>Microsoft Windows Installer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 2.0 или выше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/>
        </p:nvSpPr>
        <p:spPr>
          <a:xfrm>
            <a:off x="140325" y="-862275"/>
            <a:ext cx="9043800" cy="498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ru" sz="2400">
                <a:solidFill>
                  <a:srgbClr val="FF0000"/>
                </a:solidFill>
                <a:highlight>
                  <a:srgbClr val="FFFFFF"/>
                </a:highlight>
              </a:rPr>
              <a:t>Dr.Web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rtl="0">
              <a:spcBef>
                <a:spcPts val="0"/>
              </a:spcBef>
              <a:buNone/>
            </a:pPr>
            <a:r>
              <a:rPr b="1" lang="ru">
                <a:solidFill>
                  <a:srgbClr val="1155CC"/>
                </a:solidFill>
                <a:highlight>
                  <a:srgbClr val="FFFFFF"/>
                </a:highlight>
              </a:rPr>
              <a:t>Dr. Web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 (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3"/>
              </a:rPr>
              <a:t>рус.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 </a:t>
            </a:r>
            <a:r>
              <a:rPr b="1" i="1" lang="ru">
                <a:solidFill>
                  <a:srgbClr val="1155CC"/>
                </a:solidFill>
                <a:highlight>
                  <a:srgbClr val="FFFFFF"/>
                </a:highlight>
              </a:rPr>
              <a:t>Доктор Веб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) — семейство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4"/>
              </a:rPr>
              <a:t>антивирусов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, предназначенных для защиты от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5"/>
              </a:rPr>
              <a:t>почтовых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 и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6"/>
              </a:rPr>
              <a:t>сетевых червей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,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7"/>
              </a:rPr>
              <a:t>руткитов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, файловых вирусов,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8"/>
              </a:rPr>
              <a:t>троянских программ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,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9"/>
              </a:rPr>
              <a:t>стелс-вирусов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,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10"/>
              </a:rPr>
              <a:t>полиморфных вирусов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, бестелесных вирусов,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11"/>
              </a:rPr>
              <a:t>макровирусов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, вирусов, поражающих документы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12"/>
              </a:rPr>
              <a:t>MS Office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, скрипт-вирусов, шпионского ПО (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13"/>
              </a:rPr>
              <a:t>spyware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), программ-похитителей паролей, клавиатурных шпионов, программ платного дозвона, рекламного ПО (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14"/>
              </a:rPr>
              <a:t>adware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), потенциально опасного ПО, хакерских утилит, программ-люков, программ-шуток, вредоносных скриптов и других вредоносных объектов,</a:t>
            </a:r>
          </a:p>
          <a:p>
            <a:pPr lvl="0" rtl="0">
              <a:spcBef>
                <a:spcPts val="0"/>
              </a:spcBef>
              <a:buNone/>
            </a:pP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 а также от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15"/>
              </a:rPr>
              <a:t>спама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,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16"/>
              </a:rPr>
              <a:t>скаминг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-,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17"/>
              </a:rPr>
              <a:t>фарминг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-,</a:t>
            </a:r>
          </a:p>
          <a:p>
            <a:pPr lvl="0" rtl="0">
              <a:spcBef>
                <a:spcPts val="0"/>
              </a:spcBef>
              <a:buNone/>
            </a:pP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18"/>
              </a:rPr>
              <a:t>фишинг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-сообщений и технического спама.</a:t>
            </a:r>
          </a:p>
          <a:p>
            <a:pPr lvl="0" rtl="0">
              <a:spcBef>
                <a:spcPts val="0"/>
              </a:spcBef>
              <a:buNone/>
            </a:pP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 Разрабатывается компанией 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  <a:hlinkClick r:id="rId19"/>
              </a:rPr>
              <a:t>Доктор Веб</a:t>
            </a:r>
            <a:r>
              <a:rPr lang="ru">
                <a:solidFill>
                  <a:srgbClr val="1155CC"/>
                </a:solidFill>
                <a:highlight>
                  <a:srgbClr val="FFFFFF"/>
                </a:highlight>
              </a:rPr>
              <a:t>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1155CC"/>
              </a:solidFill>
              <a:highlight>
                <a:srgbClr val="FFFFFF"/>
              </a:highlight>
            </a:endParaRPr>
          </a:p>
        </p:txBody>
      </p:sp>
      <p:pic>
        <p:nvPicPr>
          <p:cNvPr id="93" name="Shape 9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564650" y="2213250"/>
            <a:ext cx="3198400" cy="287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/>
        </p:nvSpPr>
        <p:spPr>
          <a:xfrm>
            <a:off x="80250" y="852225"/>
            <a:ext cx="8983499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02857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ru" sz="1800">
                <a:solidFill>
                  <a:srgbClr val="FF0000"/>
                </a:solidFill>
                <a:highlight>
                  <a:srgbClr val="FFFFFF"/>
                </a:highlight>
              </a:rPr>
              <a:t>Характерные особенности Dr.Web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Возможность установки на зараженную машину. Начиная с версии 8.0, установка производится новым защищенным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3"/>
              </a:rPr>
              <a:t>инсталлятором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, который противодействует всем видам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4"/>
              </a:rPr>
              <a:t>вредоносного ПО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, что позволяет корректно установить антивирус на зараженную систему. В процессе установки производится обновление вирусных баз и компонентов антивируса.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i="1" lang="ru" sz="1200">
                <a:solidFill>
                  <a:srgbClr val="1155CC"/>
                </a:solidFill>
                <a:highlight>
                  <a:srgbClr val="FFFFFF"/>
                </a:highlight>
              </a:rPr>
              <a:t>Origins Tracing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 — алгоритм несигнатурного обнаружения вредоносных объектов, который дополняет традиционные сигнатурный поиск и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5"/>
              </a:rPr>
              <a:t>эвристический анализатор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, дает возможность значительно повысить уровень детектирования ранее неизвестных вредоносных программ. Также используется в </a:t>
            </a:r>
            <a:r>
              <a:rPr i="1" lang="ru" sz="1200">
                <a:solidFill>
                  <a:srgbClr val="1155CC"/>
                </a:solidFill>
                <a:highlight>
                  <a:srgbClr val="FFFFFF"/>
                </a:highlight>
              </a:rPr>
              <a:t>Dr.Web для Android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Подсистема </a:t>
            </a:r>
            <a:r>
              <a:rPr i="1" lang="ru" sz="1200">
                <a:solidFill>
                  <a:srgbClr val="1155CC"/>
                </a:solidFill>
                <a:highlight>
                  <a:srgbClr val="FFFFFF"/>
                </a:highlight>
              </a:rPr>
              <a:t>Anti-rootkit API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 (</a:t>
            </a:r>
            <a:r>
              <a:rPr i="1" lang="ru" sz="1200">
                <a:solidFill>
                  <a:srgbClr val="1155CC"/>
                </a:solidFill>
                <a:highlight>
                  <a:srgbClr val="FFFFFF"/>
                </a:highlight>
              </a:rPr>
              <a:t>ArkAPI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), использующая универсальные алгоритмы нейтрализации угроз. Посредством этой системы происходит нейтрализация угроз всеми компонентами антивируса. Так же используется в лечащей утилите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6"/>
              </a:rPr>
              <a:t>Dr.Web CureIt! 8.0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i="1" lang="ru" sz="1200">
                <a:solidFill>
                  <a:srgbClr val="1155CC"/>
                </a:solidFill>
                <a:highlight>
                  <a:srgbClr val="FFFFFF"/>
                </a:highlight>
              </a:rPr>
              <a:t>Dr. Web Shield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 — механизм борьбы с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7"/>
              </a:rPr>
              <a:t>руткитами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, реализованный в виде драйвера. Обеспечивает низкоуровневый доступ к вирусным объектам, скрывающимся в глубинах операционной системы.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i="1" lang="ru" sz="1200">
                <a:solidFill>
                  <a:srgbClr val="1155CC"/>
                </a:solidFill>
                <a:highlight>
                  <a:srgbClr val="FFFFFF"/>
                </a:highlight>
              </a:rPr>
              <a:t>Fly-code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 — эмулятор с динамической трансляцией кода, реализующий механизм универсальной распаковки вирусов, защищённых от анализа и детектирования одним или цепочкой новых и/или неизвестных упаковщиков,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8"/>
              </a:rPr>
              <a:t>крипторов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 и дропперов. Это позволяет распаковывать файлы, защищенные, к примеру,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9"/>
              </a:rPr>
              <a:t>ASProtect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, EXECryptor, VMProtect и тысячами других упаковщиков и протекторов, включая неизвестные антивирусу.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Поддержка большинства существующих форматов упакованных файлов и архивов, в том числе многотомных и самораспаковывающихся архивов.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/>
        </p:nvSpPr>
        <p:spPr>
          <a:xfrm>
            <a:off x="0" y="-1042750"/>
            <a:ext cx="9144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t/>
            </a:r>
            <a:endParaRPr sz="12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t/>
            </a:r>
            <a:endParaRPr sz="12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t/>
            </a:r>
            <a:endParaRPr sz="12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t/>
            </a:r>
            <a:endParaRPr sz="12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t/>
            </a:r>
            <a:endParaRPr sz="12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t/>
            </a:r>
            <a:endParaRPr sz="12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t/>
            </a:r>
            <a:endParaRPr sz="12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t/>
            </a:r>
            <a:endParaRPr sz="12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t/>
            </a:r>
            <a:endParaRPr sz="12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t/>
            </a:r>
            <a:endParaRPr sz="12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Обновления вирусных баз производятся немедленно по мере выявления новых вирусов, до нескольких раз в час. Разработчики антивирусного продукта отказались от выпуска обновлений вирусных баз по какому-либо графику, поскольку вирусные эпидемии не подчиняются таковым.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Модуль самозащиты </a:t>
            </a:r>
            <a:r>
              <a:rPr i="1" lang="ru" sz="1200">
                <a:solidFill>
                  <a:srgbClr val="1155CC"/>
                </a:solidFill>
                <a:highlight>
                  <a:srgbClr val="FFFFFF"/>
                </a:highlight>
              </a:rPr>
              <a:t>SelfPROtect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, защищающий компоненты антивируса (файлы, ключи реестра, процессы и т.д.) от изменения и удаления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3"/>
              </a:rPr>
              <a:t>вредоносным ПО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.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i="1" lang="ru" sz="1200">
                <a:solidFill>
                  <a:srgbClr val="1155CC"/>
                </a:solidFill>
                <a:highlight>
                  <a:srgbClr val="FFFFFF"/>
                </a:highlight>
              </a:rPr>
              <a:t>Background Rootkit Scan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 - подсистема фонового сканирования и нейтрализации активных угроз. Данная подсистема находится в памяти в резидентном состоянии и осуществляет сканирование системы на предмет активных угроз и их нейтрализацию в различных областях, например: объекты автозагрузки, запущенные процессы и модули, системные объекты,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4"/>
              </a:rPr>
              <a:t>оперативная память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,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5"/>
              </a:rPr>
              <a:t>MBR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/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6"/>
              </a:rPr>
              <a:t>VBR</a:t>
            </a:r>
            <a:r>
              <a:rPr baseline="30000" lang="ru" sz="1200">
                <a:solidFill>
                  <a:srgbClr val="1155CC"/>
                </a:solidFill>
                <a:highlight>
                  <a:srgbClr val="FFFFFF"/>
                </a:highlight>
                <a:hlinkClick r:id="rId7"/>
              </a:rPr>
              <a:t>[en]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8"/>
              </a:rPr>
              <a:t>дисков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, системный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9"/>
              </a:rPr>
              <a:t>BIOS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 компьютера.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i="1" lang="ru" sz="1200">
                <a:solidFill>
                  <a:srgbClr val="1155CC"/>
                </a:solidFill>
                <a:highlight>
                  <a:srgbClr val="FFFFFF"/>
                </a:highlight>
              </a:rPr>
              <a:t>Dr.Web Cloud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 — сервис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10"/>
              </a:rPr>
              <a:t>облачной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 проверки ссылок в реальном времени на серверах компании «Доктор Веб», позволяющий антивирусу использовать наиболее свежую информацию о небезопасных ресурсах.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Кроссплатформенность — используется единая вирусная база и единое ядро антивирусного сканера на разных платформах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11"/>
              </a:rPr>
              <a:t>ОС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.</a:t>
            </a:r>
          </a:p>
          <a:p>
            <a:pPr indent="-3048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Обнаружение и лечение сложных полиморфных,</a:t>
            </a:r>
          </a:p>
          <a:p>
            <a:pPr lvl="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            шифрованных вирусов и 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  <a:hlinkClick r:id="rId12"/>
              </a:rPr>
              <a:t>руткитов</a:t>
            </a:r>
            <a:r>
              <a:rPr lang="ru" sz="1200">
                <a:solidFill>
                  <a:srgbClr val="1155CC"/>
                </a:solidFill>
                <a:highlight>
                  <a:srgbClr val="FFFFFF"/>
                </a:highlight>
              </a:rPr>
              <a:t>.</a:t>
            </a:r>
          </a:p>
        </p:txBody>
      </p:sp>
      <p:pic>
        <p:nvPicPr>
          <p:cNvPr id="104" name="Shape 10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832750" y="2925800"/>
            <a:ext cx="4252375" cy="213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/>
        </p:nvSpPr>
        <p:spPr>
          <a:xfrm>
            <a:off x="0" y="0"/>
            <a:ext cx="8833200" cy="486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10769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ru" sz="2400">
                <a:solidFill>
                  <a:srgbClr val="FF0000"/>
                </a:solidFill>
                <a:highlight>
                  <a:srgbClr val="FFFFFF"/>
                </a:highlight>
              </a:rPr>
              <a:t>Функции</a:t>
            </a:r>
          </a:p>
          <a:p>
            <a:pPr lvl="0" rtl="0">
              <a:lnSpc>
                <a:spcPct val="110769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ru" sz="1300">
                <a:solidFill>
                  <a:srgbClr val="1155CC"/>
                </a:solidFill>
                <a:highlight>
                  <a:srgbClr val="FFFFFF"/>
                </a:highlight>
              </a:rPr>
              <a:t>Базовая защита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Защита от вирусов, троянских программ и червей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Защита от шпионских и рекламных программ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Проверка файлов в автоматическом режиме и по требованию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Проверка почтовых сообщений (перехват POP3/SMTP/IMAP)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Проверка интернет-трафика (перехват соединений)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Эвристическая защита от новых и неизвестных вредоносных программ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Превентивная защита</a:t>
            </a:r>
          </a:p>
          <a:p>
            <a:pPr lvl="0" rtl="0">
              <a:lnSpc>
                <a:spcPct val="110769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ru" sz="1300">
                <a:solidFill>
                  <a:srgbClr val="1155CC"/>
                </a:solidFill>
                <a:highlight>
                  <a:srgbClr val="FFFFFF"/>
                </a:highlight>
              </a:rPr>
              <a:t>Восстановление системы и данных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Возможность установки программы на зараженный компьютер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Функция самозащиты программы от выключения или остановки</a:t>
            </a:r>
          </a:p>
          <a:p>
            <a:pPr lvl="0" rtl="0">
              <a:lnSpc>
                <a:spcPct val="110769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ru" sz="1300">
                <a:solidFill>
                  <a:srgbClr val="1155CC"/>
                </a:solidFill>
                <a:highlight>
                  <a:srgbClr val="FFFFFF"/>
                </a:highlight>
              </a:rPr>
              <a:t>Удобство использования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Автоматическая настройка программы в процессе установки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Наглядное отображение результатов работы программы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Информативные диалоговые окна для принятия пользователем обоснованных решений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Круглосуточная техническая поддержка</a:t>
            </a:r>
          </a:p>
          <a:p>
            <a:pPr indent="-292100" lvl="0" marL="685800" rtl="0">
              <a:lnSpc>
                <a:spcPct val="130909"/>
              </a:lnSpc>
              <a:spcBef>
                <a:spcPts val="300"/>
              </a:spcBef>
              <a:spcAft>
                <a:spcPts val="100"/>
              </a:spcAft>
              <a:buClr>
                <a:srgbClr val="1155CC"/>
              </a:buClr>
              <a:buSzPct val="100000"/>
            </a:pPr>
            <a:r>
              <a:rPr lang="ru" sz="1000">
                <a:solidFill>
                  <a:srgbClr val="1155CC"/>
                </a:solidFill>
                <a:highlight>
                  <a:srgbClr val="FFFFFF"/>
                </a:highlight>
              </a:rPr>
              <a:t>Автоматическое обновление баз</a:t>
            </a:r>
          </a:p>
        </p:txBody>
      </p:sp>
      <p:pic>
        <p:nvPicPr>
          <p:cNvPr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4000" y="381075"/>
            <a:ext cx="3473574" cy="3288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.xml><?xml version="1.0" encoding="utf-8"?>
<a:theme xmlns:a="http://schemas.openxmlformats.org/drawingml/2006/main" xmlns:r="http://schemas.openxmlformats.org/officeDocument/2006/relationships" name="swiss">
  <a:themeElements>
    <a:clrScheme name="Custom 218">
      <a:dk1>
        <a:srgbClr val="000000"/>
      </a:dk1>
      <a:lt1>
        <a:srgbClr val="FFFFFF"/>
      </a:lt1>
      <a:dk2>
        <a:srgbClr val="5B595A"/>
      </a:dk2>
      <a:lt2>
        <a:srgbClr val="CFD4D4"/>
      </a:lt2>
      <a:accent1>
        <a:srgbClr val="CC0202"/>
      </a:accent1>
      <a:accent2>
        <a:srgbClr val="228AFF"/>
      </a:accent2>
      <a:accent3>
        <a:srgbClr val="FBC82F"/>
      </a:accent3>
      <a:accent4>
        <a:srgbClr val="253E91"/>
      </a:accent4>
      <a:accent5>
        <a:srgbClr val="F68D0C"/>
      </a:accent5>
      <a:accent6>
        <a:srgbClr val="257E12"/>
      </a:accent6>
      <a:hlink>
        <a:srgbClr val="144C72"/>
      </a:hlink>
      <a:folHlink>
        <a:srgbClr val="8C9D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