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6" r:id="rId5"/>
    <p:sldId id="259" r:id="rId6"/>
    <p:sldId id="260" r:id="rId7"/>
    <p:sldId id="261" r:id="rId8"/>
    <p:sldId id="262" r:id="rId9"/>
    <p:sldId id="263" r:id="rId10"/>
    <p:sldId id="264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65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>
      <p:cViewPr varScale="1">
        <p:scale>
          <a:sx n="97" d="100"/>
          <a:sy n="97" d="100"/>
        </p:scale>
        <p:origin x="-114" y="-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18.12.2015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18.12.2015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18.12.2015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18.12.2015</a:t>
            </a:fld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5B106E36-FD25-4E2D-B0AA-010F637433A0}" type="datetimeFigureOut">
              <a:rPr lang="ru-RU" smtClean="0"/>
              <a:pPr/>
              <a:t>18.12.2015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18.12.2015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interneshka.org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gif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143372" y="3429000"/>
            <a:ext cx="4857784" cy="2438400"/>
          </a:xfrm>
        </p:spPr>
        <p:txBody>
          <a:bodyPr>
            <a:noAutofit/>
          </a:bodyPr>
          <a:lstStyle/>
          <a:p>
            <a:r>
              <a:rPr lang="ru-RU" sz="4800" dirty="0" smtClean="0"/>
              <a:t>Компьютерные вирусы. </a:t>
            </a:r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ru-RU" sz="4800" dirty="0" smtClean="0"/>
              <a:t>Антивирусные программы.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Презентация подготовлена для конкурса "</a:t>
            </a:r>
            <a:r>
              <a:rPr lang="ru-RU" dirty="0" err="1" smtClean="0"/>
              <a:t>Интернешка</a:t>
            </a:r>
            <a:r>
              <a:rPr lang="ru-RU" dirty="0" smtClean="0"/>
              <a:t>" 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hlinkClick r:id="rId2"/>
              </a:rPr>
              <a:t>http://interneshka.org/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4338" name="Picture 2" descr="http://www.absservice.ru/images/stories/viruses-delet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214290"/>
            <a:ext cx="3997401" cy="3600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/>
              <a:t>Компьютерный вирус</a:t>
            </a:r>
            <a:endParaRPr lang="ru-RU" sz="48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7127704" cy="3989040"/>
          </a:xfrm>
        </p:spPr>
        <p:txBody>
          <a:bodyPr>
            <a:normAutofit/>
          </a:bodyPr>
          <a:lstStyle/>
          <a:p>
            <a:r>
              <a:rPr lang="ru-RU" dirty="0" smtClean="0"/>
              <a:t> — </a:t>
            </a:r>
            <a:r>
              <a:rPr lang="ru-RU" sz="3200" dirty="0" smtClean="0"/>
              <a:t>вид вредоносного программного обеспечения, способного создавать копии самого себя и внедряться в код других программ, системные области памяти, загрузочные секторы, а также распространять свои копии по разнообразным каналам связи.</a:t>
            </a:r>
            <a:endParaRPr lang="ru-RU" sz="3200" dirty="0"/>
          </a:p>
        </p:txBody>
      </p:sp>
      <p:pic>
        <p:nvPicPr>
          <p:cNvPr id="1026" name="Picture 2" descr="http://asiacomputerweekly.com/wp-content/uploads/2013/03/komp-viru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4149080"/>
            <a:ext cx="2592288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/>
              <a:t>Цели вирусов:</a:t>
            </a:r>
            <a:endParaRPr lang="ru-RU" sz="48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1560" y="1700808"/>
            <a:ext cx="8153400" cy="4853136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удаление файлов; </a:t>
            </a:r>
          </a:p>
          <a:p>
            <a:r>
              <a:rPr lang="ru-RU" dirty="0" smtClean="0"/>
              <a:t>приведение в негодность структур размещения данных; </a:t>
            </a:r>
          </a:p>
          <a:p>
            <a:r>
              <a:rPr lang="ru-RU" dirty="0" smtClean="0"/>
              <a:t>блокирование работы пользователей ;</a:t>
            </a:r>
          </a:p>
          <a:p>
            <a:r>
              <a:rPr lang="ru-RU" dirty="0" smtClean="0"/>
              <a:t>приведение в негодность аппаратных комплексов компьютера; </a:t>
            </a:r>
          </a:p>
          <a:p>
            <a:r>
              <a:rPr lang="ru-RU" dirty="0" smtClean="0"/>
              <a:t>вирус может приводить к сбоям компьютера из-за ошибок, неучтённых тонкостей взаимодействия с операционной системой и другими программами; </a:t>
            </a:r>
          </a:p>
          <a:p>
            <a:r>
              <a:rPr lang="ru-RU" dirty="0" smtClean="0"/>
              <a:t>вирусы, как правило, занимают место на накопителях информации и потребляют некоторые другие ресурсы системы.</a:t>
            </a:r>
            <a:endParaRPr lang="ru-RU" dirty="0"/>
          </a:p>
        </p:txBody>
      </p:sp>
      <p:pic>
        <p:nvPicPr>
          <p:cNvPr id="27650" name="Picture 2" descr="http://mufilm.ru/uploads/0003/cd/5c/6687-2-f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240" y="116632"/>
            <a:ext cx="2088232" cy="19044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Признаки появления вирусов: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043510"/>
          </a:xfrm>
        </p:spPr>
        <p:txBody>
          <a:bodyPr>
            <a:normAutofit fontScale="85000" lnSpcReduction="10000"/>
          </a:bodyPr>
          <a:lstStyle/>
          <a:p>
            <a:pPr algn="just">
              <a:lnSpc>
                <a:spcPct val="80000"/>
              </a:lnSpc>
            </a:pPr>
            <a:r>
              <a:rPr lang="ru-RU" sz="3200" dirty="0" smtClean="0"/>
              <a:t>Неправильная работа нормально работающих программ</a:t>
            </a:r>
          </a:p>
          <a:p>
            <a:pPr algn="just">
              <a:lnSpc>
                <a:spcPct val="80000"/>
              </a:lnSpc>
            </a:pPr>
            <a:r>
              <a:rPr lang="ru-RU" sz="3200" dirty="0" smtClean="0"/>
              <a:t>Частые зависания и сбои в работе ПК</a:t>
            </a:r>
          </a:p>
          <a:p>
            <a:pPr algn="just">
              <a:lnSpc>
                <a:spcPct val="80000"/>
              </a:lnSpc>
            </a:pPr>
            <a:r>
              <a:rPr lang="ru-RU" sz="3200" dirty="0" smtClean="0"/>
              <a:t>Медленная работа ПК</a:t>
            </a:r>
          </a:p>
          <a:p>
            <a:pPr algn="just">
              <a:lnSpc>
                <a:spcPct val="80000"/>
              </a:lnSpc>
            </a:pPr>
            <a:r>
              <a:rPr lang="ru-RU" sz="3200" dirty="0" smtClean="0"/>
              <a:t>Изменение размеров файлов</a:t>
            </a:r>
          </a:p>
          <a:p>
            <a:pPr algn="just">
              <a:lnSpc>
                <a:spcPct val="80000"/>
              </a:lnSpc>
            </a:pPr>
            <a:r>
              <a:rPr lang="ru-RU" sz="3200" dirty="0" smtClean="0"/>
              <a:t>Исчезновение файлов и каталогов</a:t>
            </a:r>
          </a:p>
          <a:p>
            <a:pPr algn="just">
              <a:lnSpc>
                <a:spcPct val="80000"/>
              </a:lnSpc>
            </a:pPr>
            <a:r>
              <a:rPr lang="ru-RU" sz="3200" dirty="0" smtClean="0"/>
              <a:t>Неожиданное увеличение количество файлов на диске</a:t>
            </a:r>
          </a:p>
          <a:p>
            <a:pPr algn="just">
              <a:lnSpc>
                <a:spcPct val="80000"/>
              </a:lnSpc>
            </a:pPr>
            <a:r>
              <a:rPr lang="ru-RU" sz="3200" dirty="0" smtClean="0"/>
              <a:t>Уменьшение размеров свободной оперативной памяти</a:t>
            </a:r>
          </a:p>
          <a:p>
            <a:pPr algn="just">
              <a:lnSpc>
                <a:spcPct val="80000"/>
              </a:lnSpc>
            </a:pPr>
            <a:r>
              <a:rPr lang="ru-RU" sz="3200" dirty="0" smtClean="0"/>
              <a:t> Вывод на экран неожиданных сообщений и изображений</a:t>
            </a:r>
          </a:p>
          <a:p>
            <a:pPr algn="just">
              <a:lnSpc>
                <a:spcPct val="80000"/>
              </a:lnSpc>
            </a:pPr>
            <a:r>
              <a:rPr lang="ru-RU" sz="3200" dirty="0" smtClean="0"/>
              <a:t>Подача непредусмотренных звуковых сигналов</a:t>
            </a:r>
          </a:p>
          <a:p>
            <a:pPr algn="just">
              <a:lnSpc>
                <a:spcPct val="80000"/>
              </a:lnSpc>
            </a:pPr>
            <a:r>
              <a:rPr lang="ru-RU" sz="3200" dirty="0" smtClean="0"/>
              <a:t>Невозможность загрузки Операционной Системы</a:t>
            </a:r>
          </a:p>
          <a:p>
            <a:endParaRPr lang="ru-RU" dirty="0"/>
          </a:p>
        </p:txBody>
      </p:sp>
      <p:sp>
        <p:nvSpPr>
          <p:cNvPr id="2050" name="AutoShape 2" descr="data:image/jpeg;base64,/9j/4AAQSkZJRgABAQAAAQABAAD/2wCEAAkGBxMTEhUSExMWFhUWFRgYFxgYGRcbGBgaGBYXFhYdHR8YHyghHholGxgWITEjJSkrLi4vFx8zODMtNygtLisBCgoKDg0OGhAQGy0lHyYtLS0tLS0tLS4uLS8tLS0tLS8uLS0tLS0tLS0tLS0tLS0tLS0tLS0tLS0tLS0tLS0tLf/AABEIAMAA8AMBEQACEQEDEQH/xAAcAAEAAgMBAQEAAAAAAAAAAAAABAUDBgcCCAH/xABIEAABAwIDAwkFBAYHCQEAAAABAAIDBBEFEiEGMUEHEyIyUWFxgZEUQnKhsTNSgsEjNGKSotEVJENTg7LhVWN0k5Sz0vDxNf/EABoBAQADAQEBAAAAAAAAAAAAAAABAwQCBQb/xAA0EQACAgEDAgIIBQQDAQAAAAAAAQIDEQQSITFBBVETMmFxgZGh0RQiscHhM0JS8BUj8Qb/2gAMAwEAAhEDEQA/AO4oAgCAIAgCAIAgCAIAgNJ2g5TaOnfzMQfVSg2cyCxDPicTlHzXE7IwWZPBbVTZa9sFllTFyqyXBfhsgbxyTRuePwkNHzWZa6hvGTa/CdUlnb9S6oeU3DnkB8roHdk7HM1PC5GU+RWmNkJ+q8mKymyv14te9GDFuVTD4iWROfUyD3YGl3dq7Ro9VMpxisyeDmuudjxBN+4on8qNY43jw5jG8Ocn6R7CQ1mnhcrJLX0rvk9GHg+qks4x72ZablTqGn+sYf0OLoJQ9wHwOaL+R8lMNdTJ4zj3nNvhOqrWdufdybjs/tpQ1hyU9Q1z7X5s3a/v6LrFbDzWscM2BAEAQBAEAQBAEAQBAEAQBAEAQBAEAQBAEAQBAcQ2/wBtJK+V9HSSFlJGcs0rDrM7ixp+59fDfl1OpVK46m/Q6F6iWXxFdfsUlHEyJuRjQ0dg/PtK8OcpTeZPJ9XVCFUdsFhEhsq4wW7inbhss5vVP6AOkLCcn4jxWv00Klilc+b6nnrS23vOplx/iunx8y9p2NY0NaA1o3ACwWKTcnl9T064xhHbFYRmXJ2EJItdQMltnGrTdrgbPaRqC1w1Burarp1PMWZ9RpatRHFi+5bYTt/iUUnsjjBMQzNHJKHh72g2N8hsXDj2r6DTahXQ3d+58drtG9NbszldUybLtti9jYUY78sunzWgx4Jex+2taa6KnrXRPZO14jMbC3LIwB1td9239EDR1NCAgCAIAgCAIAgCAIAgCAIAgCAIAgCA5Hynbdc9mw6gkBLgRUztN2xs3ZGkb3O1vrpa3HSm+6NUcs06XSz1E9sfi/I0imp2xMbGwWAHr2k968Kc3ZJykfWV1xqgoQ6Ii1+JRxgh0ga7gAMxv8IVtVMpvhZRTfqq6k1KWH8/oMOrnmzZWFjnXLCQWiRo3kA7juuO8KzUaV14kun6FOj16ubi+q+q/wB7FkyVY2j0VIkRyrhotUjO165wWJmQFQdZIMuN0zSQZ4wR+0PyVy01r6RZllrtNF4c18yFhraisqWT0rWiKFrmiSUODXl2jgANTaw9F9B4Z4fYovPc+W8W8QhfYtnRfUvJ/aYJqds8kckc73RnJGWZH5bs1Lje9nDyW67TupJ5PMhZuY2pidDG2pb1qaWOYfgcMw823Hms52zukMoc0OabtcAQe0EXCHJ7QBAEAQBAEAQBAEAQBAEAQBAEAQGh8tWImLC5A2URukcxm8BxY54ElhvPROtuChvCJistJnHaWqswR0kBLB77ugw9+url5cdFba99rPoZeJ0UR9Hp45Xy/lmVuESSfbTG33IhlHmd5+S216WuHRfM8y7X329Xhezgy089DSdXIHbrN6ch7tLm60GLhEjEqioqYrR0TmkEPY+R7WuDhuswC9yLixI3q56SdkWmuBDUejmpRfKKyDFonb3hjuLXaOaeIIK+dnprIPDR9VVrabEmpJewynGIW75Wet/ouPw9j6RZY9ZTHrNGMbRtcQ2FjpXHd7rdN+p/Jdfg2ubGkvmzj/koye2mLk/kvmRZ/aJ4TI+QBjSc8MYsXBps9pdffYFWx9FVYoxXPZv29OCia1Gopc5y4XWK74fKyWXNsprTwNHMlo5xoHu+7I3vF9RxWfdK7/rsf5u32+xs2w02LqV+THKXl2kv3LfYepzVEwpwTTEXe73BNf3PEbx4L6Xwb06g1Z0PmPF3p5XZp+Pln2F1tvCXUcjm9aLLM3xjcHD6L1NTHdWzy4PEiyrYGVEJA6sseng9un1Xjmw2jkurzNhlMXXzsYYn335oiYz9FBwbWgCAIAgCAIAgCAIAgCAIAgCAqtpdoqehh5+pfkZcNFgSSSCQABx0KA5ji/KZW1HRo4BSxn+1ms6UjtDBo3zJQnBqRw9peZ6h7p5fellN7eAOjR3ITgjTY6CckDTM/u0Y3xcu4Vym8RRDkkGYRJNrUykt/uo7tZ5ne5b69Cus2Uyt8i/wzDoovs42t7wBf13rZGuMPVRU231LiFq7IMz6KN/XjY74mtP1C5cYvqhlmWmwqFpu2GNp7QxoP0UbYLsics5ljc8cE0rXOAc2rc8NO/K91yfDK8r5XW0zeonhcNfz+p9Fo9RXDTwy+VLOPp+hnwwVDpJDT00kjHlrg4gxsDrZXavGoIDToq4eG23RjnjH6Fz8VqpnNwWU+fLno/2LzB9hX5A2rluwEkQR3DdSTZzt5A4AL26PC61LfPlni26+2UPRp4j5G6U1OyNoZG0MY0WDWiwC9WMVFYRgyepoQ9rmO3OBafBwsfqjWVgFPsPKXUUbHdaIuhd4xuLfyC8BrDwbV0Ni5LH83NiFLwbOydvwztN7fjY71UEM6ChAQBAEAQBAEAQBAEAQBAEAQHJuXCYunw6C/RL5ZXDvjawMP8TkJRouMYg+Lm2xsDnyOLRckAWFyT6rqEXJqKJk8IjNwcyHNUvMp4NHRjb5cfEr0qtFGPMuTPK1voW8EIaA1oAA3ACwWxJJYRUTYIlILKngUZJwWEMC53E7SXHCocgomewCqlMujXkranHadjsrpog7dYubcfyVDtXmXqpdzPFXteA5rg4HcQQR6hSrDt6fgzh11dCwzTqwFoTyZ2sBSQa/s8earayn4PLKhn4xlk+YafNeNqY7bGaqnmJebOu5vGW9lRRvafGGRpHycs50zpiEBAEAQBAEAQBAEAQBAEAQBAcd5XiTidGOAppT6vsfoEJRo2KC9XSjsEp+QWjS/wBVHNvql21i9kykiGJAWlNTquUsFkIZLBmVouTYDUk7lnlYao0M1yr25Zn5ulhNSR1nB2SMfiINyq1ZKbxBZOJ7YnqPbh7dZ6NzWcXRyCTKOJLSAbDuuu5ekisyicKUWymxDGp68nI50NLewy6STDtJ91p7FzXXK7l8R/UmdmOEY6fCoWCzYmW7wCfUrXGmuKwkUOTZifC+nJmpRYjV8Q6kjRv04O32IWe/TrG6HUvo1Eq37DbY8TkkgEtNke4gOa197OHFtxudw8VljN44PUurUo7olhgmLMqYhKwFpuWvY7rMeOs094W6mxSWTyLIk8laSkoMXPN11FNweZKdx+Joez5tcvO18fVkXUvsWGJSc1XYbPrYVJhdbsnZlF/xNavOL2daQ5CAIAgCAIAgCAIAgCAIAgCA45ytf/q03/CP/wC4UJRpVd+uUvwy/QLRpP6qObfVNgjYvZMpPpYlzJnUVksb2CxWTPS09OTQMYrHV0zog4tpoXZXW/tXjePAKumr0z56L6lequw9kSdFEGgNaAANwGgC9NJJYRgMdTVxx9d7W+JH0XMpxj6zCTZUYHM8yvgpYJZw454gxpAA3P1OgZm47tbLDHUwrbS5XYt2Nm6YfsFi04Bc2ClB++4yP9G6XVctdN9FglVo8bR8lVew04iqH1OeW01gIWMZ0ddHEkda5vfdoqJX2S6s6UUilwg09G+oMbOga59PHY3cWCTKzedbantUQeD0aNsatz6t4L3Z549vr2t6v6Au7nlrgfUD5Lbp/Xl8DDf1Zsq9BGNlFtrSGSjlLTZ8dpWHiHRnMLfNUaqG6tnUHiQ2qq81AKlm9ghqG+LHNkHlovENb6HZYZQ5oc03DgCD2gi4Q5PaAIAgCAIAgCAIAgCAIAgCA47yui2J0h4GmkA8Q+/5hCUaRi+lRSP4CR7D+Not9Ffpni2JzZ6pssS9oylnSBVTLayt2ur5YY2PiAJ52MFp94ONrX4Em2q821s9eEnCClHzRR7EbN11Vz0EPs8RhkPOc45xcOcJc05WjVpFwD3JDVSrjtSPOtqam9xvtDyQE61VfK/9mFrYm+F+kSPRcS1FkurOVBIvI+SvDGwyRNgAMjHN5xxL5BcbwX3sb6qg6KHBYYKHF6WhbPcQUEjHOkcAXF8oe0DhfebdhQHT56hjG53ua1o3ucQB6nRAcz2u5UWOD6fDjzjw085Ua81A08RbV799gOKlLJZXW5v2dzl8I9nET3Ruztu2jpyP0j3u3zSAbiTbRWJY/YvnJRS9nRfuzfNlMHNNCQ85ppHc5M7teeHgN3qvS09e1c9TBYyqxrbTm5DFBEJSw2e9zsrA4b2iwJcRxPBVX66Nctq5NWl8Mu1Md0Vx7SzwTGWVkb2luR4GWRhINg8EAg8WnXXuV9F8b4vBm1Oms089li5I2y8fP4UITvEckBHYW5m/yXjtYLV0Ol8nGKe04bSy8eaDHfFH0D82qDk2VAEAQBAEAQBAEAQBAEAQBAck5bYyKrDZLaXqGE27Wxlov+980JRoG1WkIk4xyMePJ3+qmLw0yZLg2aIr6AxFlSlVzRZBlZjYFUKikAyvZHG9ridCXElp7rOaPVedasto9OuW+LgVuF4pJz4nglFNWsbkljkALZBvs4XGZt9Q4LO1kvnCGo6vEjd4OUqtYLTYcJDbR0MwAJ8HtuB5lc7WZpaO1dslbj3KDiRic/m4KGMDpPc4zSC+gDRYDN2aKdj6s4lRKKzLgh4TsrTvi5yZjppJrSSPn1lJIvrr0d+4FaoVR2nOYohV3JzTl4fDaMj3XtMkZ/CXAjyK5lQuwW3OUSY8CrWtyMqKeJv+7gNx4AuspVUi13ySwmkTcF2aip3ulu6WZ3WlkN3+A4NHgtFVCi89zJOZnxjHIaYfpH2ceqwavPg0aq+dsKl+ZlUYTsltiss5Xh0ZbG1pFiBqO8r5qbyz73RVuuiMJLDS5L3Y5x9tGXc2F+fwJblv5gr0PDU/SNnhf/RSi3CPdZ+uDadjjkqK6DgJWTN/xWnNb8Tfmp1EdtjR4tbzE2nkjnyGvo/7ipzt7mTgvaPUPVAZ0NAEAQBAEAQBAEAQBAEAQBAc35dqf+oxVAH6vUxvJ45TdjvLUeiA5zjMGeCVg4sNvIXCHbJez9RzkET+1gv4gWP0Xu0y3VpmOSw2XsDl21khPBhxPCnyPZPBII5mNLdRdkjTrleN9r7iNyyW05eV1L67Wiur5c4y1uHuNvfjAmZ5W6bfRZZRf9yNqvT4kiuZSUxuIKauJPuM56JnmXENC4UV2TIdkF0z8yz2f2M6QkqWta1rs7Kdri5od9+Rzuu/d4aq6uju/kUSmbvmWyMDPKZ+XXWw53FPi+0dPAcjnZpOEcYzSHyG7zsqp2Qr6ssrjOx7YrLNWxjaKd9mE+zB3Vjj/SVL+zcLN8gfHisk9VOXEFj9T04+HQqW7VSx7FyyNh+ycr7uf/V2nfqHzv7y46N+aV6CU+bGRPxVVrZpo7V592XB2Qow3KIzfi4PeHnxIOq2fg6cYweatVdGTkpNN+0nYdh0MALYWBt9XHeXW7SdSrq64wWIrBVKcpPMnkrsDrmvxaQRdMGmyyOabta5rri/fwXl6uUXZwX1JpG27Jyc1jMjeFVSB34oX2P8LllO2dNQgIAgCAIAgCAIAgCAIAgCAo9t8L9poKmAC5fC7L8QF2+dwEBwvA6nnII3/sgHxGh+iHaMexxyCanO+GQ2+F9y0/Ir1NDPMHHyM1qwza4ltKibE5RgZJbHrnadqbMweo2Ineeg5dKJy5ZKnGsSmbJBT00QknqHODMxIY1rAC9ziOAuP/dFRqLvRJYXLJhHcafiuN1D3PgqZhAWSOjdDA1xmkLTbj0g12hFt4Kwz1Nk+OnuPT02k0+30l08LyXUl4Ps3KW2a0UcR3gWdUPHe46M+asq0cpcy4/U7s8VUFs00dq8+7+JsmG4TDTg80wAnrOOr3eLjqVvrqjD1UeRKcpvMmYsTxiCD7WVjD2Ei/pvUzthH1mQot9CmO0zpf1WmlmvucRzcf7zt/kFlnrYL1VksVTZ+jAKio/XJw2PjDBcA9znnUjuCxWaidnD6Fsa0jZMOhhgYI4WNY3saN57TxJ8VSWFb/SzXYrh4gPOTMle2RjdcsUgAeXEbstgVByztaEBAEAQBAEAQBAEAQBAEAQBAfO0tB7LW1lJazWTGSMWsObl6QA7huQ6RBdJzNdG/wB2dpjPZmbYt9brVpJ7bMeZXaso2yNy9czEqNyAlMcgMzSgMgKkgr8aw8PDJedMEsLi6KYEAsJ0PW0LTYXB3qi+qNkfzPB3GTT4NZlx2BlUaqrr/a6jLzcYijsGN4gBpNye8rHWqqXucssse6XGD1JtdUyfYUeUcHTvt/C0fmplr/8AFBU+ZDliq5vt6tzW/cgGQfvb1mnqbJ9WWRrSJGHYVTw6sibm+87pO9XKgswT6vGWRi8kjW/EbfJAR6DFKiqNqGllqNbZ7ZIhrY3e7f4BCMm0YdyZVU9jX1eRnGCmBF+50h1twsB5oRk6Bs/s3S0TMlNCyMG1yB0nW3ZnHU+aEFsgCAIAgCAIAgCAIAgCAIAgCA5ByzYdzNVTV4HQeDTzHsvrE493WHdYdqEo0vaGjMkLg3rss9naHN10+aEsl0O01O6Nr3TMaS0FzSdQeIt4r2o6mDim2ZHB5MrtsaNv9rf4WuP0Ch6qpdyfRyP0bZsP2dPUSd4ZlHq4qt66C6Jk+iZ4O01a77Okjj75JMx9GgKmWvl2R2qTBLUYhJ1qtsfaIox9XFUy1dr7nSqiQ/6Aicc0rpJnfeleXLO5N8ssUUixp6ZkY6DGtHcAFBJGqcYgZ1pWeANz8kGT1Sz1E/6tSyPB9+T9Gzx6Wp8kIK3EZ5oqrmKuRwjDA5/sYYZBfc28hABUNpFldNlmdizg67yf7LYNLEKmmjE5Js58/Tka4DUOD+qdRpbsUlTTTwzoLGAAAAADcBuCEHpAEAQBAEAQBAEAQBAEAQBAEAQBAUu2OBCto5qU2BkYcpPB41YfJwCA4RgVW6SIZgRIwlkgOhD26G44FDtGdmGxDdEz90fyQHt08bN7mN82hAQajaKmbvmB+G7vohGSNNtNGASIpXAccoaPmfyUbkX/AIa7a5bHhewytrql4uyCMN4OdLcfwhSUZIlTVS7pKyCLuYMx+ZQEWOKCQ3tU1Z8wwetgB6oQbBhDJm/YUVPF+094cR+43f5oSXvsFXKP09cWM4tgYGafG4kgd9kBoFe2DnnmmaRFoMznFxkcCcz7ngb+aqsaPc8Lqmoyk+jxg3bkX2gip62aCWTIKhsTWX6plaXWF+DiHW79O5TX0Mnikf8AuyvJZ9//AId6Vh5gQBAEAQBAEAQBAEAQBAEAQBAEAQBAaVj3JjRVMzpzzsT36yczIWB57XDt3+qAhs5HcN/tBPJ8cz/yIQFpScmuFRiwooj3uBcf4igNQ5aZ6elpYaKCOOI1Ml3BjQ39HFYm9u1xaNd4uuZPCNGkrjO6MZdDlkblnPs4SMU2HsdqNNb29wnvbuKmNjRm1Phenv5X5X5r7EyCd0fVp4D3i7T8wVYrUeVPwK9P8sk/oVk1VJOXGVxyZiGsDjlAB7t/iVMp+RVpNCnl2+eF8DwymaDdoyntaSD6hcbmbno6H/aiVV4nO5gjfK58XvA6E33ZiOsB2H5rre2sGX8BXXNTfMfL/ep+yMdazQL7tdw7/wDRVLHc9ucLEsVrn29F/vkeJqYNheDr0XEk8Ta9/VMts4s00K9NOMueG2/N+Z9W4a8mGMu1JjYTffctF1qPiySgCAIAgCAIAgCAIAgCAIAgCAIAgCAICLiWJQ07DJPKyNg3ue4AfPigNBxTldpwctHBLVO+8P0cQ/G4H5AoDk+2eOz11W6SpZGwsjaxrGkuAaSXbzvN+KrsZ63hlcZb3JJ9EUrIANxcPM29FVk9eFMYvMW18Xj5EoSKDarDFWzEMNja+hPYDvKmK5KtVdKNTw8Z4z5LzMbAAABu4KSiKSSS6H6oJMNS4WAJ6zgB6i6lFN8kkovu0vqXDSO0eoVZ78VF9GeYKT2qT2dhNtDK8ahjfpmO4BWVwecs8LxjX1xg6IPLfX2L7s6VTbRYrDbLUQ1AHCaMscfF0Z3+QWg+VwXdFymOGlVQTM7XQubMzxsMr/LKUGDcMDx+mq2Z6eZkgG8A9Jvc5p1B8UILNAEAQBAEAQBAEAQBAEAQBAEAQFVtVinstHUVAsDFE5wuLjMB0dPGyA+bJMTMz+fxEzyzcM7CY2g6jIG6W3eiEk0bTUws0F3gGO08rITkiYjXUs1swlDhoHNY8OHy1HcUwdRm4vMXhlXKwN6sryOAfA8fNv8AJcOCNkPEro9cP4Ec1jhpkv32ePq1R6P2mheLy/w+v8GeMNfpJI8Ag9GOJ5cfNw/JSoJGe7xG21OPRewi4fTjm2m5BOuhK4k+T0NHRH0MWm0/YySKc/3jreAv62XOfYa1RJ/3vHw/Uzx0LOzX7x1Pz+ije0X/APH6eyLjJde/f5lnTVETftqaNw++xgP7zd48rq2NqfU8TVeDW08wW6PsXPxX2LjDdpqUNLYmuyg6hkL9D35W71YeV04LEbRRfcn/AORL/wCKA9x42HXywVDv8Fw/zWQEKrjrHP8Aa6eH2V8DHSc68t5ySzSTHlYSCw21zE8EB32jqBJGyRvVexrh4OAI+qHJmQBAEAQBAEAQBAEAQBAEAQBAVe1OFmqo6imBymWJ7AeAJGnldAcVODYnGMr8OlJaLF0b2Oa62lxrfyQ6yRZzVstfDq3XsiLv8pNkGT1G2scLjDq23fHY+hN0GTxI6rba+HV2ovpC53rl3IMmM1NV/s6v/wCnegyfpqqgC7qGuaO008lggyaiY3Me5jo5IwSXRiRhYS0ngD2blVNdz2/Db1KHo31XT3fwZGlVnqpmZjlBfCRnZIuTXGwSRMd1mgnt4+qJtdCLKabv6kU/ejLBLLHrFK4fsuJew+R1HkV3G1rqebqPBKLFmv8AK/mvl9jYMDxerqHOjp6J0skYBeBKxrRe9iC7UtNjwWhSTWUfLaiiyibrsXJsU2zeMVTDAYYaWOQZZJDJzjg09bKABrb/AOqSjJ12mgbGxsbRZrGhrR2BosPkEIMqAIAgCAIAgCAIAgCAIAgCAIAgCAIAgCAIAgKnaPZymro+bqYw8DVp3OYTxa4agoSm08o5XjvIxMwZqOpEn+7naA799mhO7e0eK4cEbq/Ero9eTmuJ0lTTSmGopzG8agE9YdrTucPArhwwejp/EJWvCj9fv9zCytHvXb8Q09dy52m6OsguJZj7/v0JjZFxg3xsMzHqC+Ey12ZxQ0tbTVANgJWxyd8cpDHX7gS134VZU8PB5fjtCnp1Z3i/oz6TWg+PCAIAgCAIAgCAIAgCAIAgCAIAgCAIAgCAIAgCAIAgNV5Stn46ygmDgM8THSxP4sexpOncQLFCYycXldT5jM0hDD0QH9xNri43qnCPfdt0owfGJezJkoAWuczNcAA9lib6DyUS5WSzRp12Sr3ZSS+DfZFpGVWz2a2eMW+wf8KmHrI58Qx+Es9x9XQk5W332F/G2q1Hwh7QBAEAQBAEAQBAEAQBAEAQBAEAQBAEAQBAEAQBAEBz/lr2gfS4eWRg5qh3NF9jljaR0yT2kaDx7kOorc0m8HzxWyDI0MIJBblA13blTFc8nu6qyKqjGt5eVj4GWllYxtje+8ktOp4qGmy2iyuqGHnPfKfLJLK9naT4AlRtZrhrqV3z7k2ZYM1RLDT5crJpooyT1iHvAOg3eqmEVky+Ja2ydDio4i+Oer+HY+tFefNBAEAQBAEAQBAEAQBAEAQBAEAQBAEAQBAEAQBAEAQH4RfQ7kB89csQpv6QZDTwxxmCMmVzGtbmfJYtBt91rb/iK4m+D0vDat1jn5Gg1U56YBtZrbdt3Gy4S6Hoai6S3xT7L5tkxcG4stjoHTYjSRxtLyyojkflF8rGOBc53YBorILnJ5PiV0HDYnzk+plaeKEAQBAEAQBAEAQBAEAQBAEAQBAEAQBAEAQBAEAQBAEByraDkc56eWeKue10sjnuEsYk1cb2BDmkAbgNdAFy4pmmnVWUrETXJuQ2szEisgILgbljwej1dBf0um1B6qxtt92n8uhb4byIXN6qtc5v3IWZL+LnEm3kiikdW626xYb+R07ANn6ajj5qmhbG3jYautxcTqT4royFmgCAIAgCAIAgC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-214338"/>
            <a:ext cx="5715040" cy="990600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</a:rPr>
              <a:t>Классификация</a:t>
            </a:r>
            <a:r>
              <a:rPr lang="en-US" sz="4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</a:rPr>
              <a:t>вирусов:</a:t>
            </a:r>
            <a:endParaRPr lang="ru-RU" sz="4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>
            <a:off x="571472" y="500042"/>
            <a:ext cx="3745038" cy="900106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А</a:t>
            </a:r>
            <a:r>
              <a:rPr lang="ru-RU" b="1" dirty="0" smtClean="0"/>
              <a:t> </a:t>
            </a:r>
            <a:r>
              <a:rPr lang="ru-RU" dirty="0" smtClean="0"/>
              <a:t>– по среде обитания;</a:t>
            </a:r>
          </a:p>
          <a:p>
            <a:pPr>
              <a:buNone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В</a:t>
            </a:r>
            <a:r>
              <a:rPr lang="ru-RU" dirty="0" smtClean="0"/>
              <a:t> – по степени воздействия алгоритмов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500430" y="500042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Б</a:t>
            </a:r>
            <a:r>
              <a:rPr lang="ru-RU" b="1" dirty="0" smtClean="0"/>
              <a:t> </a:t>
            </a:r>
            <a:r>
              <a:rPr lang="ru-RU" dirty="0" smtClean="0"/>
              <a:t>- по способу заражения;</a:t>
            </a:r>
            <a:br>
              <a:rPr lang="ru-RU" dirty="0" smtClean="0"/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Г</a:t>
            </a:r>
            <a:r>
              <a:rPr lang="ru-RU" b="1" dirty="0" smtClean="0"/>
              <a:t> </a:t>
            </a:r>
            <a:r>
              <a:rPr lang="ru-RU" dirty="0" smtClean="0"/>
              <a:t>- по особенностям алгоритмов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29698" name="Picture 2" descr="https://encrypted-tbn3.gstatic.com/images?q=tbn:ANd9GcT_q1auK2uHkL1_QO8X5AWsBT7DUGbcCQE8NoLn2WdP3RFM87B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248" y="692696"/>
            <a:ext cx="2232248" cy="1680651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131840" y="1700808"/>
            <a:ext cx="1656184" cy="36004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Вирусы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55576" y="2636912"/>
            <a:ext cx="1008112" cy="36004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сетевые</a:t>
            </a:r>
            <a:endParaRPr lang="ru-RU" dirty="0"/>
          </a:p>
        </p:txBody>
      </p:sp>
      <p:cxnSp>
        <p:nvCxnSpPr>
          <p:cNvPr id="10" name="Прямая соединительная линия 9"/>
          <p:cNvCxnSpPr>
            <a:stCxn id="8" idx="0"/>
          </p:cNvCxnSpPr>
          <p:nvPr/>
        </p:nvCxnSpPr>
        <p:spPr>
          <a:xfrm flipV="1">
            <a:off x="1259632" y="2348880"/>
            <a:ext cx="0" cy="2880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>
            <a:stCxn id="7" idx="2"/>
          </p:cNvCxnSpPr>
          <p:nvPr/>
        </p:nvCxnSpPr>
        <p:spPr>
          <a:xfrm>
            <a:off x="3959932" y="2060848"/>
            <a:ext cx="36004" cy="2880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H="1">
            <a:off x="1259632" y="2348880"/>
            <a:ext cx="532859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1979712" y="2636912"/>
            <a:ext cx="1368152" cy="36004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файловые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3563888" y="2636912"/>
            <a:ext cx="1512168" cy="36004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загрузочные</a:t>
            </a:r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5292080" y="2636912"/>
            <a:ext cx="2376264" cy="36004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файлово-загрузочные</a:t>
            </a:r>
            <a:endParaRPr lang="ru-RU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1043608" y="3501008"/>
            <a:ext cx="1656184" cy="36004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Вирусы</a:t>
            </a:r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251520" y="4221088"/>
            <a:ext cx="1656184" cy="2880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резидентные</a:t>
            </a:r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2051720" y="4221088"/>
            <a:ext cx="1800200" cy="2880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нерезидентные</a:t>
            </a:r>
            <a:endParaRPr lang="ru-RU" dirty="0"/>
          </a:p>
        </p:txBody>
      </p:sp>
      <p:cxnSp>
        <p:nvCxnSpPr>
          <p:cNvPr id="27" name="Прямая соединительная линия 26"/>
          <p:cNvCxnSpPr>
            <a:endCxn id="20" idx="0"/>
          </p:cNvCxnSpPr>
          <p:nvPr/>
        </p:nvCxnSpPr>
        <p:spPr>
          <a:xfrm flipH="1">
            <a:off x="2663788" y="2348880"/>
            <a:ext cx="36004" cy="2880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>
            <a:endCxn id="21" idx="0"/>
          </p:cNvCxnSpPr>
          <p:nvPr/>
        </p:nvCxnSpPr>
        <p:spPr>
          <a:xfrm>
            <a:off x="4283968" y="2348880"/>
            <a:ext cx="36004" cy="2880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6588224" y="2348880"/>
            <a:ext cx="0" cy="2880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Прямоугольник 34"/>
          <p:cNvSpPr/>
          <p:nvPr/>
        </p:nvSpPr>
        <p:spPr>
          <a:xfrm>
            <a:off x="5364088" y="3501008"/>
            <a:ext cx="1656184" cy="36004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Вирусы</a:t>
            </a:r>
            <a:endParaRPr lang="ru-RU" dirty="0"/>
          </a:p>
        </p:txBody>
      </p:sp>
      <p:sp>
        <p:nvSpPr>
          <p:cNvPr id="36" name="Прямоугольник 35"/>
          <p:cNvSpPr/>
          <p:nvPr/>
        </p:nvSpPr>
        <p:spPr>
          <a:xfrm>
            <a:off x="4211960" y="4221088"/>
            <a:ext cx="1296144" cy="2880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неопасные</a:t>
            </a:r>
            <a:endParaRPr lang="ru-RU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5580112" y="4221088"/>
            <a:ext cx="1080120" cy="2880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опасные</a:t>
            </a:r>
            <a:endParaRPr lang="ru-RU" dirty="0"/>
          </a:p>
        </p:txBody>
      </p:sp>
      <p:sp>
        <p:nvSpPr>
          <p:cNvPr id="38" name="Прямоугольник 37"/>
          <p:cNvSpPr/>
          <p:nvPr/>
        </p:nvSpPr>
        <p:spPr>
          <a:xfrm>
            <a:off x="6732240" y="4221088"/>
            <a:ext cx="1728192" cy="2880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очень опасные</a:t>
            </a:r>
            <a:endParaRPr lang="ru-RU" dirty="0"/>
          </a:p>
        </p:txBody>
      </p:sp>
      <p:cxnSp>
        <p:nvCxnSpPr>
          <p:cNvPr id="40" name="Прямая соединительная линия 39"/>
          <p:cNvCxnSpPr>
            <a:stCxn id="23" idx="2"/>
          </p:cNvCxnSpPr>
          <p:nvPr/>
        </p:nvCxnSpPr>
        <p:spPr>
          <a:xfrm flipH="1">
            <a:off x="1835696" y="3861048"/>
            <a:ext cx="36004" cy="14401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>
            <a:stCxn id="24" idx="0"/>
          </p:cNvCxnSpPr>
          <p:nvPr/>
        </p:nvCxnSpPr>
        <p:spPr>
          <a:xfrm flipV="1">
            <a:off x="1079612" y="4005064"/>
            <a:ext cx="36004" cy="21602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 flipV="1">
            <a:off x="2771800" y="4005064"/>
            <a:ext cx="0" cy="2880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>
            <a:off x="1115616" y="4005064"/>
            <a:ext cx="165618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 flipV="1">
            <a:off x="4932040" y="4005064"/>
            <a:ext cx="0" cy="21602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 flipV="1">
            <a:off x="7452320" y="4005064"/>
            <a:ext cx="0" cy="21602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 flipV="1">
            <a:off x="6012160" y="4005064"/>
            <a:ext cx="0" cy="21602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>
            <a:off x="4932040" y="4005064"/>
            <a:ext cx="252028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Прямоугольник 55"/>
          <p:cNvSpPr/>
          <p:nvPr/>
        </p:nvSpPr>
        <p:spPr>
          <a:xfrm>
            <a:off x="3419872" y="5085184"/>
            <a:ext cx="1872208" cy="36004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Вирусы</a:t>
            </a:r>
            <a:endParaRPr lang="ru-RU" dirty="0"/>
          </a:p>
        </p:txBody>
      </p:sp>
      <p:sp>
        <p:nvSpPr>
          <p:cNvPr id="57" name="Прямоугольник 56"/>
          <p:cNvSpPr/>
          <p:nvPr/>
        </p:nvSpPr>
        <p:spPr>
          <a:xfrm>
            <a:off x="179512" y="5949280"/>
            <a:ext cx="1800200" cy="36004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паразитические</a:t>
            </a:r>
            <a:endParaRPr lang="ru-RU" dirty="0"/>
          </a:p>
        </p:txBody>
      </p:sp>
      <p:sp>
        <p:nvSpPr>
          <p:cNvPr id="58" name="Прямоугольник 57"/>
          <p:cNvSpPr/>
          <p:nvPr/>
        </p:nvSpPr>
        <p:spPr>
          <a:xfrm>
            <a:off x="2267744" y="5949280"/>
            <a:ext cx="1512168" cy="36004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репликаторы</a:t>
            </a:r>
            <a:endParaRPr lang="ru-RU" dirty="0"/>
          </a:p>
        </p:txBody>
      </p:sp>
      <p:sp>
        <p:nvSpPr>
          <p:cNvPr id="59" name="Прямоугольник 58"/>
          <p:cNvSpPr/>
          <p:nvPr/>
        </p:nvSpPr>
        <p:spPr>
          <a:xfrm>
            <a:off x="4067944" y="5949280"/>
            <a:ext cx="1296144" cy="36004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невидимки</a:t>
            </a:r>
            <a:endParaRPr lang="ru-RU" dirty="0"/>
          </a:p>
        </p:txBody>
      </p:sp>
      <p:sp>
        <p:nvSpPr>
          <p:cNvPr id="60" name="Прямоугольник 59"/>
          <p:cNvSpPr/>
          <p:nvPr/>
        </p:nvSpPr>
        <p:spPr>
          <a:xfrm>
            <a:off x="5652120" y="5949280"/>
            <a:ext cx="1008112" cy="36004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мутанты</a:t>
            </a:r>
            <a:endParaRPr lang="ru-RU" dirty="0"/>
          </a:p>
        </p:txBody>
      </p:sp>
      <p:sp>
        <p:nvSpPr>
          <p:cNvPr id="61" name="Прямоугольник 60"/>
          <p:cNvSpPr/>
          <p:nvPr/>
        </p:nvSpPr>
        <p:spPr>
          <a:xfrm>
            <a:off x="7020272" y="5949280"/>
            <a:ext cx="1224136" cy="36004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троянские</a:t>
            </a:r>
            <a:endParaRPr lang="ru-RU" dirty="0"/>
          </a:p>
        </p:txBody>
      </p:sp>
      <p:cxnSp>
        <p:nvCxnSpPr>
          <p:cNvPr id="63" name="Прямая соединительная линия 62"/>
          <p:cNvCxnSpPr>
            <a:stCxn id="57" idx="0"/>
          </p:cNvCxnSpPr>
          <p:nvPr/>
        </p:nvCxnSpPr>
        <p:spPr>
          <a:xfrm flipV="1">
            <a:off x="1079612" y="5661248"/>
            <a:ext cx="36004" cy="2880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/>
          <p:nvPr/>
        </p:nvCxnSpPr>
        <p:spPr>
          <a:xfrm flipV="1">
            <a:off x="3059832" y="5661248"/>
            <a:ext cx="0" cy="2880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>
            <a:stCxn id="59" idx="0"/>
          </p:cNvCxnSpPr>
          <p:nvPr/>
        </p:nvCxnSpPr>
        <p:spPr>
          <a:xfrm flipV="1">
            <a:off x="4716016" y="5661248"/>
            <a:ext cx="0" cy="2880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>
            <a:stCxn id="60" idx="0"/>
          </p:cNvCxnSpPr>
          <p:nvPr/>
        </p:nvCxnSpPr>
        <p:spPr>
          <a:xfrm flipV="1">
            <a:off x="6156176" y="5661248"/>
            <a:ext cx="0" cy="2880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>
            <a:stCxn id="61" idx="0"/>
          </p:cNvCxnSpPr>
          <p:nvPr/>
        </p:nvCxnSpPr>
        <p:spPr>
          <a:xfrm flipH="1" flipV="1">
            <a:off x="7596336" y="5661248"/>
            <a:ext cx="36004" cy="2880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/>
          <p:cNvCxnSpPr/>
          <p:nvPr/>
        </p:nvCxnSpPr>
        <p:spPr>
          <a:xfrm>
            <a:off x="1115616" y="5661248"/>
            <a:ext cx="648072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/>
          <p:cNvCxnSpPr/>
          <p:nvPr/>
        </p:nvCxnSpPr>
        <p:spPr>
          <a:xfrm>
            <a:off x="4355976" y="5445224"/>
            <a:ext cx="0" cy="21602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единительная линия 76"/>
          <p:cNvCxnSpPr/>
          <p:nvPr/>
        </p:nvCxnSpPr>
        <p:spPr>
          <a:xfrm>
            <a:off x="6264188" y="3861048"/>
            <a:ext cx="36004" cy="14401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0" name="Прямоугольник 99"/>
          <p:cNvSpPr/>
          <p:nvPr/>
        </p:nvSpPr>
        <p:spPr>
          <a:xfrm>
            <a:off x="4860032" y="1700808"/>
            <a:ext cx="3241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А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7092280" y="3501008"/>
            <a:ext cx="314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В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2771800" y="3501008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Б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5364088" y="5085184"/>
            <a:ext cx="2840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Г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71472" y="142852"/>
            <a:ext cx="8153400" cy="64294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1"/>
          </p:nvPr>
        </p:nvSpPr>
        <p:spPr>
          <a:xfrm>
            <a:off x="571472" y="1643050"/>
            <a:ext cx="8153400" cy="5000660"/>
          </a:xfrm>
        </p:spPr>
        <p:txBody>
          <a:bodyPr>
            <a:normAutofit fontScale="70000" lnSpcReduction="20000"/>
          </a:bodyPr>
          <a:lstStyle/>
          <a:p>
            <a:r>
              <a:rPr lang="ru-RU" sz="3400" b="1" dirty="0" smtClean="0">
                <a:cs typeface="Times New Roman" pitchFamily="18" charset="0"/>
              </a:rPr>
              <a:t>Сетевые вирусы </a:t>
            </a:r>
            <a:r>
              <a:rPr lang="ru-RU" sz="3400" dirty="0" smtClean="0">
                <a:cs typeface="Times New Roman" pitchFamily="18" charset="0"/>
              </a:rPr>
              <a:t>используют для своего распространения протоколы или команды компьютерных сетей и электронной почты.</a:t>
            </a:r>
          </a:p>
          <a:p>
            <a:endParaRPr lang="ru-RU" sz="3400" b="1" dirty="0" smtClean="0">
              <a:cs typeface="Times New Roman" pitchFamily="18" charset="0"/>
            </a:endParaRPr>
          </a:p>
          <a:p>
            <a:r>
              <a:rPr lang="ru-RU" sz="3400" b="1" dirty="0" smtClean="0">
                <a:cs typeface="Times New Roman" pitchFamily="18" charset="0"/>
              </a:rPr>
              <a:t>Файловые вирусы </a:t>
            </a:r>
            <a:r>
              <a:rPr lang="ru-RU" sz="3400" dirty="0" smtClean="0">
                <a:cs typeface="Times New Roman" pitchFamily="18" charset="0"/>
              </a:rPr>
              <a:t>либо различными способами внедряются в выполняемые файлы (наиболее распространенный тип вирусов), либо создают файлы-двойники (</a:t>
            </a:r>
            <a:r>
              <a:rPr lang="ru-RU" sz="3400" dirty="0" err="1" smtClean="0">
                <a:cs typeface="Times New Roman" pitchFamily="18" charset="0"/>
              </a:rPr>
              <a:t>компаньон-вирусы</a:t>
            </a:r>
            <a:r>
              <a:rPr lang="ru-RU" sz="3400" dirty="0" smtClean="0">
                <a:cs typeface="Times New Roman" pitchFamily="18" charset="0"/>
              </a:rPr>
              <a:t>), либо используют особенности организации файловой системы (link-вирусы)</a:t>
            </a:r>
            <a:r>
              <a:rPr lang="ru-RU" sz="3400" dirty="0" smtClean="0"/>
              <a:t> </a:t>
            </a:r>
          </a:p>
          <a:p>
            <a:r>
              <a:rPr lang="ru-RU" sz="3400" b="1" dirty="0" smtClean="0"/>
              <a:t/>
            </a:r>
            <a:br>
              <a:rPr lang="ru-RU" sz="3400" b="1" dirty="0" smtClean="0"/>
            </a:br>
            <a:r>
              <a:rPr lang="ru-RU" sz="3400" b="1" dirty="0" smtClean="0">
                <a:cs typeface="Times New Roman" pitchFamily="18" charset="0"/>
              </a:rPr>
              <a:t>Загрузочные вирусы </a:t>
            </a:r>
            <a:r>
              <a:rPr lang="ru-RU" sz="3400" dirty="0" smtClean="0">
                <a:cs typeface="Times New Roman" pitchFamily="18" charset="0"/>
              </a:rPr>
              <a:t>записывают себя либо в загрузочный сектор диска (boot-сектор), либо в сектор, содержащий системный загрузчик винчестера (</a:t>
            </a:r>
            <a:r>
              <a:rPr lang="ru-RU" sz="3400" dirty="0" err="1" smtClean="0">
                <a:cs typeface="Times New Roman" pitchFamily="18" charset="0"/>
              </a:rPr>
              <a:t>Master</a:t>
            </a:r>
            <a:r>
              <a:rPr lang="ru-RU" sz="3400" dirty="0" smtClean="0">
                <a:cs typeface="Times New Roman" pitchFamily="18" charset="0"/>
              </a:rPr>
              <a:t> </a:t>
            </a:r>
            <a:r>
              <a:rPr lang="ru-RU" sz="3400" dirty="0" err="1" smtClean="0">
                <a:cs typeface="Times New Roman" pitchFamily="18" charset="0"/>
              </a:rPr>
              <a:t>Boot</a:t>
            </a:r>
            <a:r>
              <a:rPr lang="ru-RU" sz="3400" dirty="0" smtClean="0">
                <a:cs typeface="Times New Roman" pitchFamily="18" charset="0"/>
              </a:rPr>
              <a:t> </a:t>
            </a:r>
            <a:r>
              <a:rPr lang="ru-RU" sz="3400" dirty="0" err="1" smtClean="0">
                <a:cs typeface="Times New Roman" pitchFamily="18" charset="0"/>
              </a:rPr>
              <a:t>Record</a:t>
            </a:r>
            <a:r>
              <a:rPr lang="ru-RU" sz="3400" dirty="0" smtClean="0">
                <a:cs typeface="Times New Roman" pitchFamily="18" charset="0"/>
              </a:rPr>
              <a:t>), либо меняют указатель на активный boot-сектор.</a:t>
            </a:r>
          </a:p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42910" y="142852"/>
            <a:ext cx="68580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</a:rPr>
              <a:t>Классификация</a:t>
            </a:r>
            <a:r>
              <a:rPr lang="en-US" sz="4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</a:rPr>
              <a:t>вирусов:</a:t>
            </a:r>
            <a:endParaRPr lang="ru-RU" sz="4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42910" y="642918"/>
            <a:ext cx="521497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 smtClean="0">
                <a:solidFill>
                  <a:schemeClr val="accent2">
                    <a:lumMod val="75000"/>
                  </a:schemeClr>
                </a:solidFill>
              </a:rPr>
              <a:t>по среде обитания</a:t>
            </a:r>
            <a:endParaRPr lang="ru-RU" sz="44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114948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cs typeface="Times New Roman" pitchFamily="18" charset="0"/>
              </a:rPr>
              <a:t>Резидентные</a:t>
            </a:r>
            <a:r>
              <a:rPr lang="ru-RU" sz="3200" dirty="0" smtClean="0">
                <a:cs typeface="Times New Roman" pitchFamily="18" charset="0"/>
              </a:rPr>
              <a:t> (такой вирус при инфицировании ПК оставляет в оперативной памяти свою резидентную часть, которая потом перехватывает обращение ОС к</a:t>
            </a: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 </a:t>
            </a:r>
            <a:r>
              <a:rPr lang="ru-RU" sz="3200" dirty="0" smtClean="0">
                <a:cs typeface="Times New Roman" pitchFamily="18" charset="0"/>
              </a:rPr>
              <a:t>объектам заражения и поражает их. Резидентные вирусы живут до первой перезагрузки ПК)</a:t>
            </a:r>
          </a:p>
          <a:p>
            <a:r>
              <a:rPr lang="ru-RU" sz="3200" b="1" dirty="0" smtClean="0">
                <a:cs typeface="Times New Roman" pitchFamily="18" charset="0"/>
              </a:rPr>
              <a:t>Нерезидентные</a:t>
            </a:r>
            <a:r>
              <a:rPr lang="ru-RU" sz="3200" dirty="0" smtClean="0">
                <a:cs typeface="Times New Roman" pitchFamily="18" charset="0"/>
              </a:rPr>
              <a:t> (не заражают оперативную память и могут быть активными ограниченное время)</a:t>
            </a:r>
          </a:p>
          <a:p>
            <a:endParaRPr lang="ru-RU" dirty="0"/>
          </a:p>
        </p:txBody>
      </p:sp>
      <p:sp>
        <p:nvSpPr>
          <p:cNvPr id="4" name="Заголовок 4"/>
          <p:cNvSpPr>
            <a:spLocks noGrp="1"/>
          </p:cNvSpPr>
          <p:nvPr>
            <p:ph type="title"/>
          </p:nvPr>
        </p:nvSpPr>
        <p:spPr>
          <a:xfrm>
            <a:off x="642910" y="428604"/>
            <a:ext cx="8153400" cy="48575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Классификация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вирусов: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42910" y="571480"/>
            <a:ext cx="685804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 smtClean="0">
                <a:solidFill>
                  <a:schemeClr val="accent2">
                    <a:lumMod val="75000"/>
                  </a:schemeClr>
                </a:solidFill>
              </a:rPr>
              <a:t>по способу заражения</a:t>
            </a:r>
            <a:endParaRPr lang="ru-RU" sz="44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114948"/>
          </a:xfrm>
        </p:spPr>
        <p:txBody>
          <a:bodyPr>
            <a:normAutofit fontScale="77500" lnSpcReduction="20000"/>
          </a:bodyPr>
          <a:lstStyle/>
          <a:p>
            <a:r>
              <a:rPr lang="ru-RU" sz="3200" b="1" dirty="0" smtClean="0">
                <a:cs typeface="Times New Roman" pitchFamily="18" charset="0"/>
              </a:rPr>
              <a:t>Неопасные</a:t>
            </a:r>
            <a:r>
              <a:rPr lang="ru-RU" sz="3200" dirty="0" smtClean="0">
                <a:cs typeface="Times New Roman" pitchFamily="18" charset="0"/>
              </a:rPr>
              <a:t> (как правило эти вирусы забивают память компьютера путем своего размножения и могут организовывать мелкие пакости – проигрывать заложенную в них мелодию или показывать картинку);</a:t>
            </a:r>
          </a:p>
          <a:p>
            <a:r>
              <a:rPr lang="ru-RU" sz="3200" dirty="0" smtClean="0">
                <a:cs typeface="Times New Roman" pitchFamily="18" charset="0"/>
              </a:rPr>
              <a:t/>
            </a:r>
            <a:br>
              <a:rPr lang="ru-RU" sz="3200" dirty="0" smtClean="0">
                <a:cs typeface="Times New Roman" pitchFamily="18" charset="0"/>
              </a:rPr>
            </a:br>
            <a:r>
              <a:rPr lang="ru-RU" sz="3200" b="1" dirty="0" smtClean="0">
                <a:cs typeface="Times New Roman" pitchFamily="18" charset="0"/>
              </a:rPr>
              <a:t>Опасные</a:t>
            </a:r>
            <a:r>
              <a:rPr lang="ru-RU" sz="3200" dirty="0" smtClean="0">
                <a:cs typeface="Times New Roman" pitchFamily="18" charset="0"/>
              </a:rPr>
              <a:t> (эти вирусы способны создать некоторые нарушения в функционировании ПК – сбои, перезагрузки, </a:t>
            </a:r>
            <a:r>
              <a:rPr lang="ru-RU" sz="3200" dirty="0" err="1" smtClean="0">
                <a:cs typeface="Times New Roman" pitchFamily="18" charset="0"/>
              </a:rPr>
              <a:t>глюки</a:t>
            </a:r>
            <a:r>
              <a:rPr lang="ru-RU" sz="3200" dirty="0" smtClean="0">
                <a:cs typeface="Times New Roman" pitchFamily="18" charset="0"/>
              </a:rPr>
              <a:t>, медленная работа компьютера и т.д.);</a:t>
            </a:r>
          </a:p>
          <a:p>
            <a:r>
              <a:rPr lang="ru-RU" sz="3200" dirty="0" smtClean="0">
                <a:cs typeface="Times New Roman" pitchFamily="18" charset="0"/>
              </a:rPr>
              <a:t/>
            </a:r>
            <a:br>
              <a:rPr lang="ru-RU" sz="3200" dirty="0" smtClean="0">
                <a:cs typeface="Times New Roman" pitchFamily="18" charset="0"/>
              </a:rPr>
            </a:br>
            <a:r>
              <a:rPr lang="ru-RU" sz="3200" b="1" dirty="0" smtClean="0">
                <a:cs typeface="Times New Roman" pitchFamily="18" charset="0"/>
              </a:rPr>
              <a:t>Очень опасные</a:t>
            </a:r>
            <a:r>
              <a:rPr lang="ru-RU" sz="3200" dirty="0" smtClean="0">
                <a:cs typeface="Times New Roman" pitchFamily="18" charset="0"/>
              </a:rPr>
              <a:t> (</a:t>
            </a:r>
            <a:r>
              <a:rPr lang="ru-RU" sz="3200" dirty="0" err="1" smtClean="0">
                <a:cs typeface="Times New Roman" pitchFamily="18" charset="0"/>
              </a:rPr>
              <a:t>опасные</a:t>
            </a:r>
            <a:r>
              <a:rPr lang="ru-RU" sz="3200" dirty="0" smtClean="0">
                <a:cs typeface="Times New Roman" pitchFamily="18" charset="0"/>
              </a:rPr>
              <a:t> вирусы могут уничтожить программы, стереть важные данные, убить загрузочные и системные области жесткого диска, который потом можно выбросить)</a:t>
            </a:r>
          </a:p>
          <a:p>
            <a:endParaRPr lang="ru-RU" dirty="0"/>
          </a:p>
        </p:txBody>
      </p:sp>
      <p:sp>
        <p:nvSpPr>
          <p:cNvPr id="4" name="Заголовок 4"/>
          <p:cNvSpPr>
            <a:spLocks noGrp="1"/>
          </p:cNvSpPr>
          <p:nvPr>
            <p:ph type="title"/>
          </p:nvPr>
        </p:nvSpPr>
        <p:spPr>
          <a:xfrm>
            <a:off x="571472" y="428604"/>
            <a:ext cx="8153400" cy="48575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Классификация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вирусов: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71472" y="642918"/>
            <a:ext cx="54178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 smtClean="0">
                <a:solidFill>
                  <a:schemeClr val="accent2">
                    <a:lumMod val="75000"/>
                  </a:schemeClr>
                </a:solidFill>
              </a:rPr>
              <a:t>по степени воздействия</a:t>
            </a:r>
            <a:endParaRPr lang="ru-RU" sz="40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5530988" cy="70007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Классификация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вирусов: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114948"/>
          </a:xfrm>
        </p:spPr>
        <p:txBody>
          <a:bodyPr>
            <a:normAutofit fontScale="62500" lnSpcReduction="20000"/>
          </a:bodyPr>
          <a:lstStyle/>
          <a:p>
            <a:r>
              <a:rPr lang="ru-RU" sz="3200" b="1" dirty="0" smtClean="0">
                <a:cs typeface="Times New Roman" pitchFamily="18" charset="0"/>
              </a:rPr>
              <a:t>Паразитические</a:t>
            </a:r>
            <a:r>
              <a:rPr lang="ru-RU" sz="3200" dirty="0" smtClean="0">
                <a:cs typeface="Times New Roman" pitchFamily="18" charset="0"/>
              </a:rPr>
              <a:t> (меняют содержимое файлов и секторов диска. Такие вирусы легко вычисляются и удаляются);</a:t>
            </a:r>
          </a:p>
          <a:p>
            <a:r>
              <a:rPr lang="ru-RU" sz="3200" dirty="0" smtClean="0">
                <a:cs typeface="Times New Roman" pitchFamily="18" charset="0"/>
              </a:rPr>
              <a:t/>
            </a:r>
            <a:br>
              <a:rPr lang="ru-RU" sz="3200" dirty="0" smtClean="0">
                <a:cs typeface="Times New Roman" pitchFamily="18" charset="0"/>
              </a:rPr>
            </a:br>
            <a:r>
              <a:rPr lang="ru-RU" sz="3200" b="1" dirty="0" smtClean="0">
                <a:cs typeface="Times New Roman" pitchFamily="18" charset="0"/>
              </a:rPr>
              <a:t>Мутанты</a:t>
            </a:r>
            <a:r>
              <a:rPr lang="ru-RU" sz="3200" dirty="0" smtClean="0">
                <a:cs typeface="Times New Roman" pitchFamily="18" charset="0"/>
              </a:rPr>
              <a:t> (их очень тяжело обнаружить из-за применения в них алгоритмов шифрования. Каждая следующая копия размножающегося вируса не будет похожа на предыдущую);</a:t>
            </a:r>
          </a:p>
          <a:p>
            <a:r>
              <a:rPr lang="ru-RU" sz="3200" dirty="0" smtClean="0">
                <a:cs typeface="Times New Roman" pitchFamily="18" charset="0"/>
              </a:rPr>
              <a:t/>
            </a:r>
            <a:br>
              <a:rPr lang="ru-RU" sz="3200" dirty="0" smtClean="0">
                <a:cs typeface="Times New Roman" pitchFamily="18" charset="0"/>
              </a:rPr>
            </a:br>
            <a:r>
              <a:rPr lang="ru-RU" sz="3200" b="1" dirty="0" smtClean="0">
                <a:cs typeface="Times New Roman" pitchFamily="18" charset="0"/>
              </a:rPr>
              <a:t>Репликаторы</a:t>
            </a:r>
            <a:r>
              <a:rPr lang="ru-RU" sz="3200" dirty="0" smtClean="0">
                <a:cs typeface="Times New Roman" pitchFamily="18" charset="0"/>
              </a:rPr>
              <a:t> (вирусы-репликаторы, они же сетевые черви, проникают через компьютерные сети, они находят адреса компьютеров в сети и заражают их);</a:t>
            </a:r>
          </a:p>
          <a:p>
            <a:r>
              <a:rPr lang="ru-RU" sz="3200" dirty="0" smtClean="0">
                <a:cs typeface="Times New Roman" pitchFamily="18" charset="0"/>
              </a:rPr>
              <a:t/>
            </a:r>
            <a:br>
              <a:rPr lang="ru-RU" sz="3200" dirty="0" smtClean="0">
                <a:cs typeface="Times New Roman" pitchFamily="18" charset="0"/>
              </a:rPr>
            </a:br>
            <a:r>
              <a:rPr lang="ru-RU" sz="3200" b="1" dirty="0" smtClean="0">
                <a:cs typeface="Times New Roman" pitchFamily="18" charset="0"/>
              </a:rPr>
              <a:t>Троянский конь</a:t>
            </a:r>
            <a:r>
              <a:rPr lang="ru-RU" sz="3200" dirty="0" smtClean="0">
                <a:cs typeface="Times New Roman" pitchFamily="18" charset="0"/>
              </a:rPr>
              <a:t> (один из самых опасных вирусов, так как </a:t>
            </a:r>
            <a:r>
              <a:rPr lang="ru-RU" sz="3200" dirty="0" err="1" smtClean="0">
                <a:cs typeface="Times New Roman" pitchFamily="18" charset="0"/>
              </a:rPr>
              <a:t>трояны</a:t>
            </a:r>
            <a:r>
              <a:rPr lang="ru-RU" sz="3200" dirty="0" smtClean="0">
                <a:cs typeface="Times New Roman" pitchFamily="18" charset="0"/>
              </a:rPr>
              <a:t> не размножаются, а воруют ценную (порой очень дорогую) информацию – пароли, банковские счета, электронные деньги и т.д.);</a:t>
            </a:r>
          </a:p>
          <a:p>
            <a:r>
              <a:rPr lang="ru-RU" sz="3200" dirty="0" smtClean="0">
                <a:cs typeface="Times New Roman" pitchFamily="18" charset="0"/>
              </a:rPr>
              <a:t/>
            </a:r>
            <a:br>
              <a:rPr lang="ru-RU" sz="3200" dirty="0" smtClean="0">
                <a:cs typeface="Times New Roman" pitchFamily="18" charset="0"/>
              </a:rPr>
            </a:br>
            <a:r>
              <a:rPr lang="ru-RU" sz="3200" b="1" dirty="0" smtClean="0">
                <a:cs typeface="Times New Roman" pitchFamily="18" charset="0"/>
              </a:rPr>
              <a:t>Невидимки</a:t>
            </a:r>
            <a:r>
              <a:rPr lang="ru-RU" sz="3200" dirty="0" smtClean="0">
                <a:cs typeface="Times New Roman" pitchFamily="18" charset="0"/>
              </a:rPr>
              <a:t> (это трудно обнаружимые вирусы, которые перехватывают обращения ОС к зараженным файлам и секторам дисков и подставляют вместо своего незараженные участки.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00034" y="642918"/>
            <a:ext cx="742955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 smtClean="0">
                <a:solidFill>
                  <a:schemeClr val="accent2">
                    <a:lumMod val="75000"/>
                  </a:schemeClr>
                </a:solidFill>
              </a:rPr>
              <a:t>по особенностям алгоритмов</a:t>
            </a:r>
            <a:r>
              <a:rPr lang="ru-RU" sz="4400" dirty="0" smtClean="0"/>
              <a:t/>
            </a:r>
            <a:br>
              <a:rPr lang="ru-RU" sz="4400" dirty="0" smtClean="0"/>
            </a:b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solidFill>
                  <a:schemeClr val="accent1">
                    <a:lumMod val="75000"/>
                  </a:schemeClr>
                </a:solidFill>
              </a:rPr>
              <a:t>Пути проникновения вирусов</a:t>
            </a:r>
            <a:endParaRPr lang="ru-RU" sz="4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42910" y="1785926"/>
            <a:ext cx="8153400" cy="44958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ru-RU" dirty="0" smtClean="0"/>
              <a:t>Глобальная сеть </a:t>
            </a:r>
            <a:r>
              <a:rPr lang="en-US" dirty="0" smtClean="0"/>
              <a:t>Internet</a:t>
            </a:r>
            <a:endParaRPr lang="ru-RU" dirty="0" smtClean="0"/>
          </a:p>
          <a:p>
            <a:pPr>
              <a:lnSpc>
                <a:spcPct val="90000"/>
              </a:lnSpc>
              <a:buFontTx/>
              <a:buNone/>
            </a:pPr>
            <a:endParaRPr lang="ru-RU" sz="900" dirty="0" smtClean="0"/>
          </a:p>
          <a:p>
            <a:pPr>
              <a:lnSpc>
                <a:spcPct val="90000"/>
              </a:lnSpc>
            </a:pPr>
            <a:r>
              <a:rPr lang="ru-RU" dirty="0" smtClean="0"/>
              <a:t>Электронная почта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sz="900" dirty="0" smtClean="0"/>
          </a:p>
          <a:p>
            <a:pPr>
              <a:lnSpc>
                <a:spcPct val="90000"/>
              </a:lnSpc>
            </a:pPr>
            <a:r>
              <a:rPr lang="ru-RU" dirty="0" smtClean="0"/>
              <a:t>Локальная сеть</a:t>
            </a:r>
          </a:p>
          <a:p>
            <a:pPr>
              <a:lnSpc>
                <a:spcPct val="90000"/>
              </a:lnSpc>
              <a:buFontTx/>
              <a:buBlip>
                <a:blip r:embed="rId2"/>
              </a:buBlip>
            </a:pPr>
            <a:endParaRPr lang="ru-RU" sz="900" dirty="0" smtClean="0"/>
          </a:p>
          <a:p>
            <a:pPr>
              <a:lnSpc>
                <a:spcPct val="90000"/>
              </a:lnSpc>
            </a:pPr>
            <a:r>
              <a:rPr lang="ru-RU" dirty="0" smtClean="0"/>
              <a:t>Компьютеры «Общего назначения»</a:t>
            </a:r>
          </a:p>
          <a:p>
            <a:pPr>
              <a:lnSpc>
                <a:spcPct val="90000"/>
              </a:lnSpc>
              <a:buFontTx/>
              <a:buBlip>
                <a:blip r:embed="rId2"/>
              </a:buBlip>
            </a:pPr>
            <a:endParaRPr lang="ru-RU" sz="900" dirty="0" smtClean="0"/>
          </a:p>
          <a:p>
            <a:pPr>
              <a:lnSpc>
                <a:spcPct val="90000"/>
              </a:lnSpc>
            </a:pPr>
            <a:r>
              <a:rPr lang="ru-RU" dirty="0" smtClean="0"/>
              <a:t>Пиратское программное обеспечение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sz="800" dirty="0" smtClean="0"/>
          </a:p>
          <a:p>
            <a:pPr>
              <a:lnSpc>
                <a:spcPct val="90000"/>
              </a:lnSpc>
            </a:pPr>
            <a:r>
              <a:rPr lang="ru-RU" dirty="0" smtClean="0"/>
              <a:t>Ремонтные службы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sz="900" dirty="0" smtClean="0"/>
          </a:p>
          <a:p>
            <a:pPr>
              <a:lnSpc>
                <a:spcPct val="90000"/>
              </a:lnSpc>
            </a:pPr>
            <a:r>
              <a:rPr lang="ru-RU" dirty="0" smtClean="0"/>
              <a:t>Съемные накопители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Распространенные виды вирусов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5" descr="vir_bi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500173"/>
            <a:ext cx="9144000" cy="61012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14290"/>
            <a:ext cx="8153400" cy="990600"/>
          </a:xfrm>
        </p:spPr>
        <p:txBody>
          <a:bodyPr/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Антивирусные программы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6531120" cy="4972072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Для обнаружения, удаления и защиты от компьютерных вирусов разработаны специальные программы, которые позволяют обнаруживать и уничтожать вирусы. Такие программы называются антивирусными.</a:t>
            </a:r>
            <a:endParaRPr lang="ru-RU" sz="3600" dirty="0"/>
          </a:p>
        </p:txBody>
      </p:sp>
      <p:pic>
        <p:nvPicPr>
          <p:cNvPr id="4" name="Рисунок 3" descr="29247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00892" y="1000108"/>
            <a:ext cx="2000264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424936" cy="990600"/>
          </a:xfrm>
        </p:spPr>
        <p:txBody>
          <a:bodyPr>
            <a:noAutofit/>
          </a:bodyPr>
          <a:lstStyle/>
          <a:p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</a:rPr>
              <a:t>Параметры антивирусной программы</a:t>
            </a:r>
            <a:endParaRPr lang="ru-RU" sz="4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83568" y="1844824"/>
            <a:ext cx="6552728" cy="3816424"/>
          </a:xfrm>
        </p:spPr>
        <p:txBody>
          <a:bodyPr/>
          <a:lstStyle/>
          <a:p>
            <a:pPr>
              <a:buNone/>
              <a:defRPr/>
            </a:pPr>
            <a:r>
              <a:rPr lang="ru-RU" dirty="0" smtClean="0"/>
              <a:t>Для быстрой и эффективной работы антивирусная программа должна отвечать некоторым параметрам:</a:t>
            </a:r>
          </a:p>
          <a:p>
            <a:pPr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Стабильность и надежность работы</a:t>
            </a:r>
          </a:p>
          <a:p>
            <a:pPr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Размеры вирусной базы программы</a:t>
            </a:r>
          </a:p>
          <a:p>
            <a:pPr>
              <a:defRPr/>
            </a:pP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Многоплатформенность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solidFill>
                  <a:schemeClr val="accent1">
                    <a:lumMod val="75000"/>
                  </a:schemeClr>
                </a:solidFill>
              </a:rPr>
              <a:t>Виды антивирусных программ</a:t>
            </a:r>
            <a:endParaRPr lang="ru-RU" sz="4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6316806" cy="2971808"/>
          </a:xfrm>
        </p:spPr>
        <p:txBody>
          <a:bodyPr>
            <a:noAutofit/>
          </a:bodyPr>
          <a:lstStyle/>
          <a:p>
            <a:r>
              <a:rPr lang="ru-RU" sz="3600" dirty="0" smtClean="0"/>
              <a:t>Антивирусные </a:t>
            </a:r>
            <a:r>
              <a:rPr lang="ru-RU" sz="3600" dirty="0" err="1" smtClean="0"/>
              <a:t>блокировщики</a:t>
            </a:r>
            <a:endParaRPr lang="ru-RU" sz="3600" dirty="0" smtClean="0"/>
          </a:p>
          <a:p>
            <a:r>
              <a:rPr lang="ru-RU" sz="3600" dirty="0" smtClean="0"/>
              <a:t>Ревизоры</a:t>
            </a:r>
          </a:p>
          <a:p>
            <a:r>
              <a:rPr lang="ru-RU" sz="3600" dirty="0" smtClean="0"/>
              <a:t>Полифаги</a:t>
            </a:r>
          </a:p>
          <a:p>
            <a:r>
              <a:rPr lang="ru-RU" sz="3600" dirty="0" smtClean="0"/>
              <a:t>Полифаги-мониторы</a:t>
            </a:r>
            <a:endParaRPr lang="ru-RU" sz="3600" dirty="0"/>
          </a:p>
        </p:txBody>
      </p:sp>
      <p:pic>
        <p:nvPicPr>
          <p:cNvPr id="4" name="Picture 2" descr="http://www.verba.ru/price/verba_techinfo/348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10188" y="3024188"/>
            <a:ext cx="3833812" cy="383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928670"/>
            <a:ext cx="8153400" cy="842946"/>
          </a:xfrm>
        </p:spPr>
        <p:txBody>
          <a:bodyPr>
            <a:noAutofit/>
          </a:bodyPr>
          <a:lstStyle/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Антивирусные </a:t>
            </a:r>
            <a:r>
              <a:rPr lang="ru-RU" dirty="0" err="1" smtClean="0">
                <a:solidFill>
                  <a:schemeClr val="accent2">
                    <a:lumMod val="75000"/>
                  </a:schemeClr>
                </a:solidFill>
              </a:rPr>
              <a:t>блокировщики</a:t>
            </a:r>
            <a:r>
              <a:rPr lang="ru-RU" sz="48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4800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ru-RU" sz="4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71472" y="2428868"/>
            <a:ext cx="5643602" cy="3614750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Программы, которые перехватывают «</a:t>
            </a:r>
            <a:r>
              <a:rPr lang="ru-RU" sz="3600" dirty="0" err="1" smtClean="0"/>
              <a:t>вирусоопасные</a:t>
            </a:r>
            <a:r>
              <a:rPr lang="ru-RU" sz="3600" dirty="0" smtClean="0"/>
              <a:t>» ситуации и сообщают об этом пользователю.</a:t>
            </a:r>
            <a:endParaRPr lang="ru-RU" sz="3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71472" y="0"/>
            <a:ext cx="778674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</a:rPr>
              <a:t>Виды антивирусных программ</a:t>
            </a:r>
            <a:endParaRPr lang="ru-RU" sz="4000" dirty="0"/>
          </a:p>
        </p:txBody>
      </p:sp>
      <p:pic>
        <p:nvPicPr>
          <p:cNvPr id="5" name="Picture 4" descr="http://www.hc.kz/pictures/goods/SOFT/%C0%ED%F2%E8%E2%E8%F0%F3%F1/NAV2007/NAV20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00760" y="3714752"/>
            <a:ext cx="2786082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-142900"/>
            <a:ext cx="8153400" cy="990600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</a:rPr>
              <a:t>Виды антивирусных программ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00034" y="2071678"/>
            <a:ext cx="8286808" cy="4643470"/>
          </a:xfrm>
        </p:spPr>
        <p:txBody>
          <a:bodyPr>
            <a:normAutofit fontScale="85000" lnSpcReduction="10000"/>
          </a:bodyPr>
          <a:lstStyle/>
          <a:p>
            <a:r>
              <a:rPr lang="ru-RU" sz="3200" dirty="0" smtClean="0"/>
              <a:t>Принцип работы ревизоров основан на подсчете контрольных сумм для хранящихся на диске файлов. Эти суммы, а также некоторая другая информация (длины файлов, даты их последней модификации и др.) сохраняются в базе данных антивируса. </a:t>
            </a:r>
            <a:r>
              <a:rPr lang="en-US" sz="3200" dirty="0" smtClean="0"/>
              <a:t>	</a:t>
            </a:r>
            <a:endParaRPr lang="ru-RU" sz="3200" dirty="0" smtClean="0"/>
          </a:p>
          <a:p>
            <a:r>
              <a:rPr lang="ru-RU" sz="3200" dirty="0" smtClean="0"/>
              <a:t>При последующем запуске ревизоры сверяют данные, содержащиеся в базе данных, с реально подсчитанными значениями. Если информация о файле, записанная в базе данных, не совпадает с реальными значениями, то ревизоры сигнализируют о том, что файл был изменен или заражен вирусом.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71472" y="642918"/>
            <a:ext cx="253306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 smtClean="0">
                <a:solidFill>
                  <a:schemeClr val="accent2">
                    <a:lumMod val="75000"/>
                  </a:schemeClr>
                </a:solidFill>
              </a:rPr>
              <a:t>Ревизоры</a:t>
            </a:r>
          </a:p>
        </p:txBody>
      </p:sp>
      <p:pic>
        <p:nvPicPr>
          <p:cNvPr id="5" name="Picture 2" descr="http://mega.picsel.ru/uploads/posts/1169816061_2423160x3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86644" y="214290"/>
            <a:ext cx="1751012" cy="191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-142900"/>
            <a:ext cx="8153400" cy="990600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</a:rPr>
              <a:t>Виды антивирусных программ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71472" y="2071678"/>
            <a:ext cx="6500858" cy="4500594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ru-RU" dirty="0" smtClean="0"/>
              <a:t>Принцип работы полифагов основан на проверке файлов, секторов и системной памяти и поиске в них известных и новых (неизвестных полифагу) вирусов. </a:t>
            </a:r>
          </a:p>
          <a:p>
            <a:pPr>
              <a:lnSpc>
                <a:spcPct val="90000"/>
              </a:lnSpc>
            </a:pPr>
            <a:r>
              <a:rPr lang="ru-RU" dirty="0" smtClean="0"/>
              <a:t>Для поиска известных вирусов используются маски вирусов (некоторая постоянная последовательность программного кода, специфичная для каждого конкретного вируса).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42910" y="571480"/>
            <a:ext cx="254024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 smtClean="0">
                <a:solidFill>
                  <a:schemeClr val="accent2">
                    <a:lumMod val="75000"/>
                  </a:schemeClr>
                </a:solidFill>
              </a:rPr>
              <a:t>Полифаги</a:t>
            </a:r>
          </a:p>
        </p:txBody>
      </p:sp>
      <p:pic>
        <p:nvPicPr>
          <p:cNvPr id="5" name="Picture 2" descr="http://n.foto.radikal.ru/0701/9f785f8d996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29454" y="571480"/>
            <a:ext cx="1849438" cy="20988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-142900"/>
            <a:ext cx="8153400" cy="990600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</a:rPr>
              <a:t>Виды антивирусных программ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5459550" cy="4757758"/>
          </a:xfrm>
        </p:spPr>
        <p:txBody>
          <a:bodyPr/>
          <a:lstStyle/>
          <a:p>
            <a:pPr>
              <a:defRPr/>
            </a:pPr>
            <a:r>
              <a:rPr lang="ru-RU" sz="3200" dirty="0" smtClean="0"/>
              <a:t>Постоянно находятся в оперативной памяти компьютера и проверяют все файлы в реальном режиме времени. </a:t>
            </a:r>
          </a:p>
          <a:p>
            <a:pPr>
              <a:defRPr/>
            </a:pPr>
            <a:r>
              <a:rPr lang="ru-RU" sz="3200" dirty="0" smtClean="0"/>
              <a:t>Полифаги-сканеры производят </a:t>
            </a:r>
          </a:p>
          <a:p>
            <a:pPr>
              <a:buNone/>
              <a:defRPr/>
            </a:pPr>
            <a:r>
              <a:rPr lang="ru-RU" sz="3200" dirty="0" smtClean="0"/>
              <a:t>	проверку системы по команде пользователя.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42910" y="571480"/>
            <a:ext cx="518045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 smtClean="0">
                <a:solidFill>
                  <a:schemeClr val="accent2">
                    <a:lumMod val="75000"/>
                  </a:schemeClr>
                </a:solidFill>
              </a:rPr>
              <a:t>Полифаги-мониторы</a:t>
            </a:r>
            <a:endParaRPr lang="ru-RU" sz="44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Picture 2" descr="http://www.deltatrade.ru/images/products/898669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7884" y="714356"/>
            <a:ext cx="3000396" cy="32610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 smtClean="0">
                <a:solidFill>
                  <a:schemeClr val="accent1">
                    <a:lumMod val="75000"/>
                  </a:schemeClr>
                </a:solidFill>
              </a:rPr>
              <a:t>Антивирусные программы</a:t>
            </a:r>
            <a:endParaRPr lang="ru-RU" sz="54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Picture 4" descr="http://t2.gstatic.com/images?q=tbn:ANd9GcQnQR3RyQqB44l4vO3h0_o5cT0v-rF9PloHnjn3Uc15XlcdBSCYgNt79A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700808"/>
            <a:ext cx="2088232" cy="20162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t1.gstatic.com/images?q=tbn:ANd9GcQfxFfKSyqsqL8NwsgvJFvXh3bcY2XHRbHfaYFTpcGI_rEV8D0VdCHW7pbP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628800"/>
            <a:ext cx="2073982" cy="20739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http://t2.gstatic.com/images?q=tbn:ANd9GcQsHc26tAqaLxyC7Fj4M17tTzrj8myDGd0h1qOEF9em3fPcN347DXlfEgwA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20" y="5143512"/>
            <a:ext cx="2597741" cy="1143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2" descr="http://www.livehacking.com/web/wp-content/uploads/2010/12/Microsoft-Security-Essentials-Beta-Goes-Live-Downloads.jpg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2915816" y="3861048"/>
            <a:ext cx="4081978" cy="178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6" descr="http://www.freeprogs.net/uploads/posts/2010-01/1263896605_avz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653136"/>
            <a:ext cx="1928826" cy="1928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8" descr="Логотип Avast! Free Antivirus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700808"/>
            <a:ext cx="2071702" cy="20113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0" descr="Логотип Avira AntiVir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700808"/>
            <a:ext cx="2088231" cy="2088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err="1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Kaspersky</a:t>
            </a:r>
            <a:r>
              <a:rPr lang="en-US" sz="540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 Antivirus</a:t>
            </a:r>
            <a:endParaRPr lang="ru-RU" sz="5400" dirty="0">
              <a:solidFill>
                <a:schemeClr val="accent1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39552" y="2420888"/>
            <a:ext cx="6232776" cy="4237072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3600" dirty="0" smtClean="0">
                <a:latin typeface="Calibri" pitchFamily="34" charset="0"/>
                <a:cs typeface="Calibri" pitchFamily="34" charset="0"/>
              </a:rPr>
              <a:t>Вирусов после проверки не оставляет, сетевые атаки надежно блокирует. </a:t>
            </a:r>
          </a:p>
          <a:p>
            <a:pPr>
              <a:lnSpc>
                <a:spcPct val="80000"/>
              </a:lnSpc>
            </a:pPr>
            <a:r>
              <a:rPr lang="ru-RU" sz="3600" dirty="0" smtClean="0">
                <a:latin typeface="Calibri" pitchFamily="34" charset="0"/>
                <a:cs typeface="Calibri" pitchFamily="34" charset="0"/>
              </a:rPr>
              <a:t>Часто </a:t>
            </a:r>
            <a:r>
              <a:rPr lang="ru-RU" sz="3600" dirty="0" smtClean="0">
                <a:latin typeface="Calibri" pitchFamily="34" charset="0"/>
                <a:cs typeface="Calibri" pitchFamily="34" charset="0"/>
              </a:rPr>
              <a:t>обновляется.</a:t>
            </a:r>
            <a:endParaRPr lang="ru-RU" sz="3600" dirty="0" smtClean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80000"/>
              </a:lnSpc>
            </a:pPr>
            <a:r>
              <a:rPr lang="ru-RU" sz="3600" dirty="0" smtClean="0">
                <a:latin typeface="Calibri" pitchFamily="34" charset="0"/>
                <a:cs typeface="Calibri" pitchFamily="34" charset="0"/>
              </a:rPr>
              <a:t>Платный. </a:t>
            </a:r>
          </a:p>
          <a:p>
            <a:pPr>
              <a:lnSpc>
                <a:spcPct val="80000"/>
              </a:lnSpc>
            </a:pPr>
            <a:r>
              <a:rPr lang="ru-RU" sz="3600" dirty="0" smtClean="0">
                <a:latin typeface="Calibri" pitchFamily="34" charset="0"/>
                <a:cs typeface="Calibri" pitchFamily="34" charset="0"/>
              </a:rPr>
              <a:t>Имеет </a:t>
            </a:r>
            <a:r>
              <a:rPr lang="ru-RU" sz="3600" dirty="0" smtClean="0">
                <a:latin typeface="Calibri" pitchFamily="34" charset="0"/>
                <a:cs typeface="Calibri" pitchFamily="34" charset="0"/>
              </a:rPr>
              <a:t>репутацию лучшего антивируса в России.</a:t>
            </a:r>
            <a:endParaRPr lang="ru-RU" sz="36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Picture 2" descr="http://t1.gstatic.com/images?q=tbn:ANd9GcQfxFfKSyqsqL8NwsgvJFvXh3bcY2XHRbHfaYFTpcGI_rEV8D0VdCHW7pbP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29388" y="214290"/>
            <a:ext cx="2500330" cy="2500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dirty="0" err="1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Avast</a:t>
            </a:r>
            <a:r>
              <a:rPr lang="ru-RU" sz="540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 Номе </a:t>
            </a:r>
            <a:r>
              <a:rPr lang="ru-RU" sz="5400" dirty="0" err="1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Ed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  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42910" y="2000240"/>
            <a:ext cx="6531120" cy="52578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3200" dirty="0" smtClean="0">
                <a:latin typeface="Calibri" pitchFamily="34" charset="0"/>
                <a:cs typeface="Calibri" pitchFamily="34" charset="0"/>
              </a:rPr>
              <a:t>Бесплатный.</a:t>
            </a:r>
          </a:p>
          <a:p>
            <a:pPr>
              <a:lnSpc>
                <a:spcPct val="80000"/>
              </a:lnSpc>
            </a:pPr>
            <a:r>
              <a:rPr lang="ru-RU" sz="3200" dirty="0" smtClean="0">
                <a:latin typeface="Calibri" pitchFamily="34" charset="0"/>
                <a:cs typeface="Calibri" pitchFamily="34" charset="0"/>
              </a:rPr>
              <a:t>Очень быстро обновляется. </a:t>
            </a:r>
          </a:p>
          <a:p>
            <a:pPr>
              <a:lnSpc>
                <a:spcPct val="80000"/>
              </a:lnSpc>
            </a:pPr>
            <a:r>
              <a:rPr lang="ru-RU" sz="3200" dirty="0" smtClean="0">
                <a:latin typeface="Calibri" pitchFamily="34" charset="0"/>
                <a:cs typeface="Calibri" pitchFamily="34" charset="0"/>
              </a:rPr>
              <a:t>Обладает встроенным сетевым экраном (</a:t>
            </a:r>
            <a:r>
              <a:rPr lang="ru-RU" sz="3200" dirty="0" err="1" smtClean="0">
                <a:latin typeface="Calibri" pitchFamily="34" charset="0"/>
                <a:cs typeface="Calibri" pitchFamily="34" charset="0"/>
              </a:rPr>
              <a:t>Firewall</a:t>
            </a:r>
            <a:r>
              <a:rPr lang="ru-RU" sz="3200" dirty="0" smtClean="0">
                <a:latin typeface="Calibri" pitchFamily="34" charset="0"/>
                <a:cs typeface="Calibri" pitchFamily="34" charset="0"/>
              </a:rPr>
              <a:t>).</a:t>
            </a:r>
          </a:p>
          <a:p>
            <a:pPr>
              <a:lnSpc>
                <a:spcPct val="80000"/>
              </a:lnSpc>
            </a:pPr>
            <a:r>
              <a:rPr lang="ru-RU" sz="3200" dirty="0" smtClean="0">
                <a:latin typeface="Calibri" pitchFamily="34" charset="0"/>
                <a:cs typeface="Calibri" pitchFamily="34" charset="0"/>
              </a:rPr>
              <a:t>Проверяет почту.</a:t>
            </a:r>
          </a:p>
          <a:p>
            <a:pPr>
              <a:lnSpc>
                <a:spcPct val="80000"/>
              </a:lnSpc>
            </a:pPr>
            <a:r>
              <a:rPr lang="ru-RU" sz="3200" dirty="0" smtClean="0">
                <a:latin typeface="Calibri" pitchFamily="34" charset="0"/>
                <a:cs typeface="Calibri" pitchFamily="34" charset="0"/>
              </a:rPr>
              <a:t>Русифицирован полностью. </a:t>
            </a:r>
          </a:p>
          <a:p>
            <a:pPr>
              <a:lnSpc>
                <a:spcPct val="80000"/>
              </a:lnSpc>
            </a:pPr>
            <a:r>
              <a:rPr lang="ru-RU" sz="3200" dirty="0" smtClean="0">
                <a:latin typeface="Calibri" pitchFamily="34" charset="0"/>
                <a:cs typeface="Calibri" pitchFamily="34" charset="0"/>
              </a:rPr>
              <a:t>Память и ресурсы процессора использует очень умеренно. </a:t>
            </a:r>
          </a:p>
          <a:p>
            <a:pPr>
              <a:lnSpc>
                <a:spcPct val="80000"/>
              </a:lnSpc>
            </a:pPr>
            <a:r>
              <a:rPr lang="ru-RU" sz="3200" dirty="0" smtClean="0">
                <a:latin typeface="Calibri" pitchFamily="34" charset="0"/>
                <a:cs typeface="Calibri" pitchFamily="34" charset="0"/>
              </a:rPr>
              <a:t>Обновляется раз в сутки.</a:t>
            </a:r>
          </a:p>
          <a:p>
            <a:endParaRPr lang="ru-RU" dirty="0"/>
          </a:p>
        </p:txBody>
      </p:sp>
      <p:pic>
        <p:nvPicPr>
          <p:cNvPr id="4" name="Picture 18" descr="Логотип Avast! Free Antivirus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15073" y="142852"/>
            <a:ext cx="2575339" cy="2500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6000" dirty="0" err="1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DrWeb</a:t>
            </a:r>
            <a:endParaRPr lang="ru-RU" sz="6000" dirty="0">
              <a:solidFill>
                <a:schemeClr val="accent1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42910" y="1643050"/>
            <a:ext cx="6531120" cy="4900634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ru-RU" sz="3200" dirty="0" smtClean="0">
                <a:latin typeface="Calibri" pitchFamily="34" charset="0"/>
                <a:cs typeface="Calibri" pitchFamily="34" charset="0"/>
              </a:rPr>
              <a:t>Рекомендовано обновлять каждый час при постоянном использовании Интернета.</a:t>
            </a:r>
          </a:p>
          <a:p>
            <a:pPr>
              <a:lnSpc>
                <a:spcPct val="90000"/>
              </a:lnSpc>
            </a:pPr>
            <a:r>
              <a:rPr lang="ru-RU" sz="3200" dirty="0" smtClean="0">
                <a:latin typeface="Calibri" pitchFamily="34" charset="0"/>
                <a:cs typeface="Calibri" pitchFamily="34" charset="0"/>
              </a:rPr>
              <a:t>Периодические проблемы с обновлениями, даже лицензионных версий. </a:t>
            </a:r>
          </a:p>
          <a:p>
            <a:pPr>
              <a:lnSpc>
                <a:spcPct val="90000"/>
              </a:lnSpc>
            </a:pPr>
            <a:r>
              <a:rPr lang="ru-RU" sz="3200" dirty="0" smtClean="0">
                <a:latin typeface="Calibri" pitchFamily="34" charset="0"/>
                <a:cs typeface="Calibri" pitchFamily="34" charset="0"/>
              </a:rPr>
              <a:t>Проблемы в работе при настройках по умолчанию.</a:t>
            </a:r>
          </a:p>
          <a:p>
            <a:pPr>
              <a:lnSpc>
                <a:spcPct val="90000"/>
              </a:lnSpc>
            </a:pPr>
            <a:r>
              <a:rPr lang="ru-RU" sz="3200" dirty="0" smtClean="0">
                <a:latin typeface="Calibri" pitchFamily="34" charset="0"/>
                <a:cs typeface="Calibri" pitchFamily="34" charset="0"/>
              </a:rPr>
              <a:t>Очень высокая загрузка процессора, памяти, частое обращение к жёсткому диску. </a:t>
            </a:r>
          </a:p>
          <a:p>
            <a:endParaRPr lang="ru-RU" dirty="0"/>
          </a:p>
        </p:txBody>
      </p:sp>
      <p:pic>
        <p:nvPicPr>
          <p:cNvPr id="4" name="Picture 4" descr="http://t2.gstatic.com/images?q=tbn:ANd9GcQnQR3RyQqB44l4vO3h0_o5cT0v-rF9PloHnjn3Uc15XlcdBSCYgNt79A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72264" y="214290"/>
            <a:ext cx="2286016" cy="2286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6000" dirty="0" err="1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Antivir</a:t>
            </a:r>
            <a:endParaRPr lang="ru-RU" sz="6000" dirty="0">
              <a:solidFill>
                <a:schemeClr val="accent1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71472" y="2214554"/>
            <a:ext cx="6816872" cy="504351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3200" dirty="0" smtClean="0">
                <a:latin typeface="Calibri" pitchFamily="34" charset="0"/>
                <a:cs typeface="Calibri" pitchFamily="34" charset="0"/>
              </a:rPr>
              <a:t>Бесплатный. </a:t>
            </a:r>
          </a:p>
          <a:p>
            <a:pPr>
              <a:lnSpc>
                <a:spcPct val="90000"/>
              </a:lnSpc>
            </a:pPr>
            <a:r>
              <a:rPr lang="ru-RU" sz="3200" dirty="0" smtClean="0">
                <a:latin typeface="Calibri" pitchFamily="34" charset="0"/>
                <a:cs typeface="Calibri" pitchFamily="34" charset="0"/>
              </a:rPr>
              <a:t>Крайне долго обновляется. </a:t>
            </a:r>
          </a:p>
          <a:p>
            <a:pPr>
              <a:lnSpc>
                <a:spcPct val="90000"/>
              </a:lnSpc>
            </a:pPr>
            <a:r>
              <a:rPr lang="ru-RU" sz="3200" dirty="0" smtClean="0">
                <a:latin typeface="Calibri" pitchFamily="34" charset="0"/>
                <a:cs typeface="Calibri" pitchFamily="34" charset="0"/>
              </a:rPr>
              <a:t>Высокая затрата ресурсов компьютера.</a:t>
            </a:r>
          </a:p>
          <a:p>
            <a:pPr>
              <a:lnSpc>
                <a:spcPct val="90000"/>
              </a:lnSpc>
            </a:pPr>
            <a:r>
              <a:rPr lang="ru-RU" sz="3200" dirty="0" smtClean="0">
                <a:latin typeface="Calibri" pitchFamily="34" charset="0"/>
                <a:cs typeface="Calibri" pitchFamily="34" charset="0"/>
              </a:rPr>
              <a:t>Интерфейс на английском.  </a:t>
            </a:r>
          </a:p>
          <a:p>
            <a:pPr>
              <a:lnSpc>
                <a:spcPct val="90000"/>
              </a:lnSpc>
            </a:pPr>
            <a:r>
              <a:rPr lang="ru-RU" sz="3200" dirty="0" smtClean="0">
                <a:latin typeface="Calibri" pitchFamily="34" charset="0"/>
                <a:cs typeface="Calibri" pitchFamily="34" charset="0"/>
              </a:rPr>
              <a:t>Вполне употребим для домашнего использования.</a:t>
            </a:r>
          </a:p>
          <a:p>
            <a:endParaRPr lang="ru-RU" dirty="0"/>
          </a:p>
        </p:txBody>
      </p:sp>
      <p:pic>
        <p:nvPicPr>
          <p:cNvPr id="4" name="Picture 20" descr="Логотип Avira AntiVir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57950" y="428604"/>
            <a:ext cx="2357454" cy="2357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229</TotalTime>
  <Words>552</Words>
  <Application>Microsoft Office PowerPoint</Application>
  <PresentationFormat>Экран (4:3)</PresentationFormat>
  <Paragraphs>139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Обычная</vt:lpstr>
      <vt:lpstr>Компьютерные вирусы.  Антивирусные программы.</vt:lpstr>
      <vt:lpstr>Компьютерный вирус</vt:lpstr>
      <vt:lpstr>Цели вирусов:</vt:lpstr>
      <vt:lpstr>Признаки появления вирусов:</vt:lpstr>
      <vt:lpstr>Классификация вирусов:</vt:lpstr>
      <vt:lpstr> </vt:lpstr>
      <vt:lpstr>Классификация вирусов: </vt:lpstr>
      <vt:lpstr>Классификация вирусов: </vt:lpstr>
      <vt:lpstr>Классификация вирусов:</vt:lpstr>
      <vt:lpstr>Пути проникновения вирусов</vt:lpstr>
      <vt:lpstr>Распространенные виды вирусов</vt:lpstr>
      <vt:lpstr>Антивирусные программы</vt:lpstr>
      <vt:lpstr>Параметры антивирусной программы</vt:lpstr>
      <vt:lpstr>Виды антивирусных программ</vt:lpstr>
      <vt:lpstr>Антивирусные блокировщики </vt:lpstr>
      <vt:lpstr>Виды антивирусных программ</vt:lpstr>
      <vt:lpstr>Виды антивирусных программ</vt:lpstr>
      <vt:lpstr>Виды антивирусных программ</vt:lpstr>
      <vt:lpstr>Антивирусные программы</vt:lpstr>
      <vt:lpstr>Kaspersky Antivirus</vt:lpstr>
      <vt:lpstr>Avast Номе Ed  </vt:lpstr>
      <vt:lpstr>DrWeb</vt:lpstr>
      <vt:lpstr>Antivir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Компьютерные вирусы. Антивирусные программы.</dc:title>
  <dc:creator>S08-04</dc:creator>
  <cp:lastModifiedBy>S08</cp:lastModifiedBy>
  <cp:revision>23</cp:revision>
  <dcterms:created xsi:type="dcterms:W3CDTF">2015-12-04T05:56:28Z</dcterms:created>
  <dcterms:modified xsi:type="dcterms:W3CDTF">2015-12-18T06:22:57Z</dcterms:modified>
</cp:coreProperties>
</file>