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0" r:id="rId4"/>
    <p:sldId id="261" r:id="rId5"/>
    <p:sldId id="262" r:id="rId6"/>
    <p:sldId id="258" r:id="rId7"/>
    <p:sldId id="263" r:id="rId8"/>
    <p:sldId id="264" r:id="rId9"/>
    <p:sldId id="266" r:id="rId10"/>
    <p:sldId id="267" r:id="rId11"/>
    <p:sldId id="268" r:id="rId12"/>
    <p:sldId id="269" r:id="rId13"/>
    <p:sldId id="265" r:id="rId14"/>
    <p:sldId id="259" r:id="rId15"/>
    <p:sldId id="270" r:id="rId16"/>
    <p:sldId id="272" r:id="rId17"/>
    <p:sldId id="273" r:id="rId18"/>
    <p:sldId id="274" r:id="rId19"/>
    <p:sldId id="275" r:id="rId20"/>
    <p:sldId id="271"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8" name="Дата 27"/>
          <p:cNvSpPr>
            <a:spLocks noGrp="1"/>
          </p:cNvSpPr>
          <p:nvPr>
            <p:ph type="dt" sz="half" idx="10"/>
          </p:nvPr>
        </p:nvSpPr>
        <p:spPr/>
        <p:txBody>
          <a:bodyPr/>
          <a:lstStyle>
            <a:extLst/>
          </a:lstStyle>
          <a:p>
            <a:fld id="{E44F949F-493C-4FFC-8C02-68FEE6A6CDBD}" type="datetimeFigureOut">
              <a:rPr lang="ru-RU" smtClean="0"/>
              <a:pPr/>
              <a:t>10.01.2016</a:t>
            </a:fld>
            <a:endParaRPr lang="ru-RU" dirty="0"/>
          </a:p>
        </p:txBody>
      </p:sp>
      <p:sp>
        <p:nvSpPr>
          <p:cNvPr id="17" name="Нижний колонтитул 16"/>
          <p:cNvSpPr>
            <a:spLocks noGrp="1"/>
          </p:cNvSpPr>
          <p:nvPr>
            <p:ph type="ftr" sz="quarter" idx="11"/>
          </p:nvPr>
        </p:nvSpPr>
        <p:spPr/>
        <p:txBody>
          <a:bodyPr/>
          <a:lstStyle>
            <a:extLst/>
          </a:lstStyle>
          <a:p>
            <a:endParaRPr lang="ru-RU" dirty="0"/>
          </a:p>
        </p:txBody>
      </p:sp>
      <p:sp>
        <p:nvSpPr>
          <p:cNvPr id="29" name="Номер слайда 28"/>
          <p:cNvSpPr>
            <a:spLocks noGrp="1"/>
          </p:cNvSpPr>
          <p:nvPr>
            <p:ph type="sldNum" sz="quarter" idx="12"/>
          </p:nvPr>
        </p:nvSpPr>
        <p:spPr/>
        <p:txBody>
          <a:bodyPr/>
          <a:lstStyle>
            <a:extLst/>
          </a:lstStyle>
          <a:p>
            <a:fld id="{80236950-06D9-4F2E-8C6A-A59034E121F5}" type="slidenum">
              <a:rPr lang="ru-RU" smtClean="0"/>
              <a:pPr/>
              <a:t>‹#›</a:t>
            </a:fld>
            <a:endParaRPr lang="ru-RU" dirty="0"/>
          </a:p>
        </p:txBody>
      </p:sp>
      <p:sp>
        <p:nvSpPr>
          <p:cNvPr id="32" name="Прямоугольник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Прямоугольник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Прямоугольник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Прямоугольник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Прямоугольник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Заголовок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56" name="Прямоугольник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Прямоугольник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Прямоугольник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Прямоугольник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44F949F-493C-4FFC-8C02-68FEE6A6CDBD}" type="datetimeFigureOut">
              <a:rPr lang="ru-RU" smtClean="0"/>
              <a:pPr/>
              <a:t>10.01.2016</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80236950-06D9-4F2E-8C6A-A59034E121F5}"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14" name="Полилиния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Полилиния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Полилиния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Полилиния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Полилиния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Полилиния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Полилиния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Полилиния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Полилиния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Полилиния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Полилиния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Полилиния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Полилиния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Полилиния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Полилиния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Текст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E44F949F-493C-4FFC-8C02-68FEE6A6CDBD}" type="datetimeFigureOut">
              <a:rPr lang="ru-RU" smtClean="0"/>
              <a:pPr/>
              <a:t>10.01.2016</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80236950-06D9-4F2E-8C6A-A59034E121F5}" type="slidenum">
              <a:rPr lang="ru-RU" smtClean="0"/>
              <a:pPr/>
              <a:t>‹#›</a:t>
            </a:fld>
            <a:endParaRPr lang="ru-RU" dirty="0"/>
          </a:p>
        </p:txBody>
      </p:sp>
      <p:sp>
        <p:nvSpPr>
          <p:cNvPr id="7" name="Прямоугольник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ru-RU" smtClean="0"/>
              <a:t>Образец заголовка</a:t>
            </a:r>
            <a:endParaRPr kumimoji="0" lang="en-US"/>
          </a:p>
        </p:txBody>
      </p:sp>
      <p:sp>
        <p:nvSpPr>
          <p:cNvPr id="8" name="Прямоугольник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Прямоугольник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Прямоугольник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2064"/>
            <a:ext cx="8229600" cy="9144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E44F949F-493C-4FFC-8C02-68FEE6A6CDBD}" type="datetimeFigureOut">
              <a:rPr lang="ru-RU" smtClean="0"/>
              <a:pPr/>
              <a:t>10.01.2016</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80236950-06D9-4F2E-8C6A-A59034E121F5}"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5" name="Прямоугольник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504824" y="512064"/>
            <a:ext cx="7772400" cy="914400"/>
          </a:xfrm>
        </p:spPr>
        <p:txBody>
          <a:bodyPr anchor="t"/>
          <a:lstStyle>
            <a:lvl1pPr>
              <a:defRPr sz="400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E44F949F-493C-4FFC-8C02-68FEE6A6CDBD}" type="datetimeFigureOut">
              <a:rPr lang="ru-RU" smtClean="0"/>
              <a:pPr/>
              <a:t>10.01.2016</a:t>
            </a:fld>
            <a:endParaRPr lang="ru-RU" dirty="0"/>
          </a:p>
        </p:txBody>
      </p:sp>
      <p:sp>
        <p:nvSpPr>
          <p:cNvPr id="8" name="Нижний колонтитул 7"/>
          <p:cNvSpPr>
            <a:spLocks noGrp="1"/>
          </p:cNvSpPr>
          <p:nvPr>
            <p:ph type="ftr" sz="quarter" idx="11"/>
          </p:nvPr>
        </p:nvSpPr>
        <p:spPr/>
        <p:txBody>
          <a:bodyPr/>
          <a:lstStyle>
            <a:extLst/>
          </a:lstStyle>
          <a:p>
            <a:endParaRPr lang="ru-RU" dirty="0"/>
          </a:p>
        </p:txBody>
      </p:sp>
      <p:sp>
        <p:nvSpPr>
          <p:cNvPr id="9" name="Номер слайда 8"/>
          <p:cNvSpPr>
            <a:spLocks noGrp="1"/>
          </p:cNvSpPr>
          <p:nvPr>
            <p:ph type="sldNum" sz="quarter" idx="12"/>
          </p:nvPr>
        </p:nvSpPr>
        <p:spPr/>
        <p:txBody>
          <a:bodyPr/>
          <a:lstStyle>
            <a:extLst/>
          </a:lstStyle>
          <a:p>
            <a:fld id="{80236950-06D9-4F2E-8C6A-A59034E121F5}" type="slidenum">
              <a:rPr lang="ru-RU" smtClean="0"/>
              <a:pPr/>
              <a:t>‹#›</a:t>
            </a:fld>
            <a:endParaRPr lang="ru-RU" dirty="0"/>
          </a:p>
        </p:txBody>
      </p:sp>
      <p:sp>
        <p:nvSpPr>
          <p:cNvPr id="16" name="Прямоугольник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Прямоугольник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Прямоугольник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Прямоугольник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Прямоугольник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Прямоугольник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Прямоугольник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Прямоугольник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Прямоугольник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512064"/>
            <a:ext cx="7772400" cy="914400"/>
          </a:xfrm>
        </p:spPr>
        <p:txBody>
          <a:bodyPr/>
          <a:lstStyle>
            <a:lvl1pPr>
              <a:defRPr sz="4000" cap="none" baseline="0"/>
            </a:lvl1pPr>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E44F949F-493C-4FFC-8C02-68FEE6A6CDBD}" type="datetimeFigureOut">
              <a:rPr lang="ru-RU" smtClean="0"/>
              <a:pPr/>
              <a:t>10.01.2016</a:t>
            </a:fld>
            <a:endParaRPr lang="ru-RU" dirty="0"/>
          </a:p>
        </p:txBody>
      </p:sp>
      <p:sp>
        <p:nvSpPr>
          <p:cNvPr id="4" name="Нижний колонтитул 3"/>
          <p:cNvSpPr>
            <a:spLocks noGrp="1"/>
          </p:cNvSpPr>
          <p:nvPr>
            <p:ph type="ftr" sz="quarter" idx="11"/>
          </p:nvPr>
        </p:nvSpPr>
        <p:spPr/>
        <p:txBody>
          <a:bodyPr/>
          <a:lstStyle>
            <a:extLst/>
          </a:lstStyle>
          <a:p>
            <a:endParaRPr lang="ru-RU" dirty="0"/>
          </a:p>
        </p:txBody>
      </p:sp>
      <p:sp>
        <p:nvSpPr>
          <p:cNvPr id="5" name="Номер слайда 4"/>
          <p:cNvSpPr>
            <a:spLocks noGrp="1"/>
          </p:cNvSpPr>
          <p:nvPr>
            <p:ph type="sldNum" sz="quarter" idx="12"/>
          </p:nvPr>
        </p:nvSpPr>
        <p:spPr/>
        <p:txBody>
          <a:bodyPr/>
          <a:lstStyle>
            <a:extLst/>
          </a:lstStyle>
          <a:p>
            <a:fld id="{80236950-06D9-4F2E-8C6A-A59034E121F5}"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E44F949F-493C-4FFC-8C02-68FEE6A6CDBD}" type="datetimeFigureOut">
              <a:rPr lang="ru-RU" smtClean="0"/>
              <a:pPr/>
              <a:t>10.01.2016</a:t>
            </a:fld>
            <a:endParaRPr lang="ru-RU" dirty="0"/>
          </a:p>
        </p:txBody>
      </p:sp>
      <p:sp>
        <p:nvSpPr>
          <p:cNvPr id="3" name="Нижний колонтитул 2"/>
          <p:cNvSpPr>
            <a:spLocks noGrp="1"/>
          </p:cNvSpPr>
          <p:nvPr>
            <p:ph type="ftr" sz="quarter" idx="11"/>
          </p:nvPr>
        </p:nvSpPr>
        <p:spPr/>
        <p:txBody>
          <a:bodyPr/>
          <a:lstStyle>
            <a:extLst/>
          </a:lstStyle>
          <a:p>
            <a:endParaRPr lang="ru-RU" dirty="0"/>
          </a:p>
        </p:txBody>
      </p:sp>
      <p:sp>
        <p:nvSpPr>
          <p:cNvPr id="4" name="Номер слайда 3"/>
          <p:cNvSpPr>
            <a:spLocks noGrp="1"/>
          </p:cNvSpPr>
          <p:nvPr>
            <p:ph type="sldNum" sz="quarter" idx="12"/>
          </p:nvPr>
        </p:nvSpPr>
        <p:spPr/>
        <p:txBody>
          <a:bodyPr/>
          <a:lstStyle>
            <a:extLst/>
          </a:lstStyle>
          <a:p>
            <a:fld id="{80236950-06D9-4F2E-8C6A-A59034E121F5}"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273050"/>
            <a:ext cx="8229600" cy="1162050"/>
          </a:xfrm>
        </p:spPr>
        <p:txBody>
          <a:bodyPr anchor="ctr"/>
          <a:lstStyle>
            <a:lvl1pPr algn="l">
              <a:buNone/>
              <a:defRPr sz="3600" b="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E44F949F-493C-4FFC-8C02-68FEE6A6CDBD}" type="datetimeFigureOut">
              <a:rPr lang="ru-RU" smtClean="0"/>
              <a:pPr/>
              <a:t>10.01.2016</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80236950-06D9-4F2E-8C6A-A59034E121F5}"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Прямая соединительная линия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Группа 9"/>
          <p:cNvGrpSpPr/>
          <p:nvPr/>
        </p:nvGrpSpPr>
        <p:grpSpPr>
          <a:xfrm rot="5400000">
            <a:off x="8514581" y="1219200"/>
            <a:ext cx="132763" cy="128466"/>
            <a:chOff x="6668087" y="1297746"/>
            <a:chExt cx="161840" cy="156602"/>
          </a:xfrm>
        </p:grpSpPr>
        <p:cxnSp>
          <p:nvCxnSpPr>
            <p:cNvPr id="15" name="Прямая соединительная линия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Прямая соединительная линия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Прямая соединительная линия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Заголовок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ru-RU" smtClean="0"/>
              <a:t>Образец заголовка</a:t>
            </a:r>
            <a:endParaRPr kumimoji="0" lang="en-US"/>
          </a:p>
        </p:txBody>
      </p:sp>
      <p:sp>
        <p:nvSpPr>
          <p:cNvPr id="3" name="Рисунок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ru-RU" smtClean="0"/>
              <a:t>Вставка рисунка</a:t>
            </a:r>
            <a:endParaRPr kumimoji="0" lang="en-US"/>
          </a:p>
        </p:txBody>
      </p:sp>
      <p:sp>
        <p:nvSpPr>
          <p:cNvPr id="4" name="Текст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grpSp>
        <p:nvGrpSpPr>
          <p:cNvPr id="14" name="Группа 13"/>
          <p:cNvGrpSpPr/>
          <p:nvPr/>
        </p:nvGrpSpPr>
        <p:grpSpPr>
          <a:xfrm rot="5400000">
            <a:off x="8666981" y="1371600"/>
            <a:ext cx="132763" cy="128466"/>
            <a:chOff x="6668087" y="1297746"/>
            <a:chExt cx="161840" cy="156602"/>
          </a:xfrm>
        </p:grpSpPr>
        <p:cxnSp>
          <p:nvCxnSpPr>
            <p:cNvPr id="11" name="Прямая соединительная линия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Прямая соединительная линия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Прямая соединительная линия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Группа 17"/>
          <p:cNvGrpSpPr/>
          <p:nvPr/>
        </p:nvGrpSpPr>
        <p:grpSpPr>
          <a:xfrm rot="5400000">
            <a:off x="8320088" y="1474763"/>
            <a:ext cx="132763" cy="128466"/>
            <a:chOff x="6668087" y="1297746"/>
            <a:chExt cx="161840" cy="156602"/>
          </a:xfrm>
        </p:grpSpPr>
        <p:cxnSp>
          <p:nvCxnSpPr>
            <p:cNvPr id="19" name="Прямая соединительная линия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Прямая соединительная линия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Прямая соединительная линия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Дата 4"/>
          <p:cNvSpPr>
            <a:spLocks noGrp="1"/>
          </p:cNvSpPr>
          <p:nvPr>
            <p:ph type="dt" sz="half" idx="10"/>
          </p:nvPr>
        </p:nvSpPr>
        <p:spPr>
          <a:xfrm>
            <a:off x="6477000" y="55499"/>
            <a:ext cx="2133600" cy="365125"/>
          </a:xfrm>
        </p:spPr>
        <p:txBody>
          <a:bodyPr/>
          <a:lstStyle>
            <a:extLst/>
          </a:lstStyle>
          <a:p>
            <a:fld id="{E44F949F-493C-4FFC-8C02-68FEE6A6CDBD}" type="datetimeFigureOut">
              <a:rPr lang="ru-RU" smtClean="0"/>
              <a:pPr/>
              <a:t>10.01.2016</a:t>
            </a:fld>
            <a:endParaRPr lang="ru-RU" dirty="0"/>
          </a:p>
        </p:txBody>
      </p:sp>
      <p:sp>
        <p:nvSpPr>
          <p:cNvPr id="6" name="Нижний колонтитул 5"/>
          <p:cNvSpPr>
            <a:spLocks noGrp="1"/>
          </p:cNvSpPr>
          <p:nvPr>
            <p:ph type="ftr" sz="quarter" idx="11"/>
          </p:nvPr>
        </p:nvSpPr>
        <p:spPr>
          <a:xfrm>
            <a:off x="914400" y="55499"/>
            <a:ext cx="5562600" cy="365125"/>
          </a:xfrm>
        </p:spPr>
        <p:txBody>
          <a:bodyPr/>
          <a:lstStyle>
            <a:extLst/>
          </a:lstStyle>
          <a:p>
            <a:endParaRPr lang="ru-RU" dirty="0"/>
          </a:p>
        </p:txBody>
      </p:sp>
      <p:sp>
        <p:nvSpPr>
          <p:cNvPr id="7" name="Номер слайда 6"/>
          <p:cNvSpPr>
            <a:spLocks noGrp="1"/>
          </p:cNvSpPr>
          <p:nvPr>
            <p:ph type="sldNum" sz="quarter" idx="12"/>
          </p:nvPr>
        </p:nvSpPr>
        <p:spPr>
          <a:xfrm>
            <a:off x="8610600" y="55499"/>
            <a:ext cx="457200" cy="365125"/>
          </a:xfrm>
        </p:spPr>
        <p:txBody>
          <a:bodyPr/>
          <a:lstStyle>
            <a:extLst/>
          </a:lstStyle>
          <a:p>
            <a:fld id="{80236950-06D9-4F2E-8C6A-A59034E121F5}"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44F949F-493C-4FFC-8C02-68FEE6A6CDBD}" type="datetimeFigureOut">
              <a:rPr lang="ru-RU" smtClean="0"/>
              <a:pPr/>
              <a:t>10.01.2016</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80236950-06D9-4F2E-8C6A-A59034E121F5}"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981200" cy="5851525"/>
          </a:xfrm>
        </p:spPr>
        <p:txBody>
          <a:bodyPr vert="eaVert" anchor="ct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274639"/>
            <a:ext cx="58674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44F949F-493C-4FFC-8C02-68FEE6A6CDBD}" type="datetimeFigureOut">
              <a:rPr lang="ru-RU" smtClean="0"/>
              <a:pPr/>
              <a:t>10.01.2016</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80236950-06D9-4F2E-8C6A-A59034E121F5}"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рямоугольник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Прямоугольник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оугольник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Прямоугольник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Прямоугольник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Прямоугольник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Прямоугольник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Заголовок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E44F949F-493C-4FFC-8C02-68FEE6A6CDBD}" type="datetimeFigureOut">
              <a:rPr lang="ru-RU" smtClean="0"/>
              <a:pPr/>
              <a:t>10.01.2016</a:t>
            </a:fld>
            <a:endParaRPr lang="ru-RU" dirty="0"/>
          </a:p>
        </p:txBody>
      </p:sp>
      <p:sp>
        <p:nvSpPr>
          <p:cNvPr id="3" name="Нижний колонтитул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ru-RU" dirty="0"/>
          </a:p>
        </p:txBody>
      </p:sp>
      <p:sp>
        <p:nvSpPr>
          <p:cNvPr id="23" name="Номер слайда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80236950-06D9-4F2E-8C6A-A59034E121F5}" type="slidenum">
              <a:rPr lang="ru-RU" smtClean="0"/>
              <a:pPr/>
              <a:t>‹#›</a:t>
            </a:fld>
            <a:endParaRPr lang="ru-RU"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88640"/>
            <a:ext cx="8229600" cy="1828800"/>
          </a:xfrm>
        </p:spPr>
        <p:txBody>
          <a:bodyPr>
            <a:normAutofit/>
          </a:bodyPr>
          <a:lstStyle/>
          <a:p>
            <a:r>
              <a:rPr lang="ru-RU" dirty="0" smtClean="0"/>
              <a:t>Компьютерные Вирусы и антивирусные программы.</a:t>
            </a:r>
            <a:endParaRPr lang="ru-RU" dirty="0"/>
          </a:p>
        </p:txBody>
      </p:sp>
      <p:pic>
        <p:nvPicPr>
          <p:cNvPr id="1026" name="Picture 2"/>
          <p:cNvPicPr>
            <a:picLocks noChangeAspect="1" noChangeArrowheads="1"/>
          </p:cNvPicPr>
          <p:nvPr/>
        </p:nvPicPr>
        <p:blipFill>
          <a:blip r:embed="rId2" cstate="print"/>
          <a:srcRect/>
          <a:stretch>
            <a:fillRect/>
          </a:stretch>
        </p:blipFill>
        <p:spPr bwMode="auto">
          <a:xfrm>
            <a:off x="1619672" y="2348880"/>
            <a:ext cx="6120680" cy="41764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6632"/>
            <a:ext cx="8229600" cy="1143000"/>
          </a:xfrm>
        </p:spPr>
        <p:txBody>
          <a:bodyPr>
            <a:normAutofit/>
          </a:bodyPr>
          <a:lstStyle/>
          <a:p>
            <a:r>
              <a:rPr lang="ru-RU" dirty="0" smtClean="0"/>
              <a:t>Что такое компьютерный вирус?</a:t>
            </a:r>
            <a:endParaRPr lang="ru-RU" dirty="0"/>
          </a:p>
        </p:txBody>
      </p:sp>
      <p:sp>
        <p:nvSpPr>
          <p:cNvPr id="3" name="Содержимое 2"/>
          <p:cNvSpPr>
            <a:spLocks noGrp="1"/>
          </p:cNvSpPr>
          <p:nvPr>
            <p:ph idx="1"/>
          </p:nvPr>
        </p:nvSpPr>
        <p:spPr>
          <a:xfrm>
            <a:off x="395536" y="1340768"/>
            <a:ext cx="8229600" cy="4709160"/>
          </a:xfrm>
        </p:spPr>
        <p:txBody>
          <a:bodyPr>
            <a:normAutofit fontScale="92500" lnSpcReduction="10000"/>
          </a:bodyPr>
          <a:lstStyle/>
          <a:p>
            <a:r>
              <a:rPr lang="ru-RU" dirty="0" smtClean="0"/>
              <a:t>Компьютерный вирус — вид вредоносного программного обеспечения, способного создавать копии самого себя и внедряться в код других программ, системные области памяти.</a:t>
            </a:r>
          </a:p>
          <a:p>
            <a:r>
              <a:rPr lang="ru-RU" b="1" dirty="0" smtClean="0"/>
              <a:t>По среде обитания вирусы можно разделить на такие виды:</a:t>
            </a:r>
            <a:endParaRPr lang="ru-RU" dirty="0" smtClean="0"/>
          </a:p>
          <a:p>
            <a:r>
              <a:rPr lang="ru-RU" dirty="0" smtClean="0"/>
              <a:t>1. Загрузочные вирусы.</a:t>
            </a:r>
            <a:br>
              <a:rPr lang="ru-RU" dirty="0" smtClean="0"/>
            </a:br>
            <a:r>
              <a:rPr lang="ru-RU" dirty="0" smtClean="0"/>
              <a:t>2. Файловые вирусы.</a:t>
            </a:r>
            <a:br>
              <a:rPr lang="ru-RU" dirty="0" smtClean="0"/>
            </a:br>
            <a:r>
              <a:rPr lang="ru-RU" dirty="0" smtClean="0"/>
              <a:t>3. файлово - загрузочные вирусы. </a:t>
            </a:r>
            <a:br>
              <a:rPr lang="ru-RU" dirty="0" smtClean="0"/>
            </a:br>
            <a:r>
              <a:rPr lang="ru-RU" dirty="0" smtClean="0"/>
              <a:t>4. Сетевые вирусы. </a:t>
            </a:r>
            <a:br>
              <a:rPr lang="ru-RU" dirty="0" smtClean="0"/>
            </a:br>
            <a:r>
              <a:rPr lang="ru-RU" dirty="0" smtClean="0"/>
              <a:t>5. Документные вирусы.</a:t>
            </a:r>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611560" y="476672"/>
            <a:ext cx="7776864" cy="604867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1143000"/>
          </a:xfrm>
        </p:spPr>
        <p:txBody>
          <a:bodyPr/>
          <a:lstStyle/>
          <a:p>
            <a:r>
              <a:rPr lang="ru-RU" dirty="0" smtClean="0"/>
              <a:t>Что такое антивирус?</a:t>
            </a:r>
            <a:endParaRPr lang="ru-RU" dirty="0"/>
          </a:p>
        </p:txBody>
      </p:sp>
      <p:sp>
        <p:nvSpPr>
          <p:cNvPr id="3" name="Содержимое 2"/>
          <p:cNvSpPr>
            <a:spLocks noGrp="1"/>
          </p:cNvSpPr>
          <p:nvPr>
            <p:ph idx="1"/>
          </p:nvPr>
        </p:nvSpPr>
        <p:spPr>
          <a:xfrm>
            <a:off x="251520" y="1124744"/>
            <a:ext cx="8568952" cy="2808312"/>
          </a:xfrm>
        </p:spPr>
        <p:txBody>
          <a:bodyPr>
            <a:normAutofit lnSpcReduction="10000"/>
          </a:bodyPr>
          <a:lstStyle/>
          <a:p>
            <a:r>
              <a:rPr lang="ru-RU" b="1" dirty="0" smtClean="0"/>
              <a:t>Антивирус</a:t>
            </a:r>
            <a:r>
              <a:rPr lang="ru-RU" dirty="0" smtClean="0"/>
              <a:t> – это программа для защиты компьютера или мобильного устройства от вредоносных программ. Термин «вредоносные программы» включает в себя все возможные виды опасных программ, таких, как вирусы, черви, трояны и вирусы- шпионы.</a:t>
            </a:r>
          </a:p>
          <a:p>
            <a:endParaRPr lang="ru-RU" dirty="0"/>
          </a:p>
        </p:txBody>
      </p:sp>
      <p:pic>
        <p:nvPicPr>
          <p:cNvPr id="3074" name="Picture 2"/>
          <p:cNvPicPr>
            <a:picLocks noChangeAspect="1" noChangeArrowheads="1"/>
          </p:cNvPicPr>
          <p:nvPr/>
        </p:nvPicPr>
        <p:blipFill>
          <a:blip r:embed="rId2" cstate="print"/>
          <a:srcRect/>
          <a:stretch>
            <a:fillRect/>
          </a:stretch>
        </p:blipFill>
        <p:spPr bwMode="auto">
          <a:xfrm>
            <a:off x="755576" y="4005064"/>
            <a:ext cx="3168352" cy="2676897"/>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cstate="print"/>
          <a:srcRect/>
          <a:stretch>
            <a:fillRect/>
          </a:stretch>
        </p:blipFill>
        <p:spPr bwMode="auto">
          <a:xfrm>
            <a:off x="4427984" y="4005064"/>
            <a:ext cx="3528392" cy="256793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8229600" cy="1143000"/>
          </a:xfrm>
        </p:spPr>
        <p:txBody>
          <a:bodyPr>
            <a:normAutofit fontScale="90000"/>
          </a:bodyPr>
          <a:lstStyle/>
          <a:p>
            <a:r>
              <a:rPr lang="ru-RU" dirty="0" smtClean="0"/>
              <a:t>Какой был самый первый антивирус?</a:t>
            </a:r>
            <a:endParaRPr lang="ru-RU" dirty="0"/>
          </a:p>
        </p:txBody>
      </p:sp>
      <p:sp>
        <p:nvSpPr>
          <p:cNvPr id="3" name="Содержимое 2"/>
          <p:cNvSpPr>
            <a:spLocks noGrp="1"/>
          </p:cNvSpPr>
          <p:nvPr>
            <p:ph idx="1"/>
          </p:nvPr>
        </p:nvSpPr>
        <p:spPr>
          <a:xfrm>
            <a:off x="323528" y="1268760"/>
            <a:ext cx="8640960" cy="5688632"/>
          </a:xfrm>
        </p:spPr>
        <p:txBody>
          <a:bodyPr>
            <a:normAutofit lnSpcReduction="10000"/>
          </a:bodyPr>
          <a:lstStyle/>
          <a:p>
            <a:r>
              <a:rPr lang="ru-RU" dirty="0" smtClean="0"/>
              <a:t>Считается, что первый антивирусный продукт был создан в 1984 году программистом Анди Хопкинсом, который разработал программы </a:t>
            </a:r>
            <a:r>
              <a:rPr lang="ru-RU" b="1" u="sng" dirty="0" smtClean="0"/>
              <a:t>BOMBSQAD</a:t>
            </a:r>
            <a:r>
              <a:rPr lang="ru-RU" dirty="0" smtClean="0"/>
              <a:t> и </a:t>
            </a:r>
            <a:r>
              <a:rPr lang="ru-RU" b="1" u="sng" dirty="0" smtClean="0"/>
              <a:t>CHK4BOMB</a:t>
            </a:r>
            <a:r>
              <a:rPr lang="ru-RU" dirty="0" smtClean="0"/>
              <a:t>.</a:t>
            </a:r>
            <a:br>
              <a:rPr lang="ru-RU" dirty="0" smtClean="0"/>
            </a:br>
            <a:r>
              <a:rPr lang="ru-RU" dirty="0" smtClean="0"/>
              <a:t>Данное ПО умело сканировать файлы ОС на наличие вредоносного кода и устраняло угрозы. </a:t>
            </a:r>
          </a:p>
          <a:p>
            <a:r>
              <a:rPr lang="ru-RU" dirty="0" smtClean="0"/>
              <a:t>Антивирус CHK4BOMB умел предотвращать операции, запускаемые вредоносными приложениями через BIOS. Это позволяло избежать таких проблем как форматирование жестких дисков злоумышленниками и запись важной информации на удаленный компьютер.</a:t>
            </a:r>
            <a:br>
              <a:rPr lang="ru-RU" dirty="0" smtClean="0"/>
            </a:br>
            <a:endParaRPr lang="ru-RU"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539552" y="620688"/>
            <a:ext cx="8064896" cy="57850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1143000"/>
          </a:xfrm>
        </p:spPr>
        <p:txBody>
          <a:bodyPr>
            <a:normAutofit fontScale="90000"/>
          </a:bodyPr>
          <a:lstStyle/>
          <a:p>
            <a:r>
              <a:rPr lang="ru-RU" dirty="0" smtClean="0"/>
              <a:t>Какие антивирусные программы существуют в наше время?</a:t>
            </a:r>
            <a:endParaRPr lang="ru-RU" dirty="0"/>
          </a:p>
        </p:txBody>
      </p:sp>
      <p:pic>
        <p:nvPicPr>
          <p:cNvPr id="7" name="Picture 2"/>
          <p:cNvPicPr>
            <a:picLocks noChangeAspect="1" noChangeArrowheads="1"/>
          </p:cNvPicPr>
          <p:nvPr/>
        </p:nvPicPr>
        <p:blipFill>
          <a:blip r:embed="rId2" cstate="print"/>
          <a:srcRect/>
          <a:stretch>
            <a:fillRect/>
          </a:stretch>
        </p:blipFill>
        <p:spPr bwMode="auto">
          <a:xfrm>
            <a:off x="827584" y="1628800"/>
            <a:ext cx="7056784" cy="475252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8229600" cy="1143000"/>
          </a:xfrm>
        </p:spPr>
        <p:txBody>
          <a:bodyPr>
            <a:normAutofit/>
          </a:bodyPr>
          <a:lstStyle/>
          <a:p>
            <a:r>
              <a:rPr lang="en-US" b="0" dirty="0" smtClean="0"/>
              <a:t>DR.WEB</a:t>
            </a:r>
            <a:endParaRPr lang="ru-RU" dirty="0"/>
          </a:p>
        </p:txBody>
      </p:sp>
      <p:sp>
        <p:nvSpPr>
          <p:cNvPr id="3" name="Содержимое 2"/>
          <p:cNvSpPr>
            <a:spLocks noGrp="1"/>
          </p:cNvSpPr>
          <p:nvPr>
            <p:ph idx="1"/>
          </p:nvPr>
        </p:nvSpPr>
        <p:spPr>
          <a:xfrm>
            <a:off x="0" y="836712"/>
            <a:ext cx="9144000" cy="5400600"/>
          </a:xfrm>
        </p:spPr>
        <p:txBody>
          <a:bodyPr>
            <a:normAutofit fontScale="92500" lnSpcReduction="10000"/>
          </a:bodyPr>
          <a:lstStyle/>
          <a:p>
            <a:r>
              <a:rPr lang="ru-RU" dirty="0" smtClean="0"/>
              <a:t>Программы для обеспечения безопасности этой компании появились на рынке с 1992 года. </a:t>
            </a:r>
          </a:p>
          <a:p>
            <a:r>
              <a:rPr lang="ru-RU" dirty="0" smtClean="0"/>
              <a:t>У.этого антивирусника очень удобный интерфейс. Сканирование происходит медленно, но при этом очень качественно. Программа способна обнаружить практически любой вирус, после чего предлагает удалить инфицированную программу, вылечить или поместить в карантин. Можно бесплатно использовать программу в течении месяца, после чего нужно приобрести лицензию.</a:t>
            </a:r>
          </a:p>
          <a:p>
            <a:r>
              <a:rPr lang="ru-RU" dirty="0" smtClean="0"/>
              <a:t/>
            </a:r>
            <a:br>
              <a:rPr lang="ru-RU" dirty="0" smtClean="0"/>
            </a:br>
            <a:r>
              <a:rPr lang="ru-RU" dirty="0" smtClean="0"/>
              <a:t/>
            </a:r>
            <a:br>
              <a:rPr lang="ru-RU" dirty="0" smtClean="0"/>
            </a:br>
            <a:endParaRPr lang="ru-RU" dirty="0"/>
          </a:p>
        </p:txBody>
      </p:sp>
      <p:pic>
        <p:nvPicPr>
          <p:cNvPr id="6146" name="Picture 2"/>
          <p:cNvPicPr>
            <a:picLocks noChangeAspect="1" noChangeArrowheads="1"/>
          </p:cNvPicPr>
          <p:nvPr/>
        </p:nvPicPr>
        <p:blipFill>
          <a:blip r:embed="rId2" cstate="print"/>
          <a:srcRect/>
          <a:stretch>
            <a:fillRect/>
          </a:stretch>
        </p:blipFill>
        <p:spPr bwMode="auto">
          <a:xfrm>
            <a:off x="6012160" y="4509120"/>
            <a:ext cx="3131840" cy="234888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1143000"/>
          </a:xfrm>
        </p:spPr>
        <p:txBody>
          <a:bodyPr>
            <a:normAutofit/>
          </a:bodyPr>
          <a:lstStyle/>
          <a:p>
            <a:r>
              <a:rPr lang="en-US" b="0" dirty="0" smtClean="0"/>
              <a:t>AVAST</a:t>
            </a:r>
            <a:endParaRPr lang="ru-RU" dirty="0"/>
          </a:p>
        </p:txBody>
      </p:sp>
      <p:sp>
        <p:nvSpPr>
          <p:cNvPr id="3" name="Содержимое 2"/>
          <p:cNvSpPr>
            <a:spLocks noGrp="1"/>
          </p:cNvSpPr>
          <p:nvPr>
            <p:ph idx="1"/>
          </p:nvPr>
        </p:nvSpPr>
        <p:spPr>
          <a:xfrm>
            <a:off x="0" y="908720"/>
            <a:ext cx="9144000" cy="4709160"/>
          </a:xfrm>
        </p:spPr>
        <p:txBody>
          <a:bodyPr>
            <a:normAutofit lnSpcReduction="10000"/>
          </a:bodyPr>
          <a:lstStyle/>
          <a:p>
            <a:r>
              <a:rPr lang="ru-RU" dirty="0" smtClean="0"/>
              <a:t>Avast — это комплексное программное средство для обнаружения и удаления вредоносных программ. Avast способен сканировать компьютер в нескольких режимах: полное сканирование, экспресс-сканирование и сканирование отдельной папки. Также есть возможность сканирования при загрузке компьютера. Этот процесс занимает довольно длительное время, но является наиболее эффективным.</a:t>
            </a:r>
            <a:br>
              <a:rPr lang="ru-RU" dirty="0" smtClean="0"/>
            </a:br>
            <a:r>
              <a:rPr lang="ru-RU" dirty="0" smtClean="0"/>
              <a:t/>
            </a:r>
            <a:br>
              <a:rPr lang="ru-RU" dirty="0" smtClean="0"/>
            </a:br>
            <a:endParaRPr lang="ru-RU" dirty="0"/>
          </a:p>
        </p:txBody>
      </p:sp>
      <p:pic>
        <p:nvPicPr>
          <p:cNvPr id="7170" name="Picture 2"/>
          <p:cNvPicPr>
            <a:picLocks noChangeAspect="1" noChangeArrowheads="1"/>
          </p:cNvPicPr>
          <p:nvPr/>
        </p:nvPicPr>
        <p:blipFill>
          <a:blip r:embed="rId2" cstate="print"/>
          <a:srcRect/>
          <a:stretch>
            <a:fillRect/>
          </a:stretch>
        </p:blipFill>
        <p:spPr bwMode="auto">
          <a:xfrm>
            <a:off x="4175448" y="4509120"/>
            <a:ext cx="4968552" cy="234888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a:normAutofit/>
          </a:bodyPr>
          <a:lstStyle/>
          <a:p>
            <a:r>
              <a:rPr lang="en-US" b="0" dirty="0" smtClean="0"/>
              <a:t>KASPERSKY INTERNET SECURITY</a:t>
            </a:r>
            <a:endParaRPr lang="ru-RU" dirty="0"/>
          </a:p>
        </p:txBody>
      </p:sp>
      <p:sp>
        <p:nvSpPr>
          <p:cNvPr id="3" name="Содержимое 2"/>
          <p:cNvSpPr>
            <a:spLocks noGrp="1"/>
          </p:cNvSpPr>
          <p:nvPr>
            <p:ph idx="1"/>
          </p:nvPr>
        </p:nvSpPr>
        <p:spPr>
          <a:xfrm>
            <a:off x="0" y="980728"/>
            <a:ext cx="9144000" cy="4824536"/>
          </a:xfrm>
        </p:spPr>
        <p:txBody>
          <a:bodyPr>
            <a:normAutofit fontScale="85000" lnSpcReduction="10000"/>
          </a:bodyPr>
          <a:lstStyle/>
          <a:p>
            <a:r>
              <a:rPr lang="ru-RU" dirty="0" smtClean="0"/>
              <a:t>Kaspersky  — это программное средство смело можно назвать одним из лидеров, среди продуктов для обеспечения безопасности. Многие неосведомленные пользователи критикуют его за то, что он сильно загружает оперативную память компьютера. Но так было раньше, а современные версии этого антивируса потребляют не очень много ресурсов, компьютера и не сильно влияют на быстродействие. Единственный затратный по ресурсам процесс — это сканирование жестких дисков, а во всех остальных случаях, антивирус практически не влияет на производительность системы.</a:t>
            </a:r>
            <a:br>
              <a:rPr lang="ru-RU" dirty="0" smtClean="0"/>
            </a:br>
            <a:r>
              <a:rPr lang="ru-RU" dirty="0" smtClean="0"/>
              <a:t/>
            </a:r>
            <a:br>
              <a:rPr lang="ru-RU" dirty="0" smtClean="0"/>
            </a:br>
            <a:endParaRPr lang="ru-RU" dirty="0"/>
          </a:p>
        </p:txBody>
      </p:sp>
      <p:pic>
        <p:nvPicPr>
          <p:cNvPr id="8194" name="Picture 2"/>
          <p:cNvPicPr>
            <a:picLocks noChangeAspect="1" noChangeArrowheads="1"/>
          </p:cNvPicPr>
          <p:nvPr/>
        </p:nvPicPr>
        <p:blipFill>
          <a:blip r:embed="rId2" cstate="print"/>
          <a:srcRect/>
          <a:stretch>
            <a:fillRect/>
          </a:stretch>
        </p:blipFill>
        <p:spPr bwMode="auto">
          <a:xfrm>
            <a:off x="6839744" y="4653136"/>
            <a:ext cx="2304256" cy="22048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a:normAutofit fontScale="90000"/>
          </a:bodyPr>
          <a:lstStyle/>
          <a:p>
            <a:r>
              <a:rPr lang="en-US" b="0" dirty="0" smtClean="0"/>
              <a:t>ESET NOD32</a:t>
            </a:r>
            <a:r>
              <a:rPr lang="en-US" dirty="0" smtClean="0"/>
              <a:t/>
            </a:r>
            <a:br>
              <a:rPr lang="en-US" dirty="0" smtClean="0"/>
            </a:br>
            <a:endParaRPr lang="ru-RU" dirty="0"/>
          </a:p>
        </p:txBody>
      </p:sp>
      <p:sp>
        <p:nvSpPr>
          <p:cNvPr id="3" name="Содержимое 2"/>
          <p:cNvSpPr>
            <a:spLocks noGrp="1"/>
          </p:cNvSpPr>
          <p:nvPr>
            <p:ph idx="1"/>
          </p:nvPr>
        </p:nvSpPr>
        <p:spPr>
          <a:xfrm>
            <a:off x="0" y="620688"/>
            <a:ext cx="9144000" cy="4709160"/>
          </a:xfrm>
        </p:spPr>
        <p:txBody>
          <a:bodyPr>
            <a:normAutofit fontScale="85000" lnSpcReduction="20000"/>
          </a:bodyPr>
          <a:lstStyle/>
          <a:p>
            <a:r>
              <a:rPr lang="ru-RU" dirty="0" smtClean="0"/>
              <a:t>ESET NOD32 тоже довольно популярное антивирусное средство, как и большинство других подобных продуктов он обладает классическим антивирусом, веб-антивирусом и антишпионом. </a:t>
            </a:r>
          </a:p>
          <a:p>
            <a:r>
              <a:rPr lang="ru-RU" dirty="0" smtClean="0"/>
              <a:t>NOD32 – один из самых быстрых антивирусов, работа которого никак не отражается на работе системы. </a:t>
            </a:r>
          </a:p>
          <a:p>
            <a:r>
              <a:rPr lang="ru-RU" dirty="0" smtClean="0"/>
              <a:t>ESET NOD32 Business Edition включает в себя централизованную систему защиты серверов от троянов, рекламных вирусов, червей и многих других угроз. Также в продукте есть приложение ESET Remote Administrator используемый для администрирования корпоративных сетей.</a:t>
            </a:r>
            <a:br>
              <a:rPr lang="ru-RU" dirty="0" smtClean="0"/>
            </a:br>
            <a:r>
              <a:rPr lang="ru-RU" dirty="0" smtClean="0"/>
              <a:t/>
            </a:r>
            <a:br>
              <a:rPr lang="ru-RU" dirty="0" smtClean="0"/>
            </a:br>
            <a:endParaRPr lang="ru-RU" dirty="0"/>
          </a:p>
        </p:txBody>
      </p:sp>
      <p:pic>
        <p:nvPicPr>
          <p:cNvPr id="9218" name="Picture 2"/>
          <p:cNvPicPr>
            <a:picLocks noChangeAspect="1" noChangeArrowheads="1"/>
          </p:cNvPicPr>
          <p:nvPr/>
        </p:nvPicPr>
        <p:blipFill>
          <a:blip r:embed="rId2" cstate="print"/>
          <a:srcRect/>
          <a:stretch>
            <a:fillRect/>
          </a:stretch>
        </p:blipFill>
        <p:spPr bwMode="auto">
          <a:xfrm>
            <a:off x="5220073" y="4365104"/>
            <a:ext cx="3923928" cy="249289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a:normAutofit/>
          </a:bodyPr>
          <a:lstStyle/>
          <a:p>
            <a:r>
              <a:rPr lang="ru-RU" b="0" dirty="0" smtClean="0"/>
              <a:t>С</a:t>
            </a:r>
            <a:r>
              <a:rPr lang="en-US" b="0" dirty="0" smtClean="0"/>
              <a:t>OMODO ANTIVIRUS FREE</a:t>
            </a:r>
            <a:endParaRPr lang="ru-RU" dirty="0"/>
          </a:p>
        </p:txBody>
      </p:sp>
      <p:sp>
        <p:nvSpPr>
          <p:cNvPr id="3" name="Содержимое 2"/>
          <p:cNvSpPr>
            <a:spLocks noGrp="1"/>
          </p:cNvSpPr>
          <p:nvPr>
            <p:ph idx="1"/>
          </p:nvPr>
        </p:nvSpPr>
        <p:spPr>
          <a:xfrm>
            <a:off x="0" y="908720"/>
            <a:ext cx="9144000" cy="4709160"/>
          </a:xfrm>
        </p:spPr>
        <p:txBody>
          <a:bodyPr>
            <a:normAutofit fontScale="77500" lnSpcReduction="20000"/>
          </a:bodyPr>
          <a:lstStyle/>
          <a:p>
            <a:r>
              <a:rPr lang="ru-RU" dirty="0" smtClean="0"/>
              <a:t>Говоря о популярных антивирусных средствах нельзя не упомянуть бесплатный антивирус COMODO. Возможно это и не самый мощный антивирусный продукт, но его основное достоинство в том, что он полностью бесплатный. Его можно бесплатно использовать как дома, так и на предприятии. Несмотря на свою бесплатность, COMODO предоставляет довольно внушительный ассортимент антивирусных средств. Также COMODO выпускает и платные продукты для обеспечения безопасности. Самым мощным из платных антивирусов этой компании является Comodo Internet Security Complete, который подойдет для обеспечения безопасности, даже на крупном производстве или в офисе.</a:t>
            </a:r>
            <a:br>
              <a:rPr lang="ru-RU" dirty="0" smtClean="0"/>
            </a:br>
            <a:r>
              <a:rPr lang="ru-RU" dirty="0" smtClean="0"/>
              <a:t/>
            </a:r>
            <a:br>
              <a:rPr lang="ru-RU" dirty="0" smtClean="0"/>
            </a:br>
            <a:endParaRPr lang="ru-RU" dirty="0"/>
          </a:p>
        </p:txBody>
      </p:sp>
      <p:pic>
        <p:nvPicPr>
          <p:cNvPr id="10242" name="Picture 2"/>
          <p:cNvPicPr>
            <a:picLocks noChangeAspect="1" noChangeArrowheads="1"/>
          </p:cNvPicPr>
          <p:nvPr/>
        </p:nvPicPr>
        <p:blipFill>
          <a:blip r:embed="rId2" cstate="print"/>
          <a:srcRect/>
          <a:stretch>
            <a:fillRect/>
          </a:stretch>
        </p:blipFill>
        <p:spPr bwMode="auto">
          <a:xfrm>
            <a:off x="5148065" y="4941168"/>
            <a:ext cx="3995936" cy="191683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188640"/>
            <a:ext cx="7772400" cy="914400"/>
          </a:xfrm>
        </p:spPr>
        <p:txBody>
          <a:bodyPr>
            <a:normAutofit fontScale="90000"/>
          </a:bodyPr>
          <a:lstStyle/>
          <a:p>
            <a:r>
              <a:rPr lang="ru-RU" dirty="0" smtClean="0"/>
              <a:t>Какой антивирус самый лучший?</a:t>
            </a:r>
            <a:endParaRPr lang="ru-RU" dirty="0"/>
          </a:p>
        </p:txBody>
      </p:sp>
      <p:sp>
        <p:nvSpPr>
          <p:cNvPr id="3" name="Содержимое 2"/>
          <p:cNvSpPr>
            <a:spLocks noGrp="1"/>
          </p:cNvSpPr>
          <p:nvPr>
            <p:ph idx="1"/>
          </p:nvPr>
        </p:nvSpPr>
        <p:spPr>
          <a:xfrm>
            <a:off x="467544" y="836712"/>
            <a:ext cx="8568952" cy="6021288"/>
          </a:xfrm>
        </p:spPr>
        <p:txBody>
          <a:bodyPr>
            <a:normAutofit fontScale="92500" lnSpcReduction="20000"/>
          </a:bodyPr>
          <a:lstStyle/>
          <a:p>
            <a:r>
              <a:rPr lang="ru-RU" dirty="0" smtClean="0"/>
              <a:t>При схожих методиках и критериях оценки эффективности антивирусного программного обеспечения (ПО), результаты тестирования, тем не менее, могут значительно расходиться и однозначно выбрать "лучший антивирус" не могут даже люди, профессионально занимающиеся данным вопросом. </a:t>
            </a:r>
            <a:endParaRPr lang="en-US" dirty="0" smtClean="0"/>
          </a:p>
          <a:p>
            <a:r>
              <a:rPr lang="ru-RU" dirty="0" smtClean="0"/>
              <a:t>Иногда сравнение результатов тестирования антивирусов, выполненные разными организациями, наводят на мысль, что эти данные не стоит воспринимать в качестве решающего фактора при выборе антивируса, а всего лишь, как дополнительную информацию к размышлению. Вот характерный пример оценки антивирусов по версии разных организаций (данные за один и тот же месяц):</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116632"/>
            <a:ext cx="7772400" cy="914400"/>
          </a:xfrm>
        </p:spPr>
        <p:txBody>
          <a:bodyPr>
            <a:normAutofit fontScale="90000"/>
          </a:bodyPr>
          <a:lstStyle/>
          <a:p>
            <a:r>
              <a:rPr lang="ru-RU" b="0" dirty="0" smtClean="0"/>
              <a:t>Первая пятерка по данным американской компании </a:t>
            </a:r>
            <a:r>
              <a:rPr lang="ru-RU" dirty="0" smtClean="0"/>
              <a:t>TopTenReviews </a:t>
            </a:r>
            <a:endParaRPr lang="ru-RU" dirty="0"/>
          </a:p>
        </p:txBody>
      </p:sp>
      <p:sp>
        <p:nvSpPr>
          <p:cNvPr id="3" name="Содержимое 2"/>
          <p:cNvSpPr>
            <a:spLocks noGrp="1"/>
          </p:cNvSpPr>
          <p:nvPr>
            <p:ph idx="1"/>
          </p:nvPr>
        </p:nvSpPr>
        <p:spPr>
          <a:xfrm>
            <a:off x="467544" y="1988840"/>
            <a:ext cx="8229600" cy="4536544"/>
          </a:xfrm>
        </p:spPr>
        <p:txBody>
          <a:bodyPr>
            <a:normAutofit/>
          </a:bodyPr>
          <a:lstStyle/>
          <a:p>
            <a:r>
              <a:rPr lang="en-US" sz="4000" dirty="0" smtClean="0"/>
              <a:t>1. BitDefender</a:t>
            </a:r>
            <a:br>
              <a:rPr lang="en-US" sz="4000" dirty="0" smtClean="0"/>
            </a:br>
            <a:r>
              <a:rPr lang="en-US" sz="4000" dirty="0" smtClean="0"/>
              <a:t>2. Kaspersky</a:t>
            </a:r>
            <a:br>
              <a:rPr lang="en-US" sz="4000" dirty="0" smtClean="0"/>
            </a:br>
            <a:r>
              <a:rPr lang="en-US" sz="4000" dirty="0" smtClean="0"/>
              <a:t>3.ESET Nod32</a:t>
            </a:r>
            <a:br>
              <a:rPr lang="en-US" sz="4000" dirty="0" smtClean="0"/>
            </a:br>
            <a:r>
              <a:rPr lang="en-US" sz="4000" dirty="0" smtClean="0"/>
              <a:t>4. AVG </a:t>
            </a:r>
            <a:br>
              <a:rPr lang="en-US" sz="4000" dirty="0" smtClean="0"/>
            </a:br>
            <a:r>
              <a:rPr lang="en-US" sz="4000" dirty="0" smtClean="0"/>
              <a:t>5. F-Secure</a:t>
            </a:r>
            <a:endParaRPr lang="ru-RU" sz="4000" dirty="0"/>
          </a:p>
        </p:txBody>
      </p:sp>
      <p:pic>
        <p:nvPicPr>
          <p:cNvPr id="16386" name="Picture 2"/>
          <p:cNvPicPr>
            <a:picLocks noChangeAspect="1" noChangeArrowheads="1"/>
          </p:cNvPicPr>
          <p:nvPr/>
        </p:nvPicPr>
        <p:blipFill>
          <a:blip r:embed="rId2" cstate="print"/>
          <a:srcRect/>
          <a:stretch>
            <a:fillRect/>
          </a:stretch>
        </p:blipFill>
        <p:spPr bwMode="auto">
          <a:xfrm>
            <a:off x="4644008" y="1844824"/>
            <a:ext cx="4499992" cy="38610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116632"/>
            <a:ext cx="7772400" cy="914400"/>
          </a:xfrm>
        </p:spPr>
        <p:txBody>
          <a:bodyPr>
            <a:normAutofit fontScale="90000"/>
          </a:bodyPr>
          <a:lstStyle/>
          <a:p>
            <a:r>
              <a:rPr lang="ru-RU" b="0" dirty="0" smtClean="0"/>
              <a:t>По данным греческой компании </a:t>
            </a:r>
            <a:r>
              <a:rPr lang="ru-RU" dirty="0" smtClean="0"/>
              <a:t>Virus.gr</a:t>
            </a:r>
            <a:endParaRPr lang="ru-RU" dirty="0"/>
          </a:p>
        </p:txBody>
      </p:sp>
      <p:sp>
        <p:nvSpPr>
          <p:cNvPr id="3" name="Содержимое 2"/>
          <p:cNvSpPr>
            <a:spLocks noGrp="1"/>
          </p:cNvSpPr>
          <p:nvPr>
            <p:ph idx="1"/>
          </p:nvPr>
        </p:nvSpPr>
        <p:spPr/>
        <p:txBody>
          <a:bodyPr/>
          <a:lstStyle/>
          <a:p>
            <a:r>
              <a:rPr lang="en-US" dirty="0" smtClean="0"/>
              <a:t>1.AVK (Gdata)</a:t>
            </a:r>
            <a:br>
              <a:rPr lang="en-US" dirty="0" smtClean="0"/>
            </a:br>
            <a:r>
              <a:rPr lang="en-US" dirty="0" smtClean="0"/>
              <a:t>2.F-Secure</a:t>
            </a:r>
            <a:br>
              <a:rPr lang="en-US" dirty="0" smtClean="0"/>
            </a:br>
            <a:r>
              <a:rPr lang="en-US" dirty="0" smtClean="0"/>
              <a:t>3.TrustPort</a:t>
            </a:r>
            <a:br>
              <a:rPr lang="en-US" dirty="0" smtClean="0"/>
            </a:br>
            <a:r>
              <a:rPr lang="en-US" dirty="0" smtClean="0"/>
              <a:t>4.Kaspersky</a:t>
            </a:r>
            <a:br>
              <a:rPr lang="en-US" dirty="0" smtClean="0"/>
            </a:br>
            <a:r>
              <a:rPr lang="en-US" dirty="0" smtClean="0"/>
              <a:t>5.The Sield Delux</a:t>
            </a:r>
            <a:endParaRPr lang="ru-RU" dirty="0"/>
          </a:p>
        </p:txBody>
      </p:sp>
      <p:pic>
        <p:nvPicPr>
          <p:cNvPr id="15362" name="Picture 2"/>
          <p:cNvPicPr>
            <a:picLocks noChangeAspect="1" noChangeArrowheads="1"/>
          </p:cNvPicPr>
          <p:nvPr/>
        </p:nvPicPr>
        <p:blipFill>
          <a:blip r:embed="rId2" cstate="print"/>
          <a:srcRect/>
          <a:stretch>
            <a:fillRect/>
          </a:stretch>
        </p:blipFill>
        <p:spPr bwMode="auto">
          <a:xfrm>
            <a:off x="4644008" y="1556792"/>
            <a:ext cx="4206210" cy="407707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188640"/>
            <a:ext cx="7772400" cy="914400"/>
          </a:xfrm>
        </p:spPr>
        <p:txBody>
          <a:bodyPr>
            <a:normAutofit fontScale="90000"/>
          </a:bodyPr>
          <a:lstStyle/>
          <a:p>
            <a:r>
              <a:rPr lang="ru-RU" b="0" dirty="0" smtClean="0"/>
              <a:t>По данным российской компании </a:t>
            </a:r>
            <a:r>
              <a:rPr lang="ru-RU" dirty="0" smtClean="0"/>
              <a:t>FS</a:t>
            </a:r>
            <a:br>
              <a:rPr lang="ru-RU" dirty="0" smtClean="0"/>
            </a:br>
            <a:endParaRPr lang="ru-RU" dirty="0"/>
          </a:p>
        </p:txBody>
      </p:sp>
      <p:sp>
        <p:nvSpPr>
          <p:cNvPr id="3" name="Содержимое 2"/>
          <p:cNvSpPr>
            <a:spLocks noGrp="1"/>
          </p:cNvSpPr>
          <p:nvPr>
            <p:ph idx="1"/>
          </p:nvPr>
        </p:nvSpPr>
        <p:spPr>
          <a:xfrm>
            <a:off x="457200" y="1340768"/>
            <a:ext cx="8229600" cy="4968592"/>
          </a:xfrm>
        </p:spPr>
        <p:txBody>
          <a:bodyPr>
            <a:normAutofit/>
          </a:bodyPr>
          <a:lstStyle/>
          <a:p>
            <a:r>
              <a:rPr lang="en-US" sz="4000" dirty="0" smtClean="0"/>
              <a:t>1. DrWeb</a:t>
            </a:r>
            <a:br>
              <a:rPr lang="en-US" sz="4000" dirty="0" smtClean="0"/>
            </a:br>
            <a:r>
              <a:rPr lang="en-US" sz="4000" dirty="0" smtClean="0"/>
              <a:t>2. F-Secure</a:t>
            </a:r>
            <a:br>
              <a:rPr lang="en-US" sz="4000" dirty="0" smtClean="0"/>
            </a:br>
            <a:r>
              <a:rPr lang="en-US" sz="4000" dirty="0" smtClean="0"/>
              <a:t>3. Kaspersky</a:t>
            </a:r>
            <a:br>
              <a:rPr lang="en-US" sz="4000" dirty="0" smtClean="0"/>
            </a:br>
            <a:r>
              <a:rPr lang="en-US" sz="4000" dirty="0" smtClean="0"/>
              <a:t>4. ESET Nod32</a:t>
            </a:r>
            <a:br>
              <a:rPr lang="en-US" sz="4000" dirty="0" smtClean="0"/>
            </a:br>
            <a:r>
              <a:rPr lang="en-US" sz="4000" dirty="0" smtClean="0"/>
              <a:t>5. Ikarus</a:t>
            </a:r>
            <a:endParaRPr lang="ru-RU" sz="4000" dirty="0"/>
          </a:p>
        </p:txBody>
      </p:sp>
      <p:pic>
        <p:nvPicPr>
          <p:cNvPr id="14338" name="Picture 2"/>
          <p:cNvPicPr>
            <a:picLocks noChangeAspect="1" noChangeArrowheads="1"/>
          </p:cNvPicPr>
          <p:nvPr/>
        </p:nvPicPr>
        <p:blipFill>
          <a:blip r:embed="rId2" cstate="print"/>
          <a:srcRect/>
          <a:stretch>
            <a:fillRect/>
          </a:stretch>
        </p:blipFill>
        <p:spPr bwMode="auto">
          <a:xfrm>
            <a:off x="4729116" y="1412776"/>
            <a:ext cx="4414884" cy="325219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309360"/>
          </a:xfrm>
        </p:spPr>
        <p:txBody>
          <a:bodyPr/>
          <a:lstStyle/>
          <a:p>
            <a:r>
              <a:rPr lang="en-US" dirty="0" smtClean="0"/>
              <a:t> </a:t>
            </a:r>
            <a:r>
              <a:rPr lang="ru-RU" dirty="0" smtClean="0"/>
              <a:t>Как видно из представленных данных, лидеры </a:t>
            </a:r>
            <a:r>
              <a:rPr lang="en-US" dirty="0" smtClean="0"/>
              <a:t>  </a:t>
            </a:r>
            <a:r>
              <a:rPr lang="ru-RU" dirty="0" smtClean="0"/>
              <a:t>рейтинга по версии одной организации, даже не</a:t>
            </a:r>
            <a:r>
              <a:rPr lang="en-US" dirty="0" smtClean="0"/>
              <a:t> </a:t>
            </a:r>
            <a:r>
              <a:rPr lang="ru-RU" dirty="0" smtClean="0"/>
              <a:t>попадают в первую пятерку, по версии другой. А так выглядит усредненный рейтинг по данным пяти наиболее авторитетных компаний за тот же месяц:</a:t>
            </a:r>
          </a:p>
          <a:p>
            <a:r>
              <a:rPr lang="en-US" b="1" dirty="0" smtClean="0"/>
              <a:t>  1. Kaspersky </a:t>
            </a:r>
            <a:r>
              <a:rPr lang="ru-RU" b="1" dirty="0" smtClean="0"/>
              <a:t>и </a:t>
            </a:r>
            <a:r>
              <a:rPr lang="en-US" b="1" dirty="0" smtClean="0"/>
              <a:t>F-Secure</a:t>
            </a:r>
            <a:br>
              <a:rPr lang="en-US" b="1" dirty="0" smtClean="0"/>
            </a:br>
            <a:r>
              <a:rPr lang="en-US" b="1" dirty="0" smtClean="0"/>
              <a:t>  2. AVK (G-Data)</a:t>
            </a:r>
            <a:br>
              <a:rPr lang="en-US" b="1" dirty="0" smtClean="0"/>
            </a:br>
            <a:r>
              <a:rPr lang="en-US" b="1" dirty="0" smtClean="0"/>
              <a:t>  3. ESET Nod32 </a:t>
            </a:r>
            <a:r>
              <a:rPr lang="ru-RU" b="1" dirty="0" smtClean="0"/>
              <a:t>и </a:t>
            </a:r>
            <a:r>
              <a:rPr lang="en-US" b="1" dirty="0" smtClean="0"/>
              <a:t>Avira</a:t>
            </a:r>
            <a:br>
              <a:rPr lang="en-US" b="1" dirty="0" smtClean="0"/>
            </a:br>
            <a:r>
              <a:rPr lang="en-US" b="1" dirty="0" smtClean="0"/>
              <a:t>  4. Avast </a:t>
            </a:r>
            <a:r>
              <a:rPr lang="ru-RU" b="1" dirty="0" smtClean="0"/>
              <a:t>и </a:t>
            </a:r>
            <a:r>
              <a:rPr lang="en-US" b="1" dirty="0" smtClean="0"/>
              <a:t>AVG</a:t>
            </a:r>
            <a:br>
              <a:rPr lang="en-US" b="1" dirty="0" smtClean="0"/>
            </a:br>
            <a:r>
              <a:rPr lang="en-US" b="1" dirty="0" smtClean="0"/>
              <a:t>  5. BitDefender</a:t>
            </a:r>
            <a:endParaRPr lang="ru-RU" b="1" dirty="0"/>
          </a:p>
        </p:txBody>
      </p:sp>
      <p:pic>
        <p:nvPicPr>
          <p:cNvPr id="13314" name="Picture 2"/>
          <p:cNvPicPr>
            <a:picLocks noChangeAspect="1" noChangeArrowheads="1"/>
          </p:cNvPicPr>
          <p:nvPr/>
        </p:nvPicPr>
        <p:blipFill>
          <a:blip r:embed="rId2" cstate="print"/>
          <a:srcRect/>
          <a:stretch>
            <a:fillRect/>
          </a:stretch>
        </p:blipFill>
        <p:spPr bwMode="auto">
          <a:xfrm>
            <a:off x="5220072" y="2276872"/>
            <a:ext cx="3923928" cy="458112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0"/>
            <a:ext cx="7772400" cy="914400"/>
          </a:xfrm>
        </p:spPr>
        <p:txBody>
          <a:bodyPr>
            <a:normAutofit fontScale="90000"/>
          </a:bodyPr>
          <a:lstStyle/>
          <a:p>
            <a:r>
              <a:rPr lang="ru-RU" dirty="0" smtClean="0"/>
              <a:t>Почему два антивируса не могут существовать на одном компьютере?</a:t>
            </a:r>
            <a:endParaRPr lang="ru-RU" dirty="0"/>
          </a:p>
        </p:txBody>
      </p:sp>
      <p:sp>
        <p:nvSpPr>
          <p:cNvPr id="3" name="Содержимое 2"/>
          <p:cNvSpPr>
            <a:spLocks noGrp="1"/>
          </p:cNvSpPr>
          <p:nvPr>
            <p:ph idx="1"/>
          </p:nvPr>
        </p:nvSpPr>
        <p:spPr>
          <a:xfrm>
            <a:off x="323528" y="1844824"/>
            <a:ext cx="8460432" cy="5013176"/>
          </a:xfrm>
        </p:spPr>
        <p:txBody>
          <a:bodyPr/>
          <a:lstStyle/>
          <a:p>
            <a:r>
              <a:rPr lang="ru-RU" dirty="0" smtClean="0"/>
              <a:t>Ответ прост (из общей практики),если Вы ставите два АВ продукта одновременно, то те начинают на друг-друга ругаться, что тот вирус...Самое крайнее их поведение (2 АВ)-Это БСОД (по другому "синий экран смерти")...</a:t>
            </a:r>
            <a:br>
              <a:rPr lang="ru-RU" dirty="0" smtClean="0"/>
            </a:br>
            <a:r>
              <a:rPr lang="ru-RU" dirty="0" smtClean="0"/>
              <a:t>Лучше использовать один АВ продукт во избежание конфликтов с другими АВ...</a:t>
            </a:r>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8229600" cy="1143000"/>
          </a:xfrm>
        </p:spPr>
        <p:txBody>
          <a:bodyPr>
            <a:normAutofit/>
          </a:bodyPr>
          <a:lstStyle/>
          <a:p>
            <a:r>
              <a:rPr lang="ru-RU" b="0" dirty="0" smtClean="0"/>
              <a:t>ЗАКЛЮЧЕНИЕ О ВЫБОРЕ АНТИВИРУСА</a:t>
            </a:r>
            <a:endParaRPr lang="ru-RU" dirty="0"/>
          </a:p>
        </p:txBody>
      </p:sp>
      <p:sp>
        <p:nvSpPr>
          <p:cNvPr id="3" name="Содержимое 2"/>
          <p:cNvSpPr>
            <a:spLocks noGrp="1"/>
          </p:cNvSpPr>
          <p:nvPr>
            <p:ph idx="1"/>
          </p:nvPr>
        </p:nvSpPr>
        <p:spPr>
          <a:xfrm>
            <a:off x="0" y="1268760"/>
            <a:ext cx="9144000" cy="4709160"/>
          </a:xfrm>
        </p:spPr>
        <p:txBody>
          <a:bodyPr>
            <a:normAutofit fontScale="92500" lnSpcReduction="10000"/>
          </a:bodyPr>
          <a:lstStyle/>
          <a:p>
            <a:r>
              <a:rPr lang="ru-RU" dirty="0" smtClean="0"/>
              <a:t>Выбор антивирусных программ очень большой и все они имеют определенные достоинства и недостатки. Существуют как платные, так и бесплатные антивирусы. Конечно многие пользователя, особенно это касается коммерческих организаций стремятся приобрести платный продукт, чтобы быть максимально уверенными в безопасности своих ПК. Но и среди бесплатных антивирусов есть большой выбор средств способных на должном уровне обеспечить безопасность информации.</a:t>
            </a:r>
            <a:br>
              <a:rPr lang="ru-RU" dirty="0" smtClean="0"/>
            </a:br>
            <a:r>
              <a:rPr lang="ru-RU" dirty="0" smtClean="0"/>
              <a:t/>
            </a:r>
            <a:br>
              <a:rPr lang="ru-RU" dirty="0" smtClean="0"/>
            </a:br>
            <a:endParaRPr lang="ru-RU" dirty="0"/>
          </a:p>
        </p:txBody>
      </p:sp>
      <p:pic>
        <p:nvPicPr>
          <p:cNvPr id="11267" name="Picture 3"/>
          <p:cNvPicPr>
            <a:picLocks noChangeAspect="1" noChangeArrowheads="1"/>
          </p:cNvPicPr>
          <p:nvPr/>
        </p:nvPicPr>
        <p:blipFill>
          <a:blip r:embed="rId2" cstate="print"/>
          <a:srcRect/>
          <a:stretch>
            <a:fillRect/>
          </a:stretch>
        </p:blipFill>
        <p:spPr bwMode="auto">
          <a:xfrm>
            <a:off x="6588225" y="4811343"/>
            <a:ext cx="2555776" cy="204665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Спасибо за внимание</a:t>
            </a:r>
            <a:endParaRPr lang="ru-RU" dirty="0"/>
          </a:p>
        </p:txBody>
      </p:sp>
      <p:pic>
        <p:nvPicPr>
          <p:cNvPr id="12290" name="Picture 2"/>
          <p:cNvPicPr>
            <a:picLocks noChangeAspect="1" noChangeArrowheads="1"/>
          </p:cNvPicPr>
          <p:nvPr/>
        </p:nvPicPr>
        <p:blipFill>
          <a:blip r:embed="rId2" cstate="print"/>
          <a:srcRect/>
          <a:stretch>
            <a:fillRect/>
          </a:stretch>
        </p:blipFill>
        <p:spPr bwMode="auto">
          <a:xfrm>
            <a:off x="-28094" y="1484784"/>
            <a:ext cx="4461758" cy="4896544"/>
          </a:xfrm>
          <a:prstGeom prst="rect">
            <a:avLst/>
          </a:prstGeom>
          <a:noFill/>
          <a:ln w="9525">
            <a:noFill/>
            <a:miter lim="800000"/>
            <a:headEnd/>
            <a:tailEnd/>
          </a:ln>
          <a:effectLst/>
        </p:spPr>
      </p:pic>
      <p:pic>
        <p:nvPicPr>
          <p:cNvPr id="12291" name="Picture 3"/>
          <p:cNvPicPr>
            <a:picLocks noChangeAspect="1" noChangeArrowheads="1"/>
          </p:cNvPicPr>
          <p:nvPr/>
        </p:nvPicPr>
        <p:blipFill>
          <a:blip r:embed="rId3" cstate="print"/>
          <a:srcRect/>
          <a:stretch>
            <a:fillRect/>
          </a:stretch>
        </p:blipFill>
        <p:spPr bwMode="auto">
          <a:xfrm>
            <a:off x="4427984" y="1484784"/>
            <a:ext cx="4464496" cy="48371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Метро">
  <a:themeElements>
    <a:clrScheme name="Метро">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Метро">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134</TotalTime>
  <Words>559</Words>
  <Application>Microsoft Office PowerPoint</Application>
  <PresentationFormat>Экран (4:3)</PresentationFormat>
  <Paragraphs>41</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Метро</vt:lpstr>
      <vt:lpstr>Компьютерные Вирусы и антивирусные программы.</vt:lpstr>
      <vt:lpstr>Что такое компьютерный вирус?</vt:lpstr>
      <vt:lpstr>Слайд 3</vt:lpstr>
      <vt:lpstr>Что такое антивирус?</vt:lpstr>
      <vt:lpstr>Какой был самый первый антивирус?</vt:lpstr>
      <vt:lpstr>Слайд 6</vt:lpstr>
      <vt:lpstr>Какие антивирусные программы существуют в наше время?</vt:lpstr>
      <vt:lpstr>DR.WEB</vt:lpstr>
      <vt:lpstr>AVAST</vt:lpstr>
      <vt:lpstr>KASPERSKY INTERNET SECURITY</vt:lpstr>
      <vt:lpstr>ESET NOD32 </vt:lpstr>
      <vt:lpstr>СOMODO ANTIVIRUS FREE</vt:lpstr>
      <vt:lpstr>Какой антивирус самый лучший?</vt:lpstr>
      <vt:lpstr>Первая пятерка по данным американской компании TopTenReviews </vt:lpstr>
      <vt:lpstr>По данным греческой компании Virus.gr</vt:lpstr>
      <vt:lpstr>По данным российской компании FS </vt:lpstr>
      <vt:lpstr>Слайд 17</vt:lpstr>
      <vt:lpstr>Почему два антивируса не могут существовать на одном компьютере?</vt:lpstr>
      <vt:lpstr>ЗАКЛЮЧЕНИЕ О ВЫБОРЕ АНТИВИРУСА</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Вирусы и антивирусные программы.</dc:title>
  <dc:creator>Admin</dc:creator>
  <cp:lastModifiedBy>Admin</cp:lastModifiedBy>
  <cp:revision>15</cp:revision>
  <dcterms:created xsi:type="dcterms:W3CDTF">2015-04-12T15:14:10Z</dcterms:created>
  <dcterms:modified xsi:type="dcterms:W3CDTF">2016-01-10T06:58:49Z</dcterms:modified>
</cp:coreProperties>
</file>