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82" r:id="rId3"/>
    <p:sldId id="257" r:id="rId4"/>
    <p:sldId id="286" r:id="rId5"/>
    <p:sldId id="279" r:id="rId6"/>
    <p:sldId id="283" r:id="rId7"/>
    <p:sldId id="284" r:id="rId8"/>
    <p:sldId id="285" r:id="rId9"/>
    <p:sldId id="287" r:id="rId10"/>
    <p:sldId id="288" r:id="rId11"/>
    <p:sldId id="289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236"/>
    <a:srgbClr val="A6FBFE"/>
    <a:srgbClr val="4D4D4D"/>
    <a:srgbClr val="B92D14"/>
    <a:srgbClr val="35759D"/>
    <a:srgbClr val="35B19D"/>
    <a:srgbClr val="000000"/>
    <a:srgbClr val="E8E8E8"/>
    <a:srgbClr val="7BA5F9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596" autoAdjust="0"/>
  </p:normalViewPr>
  <p:slideViewPr>
    <p:cSldViewPr>
      <p:cViewPr varScale="1">
        <p:scale>
          <a:sx n="116" d="100"/>
          <a:sy n="116" d="100"/>
        </p:scale>
        <p:origin x="1446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noProof="0" smtClean="0"/>
              <a:t>Click to edit Master text styles</a:t>
            </a:r>
          </a:p>
          <a:p>
            <a:pPr lvl="1"/>
            <a:r>
              <a:rPr lang="en-US" altLang="ru-RU" noProof="0" smtClean="0"/>
              <a:t>Second level</a:t>
            </a:r>
          </a:p>
          <a:p>
            <a:pPr lvl="2"/>
            <a:r>
              <a:rPr lang="en-US" altLang="ru-RU" noProof="0" smtClean="0"/>
              <a:t>Third level</a:t>
            </a:r>
          </a:p>
          <a:p>
            <a:pPr lvl="3"/>
            <a:r>
              <a:rPr lang="en-US" altLang="ru-RU" noProof="0" smtClean="0"/>
              <a:t>Fourth level</a:t>
            </a:r>
          </a:p>
          <a:p>
            <a:pPr lvl="4"/>
            <a:r>
              <a:rPr lang="en-US" altLang="ru-RU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0AEA720-4DAC-474C-84EC-0E68E566E6E7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8065083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DB90F318-9156-4133-A300-9B50CC6544E4}" type="slidenum">
              <a:rPr lang="en-US" altLang="ru-RU" sz="1200"/>
              <a:pPr algn="r"/>
              <a:t>1</a:t>
            </a:fld>
            <a:endParaRPr lang="en-US" altLang="ru-RU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764072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1E324333-BFF9-45DA-B009-B003AC459E12}" type="slidenum">
              <a:rPr lang="en-US" altLang="ru-RU" sz="1200"/>
              <a:pPr algn="r"/>
              <a:t>3</a:t>
            </a:fld>
            <a:endParaRPr lang="en-US" altLang="ru-RU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09481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CDDD6D29-752E-4F6E-8EA3-AD0340D6ABF4}" type="slidenum">
              <a:rPr lang="en-US" altLang="ru-RU" sz="1200"/>
              <a:pPr algn="r"/>
              <a:t>4</a:t>
            </a:fld>
            <a:endParaRPr lang="en-US" altLang="ru-RU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83342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CDDD6D29-752E-4F6E-8EA3-AD0340D6ABF4}" type="slidenum">
              <a:rPr lang="en-US" altLang="ru-RU" sz="1200"/>
              <a:pPr algn="r"/>
              <a:t>5</a:t>
            </a:fld>
            <a:endParaRPr lang="en-US" altLang="ru-RU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165856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CDDD6D29-752E-4F6E-8EA3-AD0340D6ABF4}" type="slidenum">
              <a:rPr lang="en-US" altLang="ru-RU" sz="1200"/>
              <a:pPr algn="r"/>
              <a:t>6</a:t>
            </a:fld>
            <a:endParaRPr lang="en-US" altLang="ru-RU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5113639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CDDD6D29-752E-4F6E-8EA3-AD0340D6ABF4}" type="slidenum">
              <a:rPr lang="en-US" altLang="ru-RU" sz="1200"/>
              <a:pPr algn="r"/>
              <a:t>7</a:t>
            </a:fld>
            <a:endParaRPr lang="en-US" altLang="ru-RU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576844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CDDD6D29-752E-4F6E-8EA3-AD0340D6ABF4}" type="slidenum">
              <a:rPr lang="en-US" altLang="ru-RU" sz="1200"/>
              <a:pPr algn="r"/>
              <a:t>8</a:t>
            </a:fld>
            <a:endParaRPr lang="en-US" altLang="ru-RU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00345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CDDD6D29-752E-4F6E-8EA3-AD0340D6ABF4}" type="slidenum">
              <a:rPr lang="en-US" altLang="ru-RU" sz="1200"/>
              <a:pPr algn="r"/>
              <a:t>9</a:t>
            </a:fld>
            <a:endParaRPr lang="en-US" altLang="ru-RU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212791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CDDD6D29-752E-4F6E-8EA3-AD0340D6ABF4}" type="slidenum">
              <a:rPr lang="en-US" altLang="ru-RU" sz="1200"/>
              <a:pPr algn="r"/>
              <a:t>11</a:t>
            </a:fld>
            <a:endParaRPr lang="en-US" altLang="ru-RU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690402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</p:spTree>
    <p:extLst>
      <p:ext uri="{BB962C8B-B14F-4D97-AF65-F5344CB8AC3E}">
        <p14:creationId xmlns:p14="http://schemas.microsoft.com/office/powerpoint/2010/main" val="3226950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8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29652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378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821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31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1423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36082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90934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78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468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19.png"/><Relationship Id="rId7" Type="http://schemas.openxmlformats.org/officeDocument/2006/relationships/slide" Target="slide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10" Type="http://schemas.openxmlformats.org/officeDocument/2006/relationships/slide" Target="slide10.xml"/><Relationship Id="rId4" Type="http://schemas.openxmlformats.org/officeDocument/2006/relationships/slide" Target="slide5.xml"/><Relationship Id="rId9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slide" Target="slide3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slide" Target="slide3.xml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slide" Target="slide3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slide" Target="slide3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slide" Target="slide3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gif"/><Relationship Id="rId5" Type="http://schemas.openxmlformats.org/officeDocument/2006/relationships/image" Target="../media/image29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Группа 37"/>
          <p:cNvGrpSpPr/>
          <p:nvPr/>
        </p:nvGrpSpPr>
        <p:grpSpPr>
          <a:xfrm>
            <a:off x="-3350" y="-2425"/>
            <a:ext cx="9039845" cy="519167"/>
            <a:chOff x="152400" y="6196708"/>
            <a:chExt cx="8991600" cy="432000"/>
          </a:xfrm>
        </p:grpSpPr>
        <p:sp>
          <p:nvSpPr>
            <p:cNvPr id="37" name="TextBox 36"/>
            <p:cNvSpPr txBox="1"/>
            <p:nvPr/>
          </p:nvSpPr>
          <p:spPr>
            <a:xfrm>
              <a:off x="497819" y="6196708"/>
              <a:ext cx="8388000" cy="432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sp>
          <p:nvSpPr>
            <p:cNvPr id="39" name="Rectangle 8"/>
            <p:cNvSpPr txBox="1">
              <a:spLocks noChangeArrowheads="1"/>
            </p:cNvSpPr>
            <p:nvPr/>
          </p:nvSpPr>
          <p:spPr bwMode="auto">
            <a:xfrm>
              <a:off x="152400" y="6197974"/>
              <a:ext cx="8991600" cy="288000"/>
            </a:xfrm>
            <a:prstGeom prst="rect">
              <a:avLst/>
            </a:prstGeom>
            <a:solidFill>
              <a:schemeClr val="bg2">
                <a:lumMod val="90000"/>
                <a:lumOff val="1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 algn="r" rtl="0" eaLnBrk="1" fontAlgn="base" hangingPunct="1"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800" b="1" i="0" u="none" strike="noStrike" kern="1200" cap="none" spc="0" normalizeH="0" baseline="0" noProof="0" dirty="0" smtClean="0">
                  <a:ln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Sans Serif"/>
                  <a:ea typeface="+mn-ea"/>
                  <a:cs typeface="+mn-cs"/>
                </a:rPr>
                <a:t>Презентация подготовлена для конкурса "</a:t>
              </a:r>
              <a:r>
                <a:rPr kumimoji="0" lang="ru-RU" altLang="ru-RU" sz="1800" b="1" i="0" u="none" strike="noStrike" kern="1200" cap="none" spc="0" normalizeH="0" baseline="0" noProof="0" dirty="0" err="1" smtClean="0">
                  <a:ln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Sans Serif"/>
                  <a:ea typeface="+mn-ea"/>
                  <a:cs typeface="+mn-cs"/>
                </a:rPr>
                <a:t>Интернешка</a:t>
              </a:r>
              <a:r>
                <a:rPr kumimoji="0" lang="ru-RU" altLang="ru-RU" sz="1800" b="1" i="0" u="none" strike="noStrike" kern="1200" cap="none" spc="0" normalizeH="0" baseline="0" noProof="0" dirty="0" smtClean="0">
                  <a:ln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Sans Serif"/>
                  <a:ea typeface="+mn-ea"/>
                  <a:cs typeface="+mn-cs"/>
                </a:rPr>
                <a:t>" http://interneshka.org/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0" y="277124"/>
            <a:ext cx="6016552" cy="2097722"/>
            <a:chOff x="-94066" y="308864"/>
            <a:chExt cx="6016552" cy="2097722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92" t="41019" r="21070" b="49982"/>
            <a:stretch/>
          </p:blipFill>
          <p:spPr>
            <a:xfrm>
              <a:off x="2317925" y="339683"/>
              <a:ext cx="1245963" cy="766747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325" t="23003" r="23225" b="69169"/>
            <a:stretch/>
          </p:blipFill>
          <p:spPr>
            <a:xfrm>
              <a:off x="-94066" y="342731"/>
              <a:ext cx="1165538" cy="675925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04" t="5624" r="84833" b="85376"/>
            <a:stretch/>
          </p:blipFill>
          <p:spPr>
            <a:xfrm>
              <a:off x="848102" y="374490"/>
              <a:ext cx="1012669" cy="783215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13" t="23002" r="68112" b="67999"/>
            <a:stretch/>
          </p:blipFill>
          <p:spPr>
            <a:xfrm>
              <a:off x="1575266" y="318314"/>
              <a:ext cx="980509" cy="784407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26" t="4500" r="40912" b="86501"/>
            <a:stretch/>
          </p:blipFill>
          <p:spPr>
            <a:xfrm>
              <a:off x="3287408" y="308864"/>
              <a:ext cx="1030321" cy="749323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10" t="23439" r="58715" b="68687"/>
            <a:stretch/>
          </p:blipFill>
          <p:spPr>
            <a:xfrm>
              <a:off x="2839" y="1030053"/>
              <a:ext cx="989961" cy="662130"/>
            </a:xfrm>
            <a:prstGeom prst="rect">
              <a:avLst/>
            </a:prstGeom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87" t="23002" r="41338" b="67999"/>
            <a:stretch/>
          </p:blipFill>
          <p:spPr>
            <a:xfrm>
              <a:off x="837642" y="996397"/>
              <a:ext cx="935938" cy="748750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04" t="5624" r="84833" b="85376"/>
            <a:stretch/>
          </p:blipFill>
          <p:spPr>
            <a:xfrm>
              <a:off x="1615115" y="1016916"/>
              <a:ext cx="1012669" cy="783215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325" t="23003" r="23225" b="69169"/>
            <a:stretch/>
          </p:blipFill>
          <p:spPr>
            <a:xfrm>
              <a:off x="2233764" y="973236"/>
              <a:ext cx="1165538" cy="675925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20" t="23439" r="50505" b="67562"/>
            <a:stretch/>
          </p:blipFill>
          <p:spPr>
            <a:xfrm>
              <a:off x="3193394" y="1024217"/>
              <a:ext cx="948567" cy="758855"/>
            </a:xfrm>
            <a:prstGeom prst="rect">
              <a:avLst/>
            </a:prstGeom>
          </p:spPr>
        </p:pic>
        <p:pic>
          <p:nvPicPr>
            <p:cNvPr id="29" name="Рисунок 2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92" t="41019" r="21070" b="49982"/>
            <a:stretch/>
          </p:blipFill>
          <p:spPr>
            <a:xfrm>
              <a:off x="3921692" y="977880"/>
              <a:ext cx="1245963" cy="766747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26" t="4500" r="40912" b="86501"/>
            <a:stretch/>
          </p:blipFill>
          <p:spPr>
            <a:xfrm>
              <a:off x="4892165" y="951191"/>
              <a:ext cx="1030321" cy="749323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29" t="5834" r="68296" b="85167"/>
            <a:stretch/>
          </p:blipFill>
          <p:spPr>
            <a:xfrm>
              <a:off x="17837" y="1708287"/>
              <a:ext cx="872874" cy="698299"/>
            </a:xfrm>
            <a:prstGeom prst="rect">
              <a:avLst/>
            </a:prstGeom>
          </p:spPr>
        </p:pic>
        <p:pic>
          <p:nvPicPr>
            <p:cNvPr id="28" name="Рисунок 27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350" t="5003" r="13775" b="85998"/>
            <a:stretch/>
          </p:blipFill>
          <p:spPr>
            <a:xfrm>
              <a:off x="854117" y="1633439"/>
              <a:ext cx="885285" cy="708228"/>
            </a:xfrm>
            <a:prstGeom prst="rect">
              <a:avLst/>
            </a:prstGeom>
          </p:spPr>
        </p:pic>
        <p:pic>
          <p:nvPicPr>
            <p:cNvPr id="31" name="Рисунок 30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450" t="23002" r="32675" b="67999"/>
            <a:stretch/>
          </p:blipFill>
          <p:spPr>
            <a:xfrm>
              <a:off x="1572546" y="1650471"/>
              <a:ext cx="863995" cy="691196"/>
            </a:xfrm>
            <a:prstGeom prst="rect">
              <a:avLst/>
            </a:prstGeom>
          </p:spPr>
        </p:pic>
        <p:pic>
          <p:nvPicPr>
            <p:cNvPr id="32" name="Рисунок 31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836" t="23623" r="6289" b="68502"/>
            <a:stretch/>
          </p:blipFill>
          <p:spPr>
            <a:xfrm>
              <a:off x="2319148" y="1681017"/>
              <a:ext cx="890094" cy="623066"/>
            </a:xfrm>
            <a:prstGeom prst="rect">
              <a:avLst/>
            </a:prstGeom>
          </p:spPr>
        </p:pic>
        <p:pic>
          <p:nvPicPr>
            <p:cNvPr id="35" name="Рисунок 34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325" t="23003" r="23225" b="69169"/>
            <a:stretch/>
          </p:blipFill>
          <p:spPr>
            <a:xfrm>
              <a:off x="2957299" y="1633439"/>
              <a:ext cx="1106918" cy="641930"/>
            </a:xfrm>
            <a:prstGeom prst="rect">
              <a:avLst/>
            </a:prstGeom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92" t="41019" r="21070" b="49982"/>
            <a:stretch/>
          </p:blipFill>
          <p:spPr>
            <a:xfrm>
              <a:off x="3754810" y="1625446"/>
              <a:ext cx="1204522" cy="741245"/>
            </a:xfrm>
            <a:prstGeom prst="rect">
              <a:avLst/>
            </a:prstGeom>
          </p:spPr>
        </p:pic>
      </p:grpSp>
      <p:sp>
        <p:nvSpPr>
          <p:cNvPr id="34" name="Скругленный прямоугольник 33"/>
          <p:cNvSpPr/>
          <p:nvPr/>
        </p:nvSpPr>
        <p:spPr bwMode="auto">
          <a:xfrm>
            <a:off x="1187624" y="6134100"/>
            <a:ext cx="2211678" cy="103212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0834" y="5845007"/>
            <a:ext cx="3773166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/>
              <a:t>Выполнил: Матвеева Данила</a:t>
            </a:r>
          </a:p>
          <a:p>
            <a:r>
              <a:rPr lang="ru-RU" sz="2000" b="1" dirty="0" smtClean="0"/>
              <a:t>МБОУ «Школа №8»</a:t>
            </a:r>
          </a:p>
          <a:p>
            <a:r>
              <a:rPr lang="ru-RU" sz="2000" b="1" dirty="0" smtClean="0"/>
              <a:t>г. Ачинск</a:t>
            </a:r>
            <a:endParaRPr lang="ru-RU" sz="2000" b="1" dirty="0"/>
          </a:p>
        </p:txBody>
      </p:sp>
      <p:pic>
        <p:nvPicPr>
          <p:cNvPr id="1026" name="Picture 2" descr="http://interneshka.org.images.1c-bitrix-cdn.ru/upload/iblock/3f4/logo.png?14469789787301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0" y="4780431"/>
            <a:ext cx="1816003" cy="207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980728"/>
            <a:ext cx="7315200" cy="2016224"/>
          </a:xfrm>
        </p:spPr>
        <p:txBody>
          <a:bodyPr/>
          <a:lstStyle/>
          <a:p>
            <a:pPr lvl="0" eaLnBrk="0" hangingPunct="0"/>
            <a:r>
              <a:rPr lang="ru-RU" sz="3200" dirty="0" smtClean="0"/>
              <a:t>11 ноября 1983 года был написан первый вирус, который открыл новую эру опасных программ для компьютеров</a:t>
            </a:r>
            <a:endParaRPr lang="ru-RU" sz="3200" i="1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3101011" y="3046397"/>
            <a:ext cx="2541302" cy="3278280"/>
            <a:chOff x="3203848" y="3167390"/>
            <a:chExt cx="2541302" cy="3278280"/>
          </a:xfrm>
        </p:grpSpPr>
        <p:pic>
          <p:nvPicPr>
            <p:cNvPr id="10250" name="Picture 10" descr="http://mediamag.su/uploads/15/01/27/o_Fred_Cohen_sd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3167390"/>
              <a:ext cx="2541302" cy="32782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/>
          </p:spPr>
        </p:pic>
        <p:sp>
          <p:nvSpPr>
            <p:cNvPr id="7" name="Прямоугольник 6"/>
            <p:cNvSpPr/>
            <p:nvPr/>
          </p:nvSpPr>
          <p:spPr>
            <a:xfrm>
              <a:off x="4199727" y="6045560"/>
              <a:ext cx="154542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b="1" i="0" dirty="0" smtClean="0">
                  <a:solidFill>
                    <a:schemeClr val="bg1"/>
                  </a:solidFill>
                  <a:effectLst/>
                  <a:latin typeface="arial" panose="020B0604020202020204" pitchFamily="34" charset="0"/>
                </a:rPr>
                <a:t>Фред Коэн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2843808" y="6306219"/>
            <a:ext cx="30557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"вирусы сжатия"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26599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598028" y="2963218"/>
            <a:ext cx="3681308" cy="1282580"/>
            <a:chOff x="764701" y="1260655"/>
            <a:chExt cx="3429000" cy="1086710"/>
          </a:xfrm>
        </p:grpSpPr>
        <p:pic>
          <p:nvPicPr>
            <p:cNvPr id="1026" name="Picture 2" descr="https://pixabay.com/static/uploads/photo/2013/07/12/17/41/button-152243_960_720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" t="25200" r="-98" b="24401"/>
            <a:stretch/>
          </p:blipFill>
          <p:spPr bwMode="auto">
            <a:xfrm>
              <a:off x="764701" y="1260655"/>
              <a:ext cx="3429000" cy="1086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Овал 2"/>
            <p:cNvSpPr/>
            <p:nvPr/>
          </p:nvSpPr>
          <p:spPr bwMode="auto">
            <a:xfrm>
              <a:off x="3376085" y="1443970"/>
              <a:ext cx="720080" cy="72008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shade val="30000"/>
                    <a:satMod val="115000"/>
                  </a:schemeClr>
                </a:gs>
                <a:gs pos="50000">
                  <a:schemeClr val="tx1">
                    <a:lumMod val="85000"/>
                    <a:shade val="67500"/>
                    <a:satMod val="115000"/>
                  </a:schemeClr>
                </a:gs>
                <a:gs pos="100000">
                  <a:schemeClr val="tx1">
                    <a:lumMod val="8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" name="Стрелка вправо 1"/>
            <p:cNvSpPr/>
            <p:nvPr/>
          </p:nvSpPr>
          <p:spPr bwMode="auto">
            <a:xfrm>
              <a:off x="3530211" y="1545643"/>
              <a:ext cx="467834" cy="467834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1059028" y="3266955"/>
            <a:ext cx="22124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hlinkClick r:id="rId4" action="ppaction://hlinksldjump"/>
              </a:rPr>
              <a:t>Jerusalem</a:t>
            </a:r>
            <a:endParaRPr lang="ru-RU" sz="3200" b="1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525801" y="4581128"/>
            <a:ext cx="3825762" cy="1325386"/>
            <a:chOff x="764701" y="1260655"/>
            <a:chExt cx="3429000" cy="1086710"/>
          </a:xfrm>
        </p:grpSpPr>
        <p:pic>
          <p:nvPicPr>
            <p:cNvPr id="23" name="Picture 2" descr="https://pixabay.com/static/uploads/photo/2013/07/12/17/41/button-152243_960_720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" t="25200" r="-98" b="24401"/>
            <a:stretch/>
          </p:blipFill>
          <p:spPr bwMode="auto">
            <a:xfrm>
              <a:off x="764701" y="1260655"/>
              <a:ext cx="3429000" cy="1086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Овал 23"/>
            <p:cNvSpPr/>
            <p:nvPr/>
          </p:nvSpPr>
          <p:spPr bwMode="auto">
            <a:xfrm>
              <a:off x="3376085" y="1443970"/>
              <a:ext cx="720080" cy="72008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shade val="30000"/>
                    <a:satMod val="115000"/>
                  </a:schemeClr>
                </a:gs>
                <a:gs pos="50000">
                  <a:schemeClr val="tx1">
                    <a:lumMod val="85000"/>
                    <a:shade val="67500"/>
                    <a:satMod val="115000"/>
                  </a:schemeClr>
                </a:gs>
                <a:gs pos="100000">
                  <a:schemeClr val="tx1">
                    <a:lumMod val="8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Стрелка вправо 24"/>
            <p:cNvSpPr/>
            <p:nvPr/>
          </p:nvSpPr>
          <p:spPr bwMode="auto">
            <a:xfrm>
              <a:off x="3530211" y="1545643"/>
              <a:ext cx="467834" cy="467834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1232928" y="4619504"/>
            <a:ext cx="198823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hlinkClick r:id="rId5" action="ppaction://hlinksldjump"/>
              </a:rPr>
              <a:t>Червь</a:t>
            </a:r>
          </a:p>
          <a:p>
            <a:pPr algn="ctr"/>
            <a:r>
              <a:rPr lang="ru-RU" sz="3200" b="1" dirty="0" smtClean="0">
                <a:hlinkClick r:id="rId5" action="ppaction://hlinksldjump"/>
              </a:rPr>
              <a:t>Морриса</a:t>
            </a:r>
            <a:endParaRPr lang="ru-RU" sz="3200" b="1" dirty="0"/>
          </a:p>
        </p:txBody>
      </p:sp>
      <p:grpSp>
        <p:nvGrpSpPr>
          <p:cNvPr id="27" name="Группа 26"/>
          <p:cNvGrpSpPr/>
          <p:nvPr/>
        </p:nvGrpSpPr>
        <p:grpSpPr>
          <a:xfrm>
            <a:off x="4734570" y="1279995"/>
            <a:ext cx="3790238" cy="1296000"/>
            <a:chOff x="764701" y="1260655"/>
            <a:chExt cx="3429000" cy="1086710"/>
          </a:xfrm>
        </p:grpSpPr>
        <p:pic>
          <p:nvPicPr>
            <p:cNvPr id="28" name="Picture 2" descr="https://pixabay.com/static/uploads/photo/2013/07/12/17/41/button-152243_960_720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" t="25200" r="-98" b="24401"/>
            <a:stretch/>
          </p:blipFill>
          <p:spPr bwMode="auto">
            <a:xfrm>
              <a:off x="764701" y="1260655"/>
              <a:ext cx="3429000" cy="1086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Овал 28"/>
            <p:cNvSpPr/>
            <p:nvPr/>
          </p:nvSpPr>
          <p:spPr bwMode="auto">
            <a:xfrm>
              <a:off x="3376085" y="1443970"/>
              <a:ext cx="720080" cy="72008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shade val="30000"/>
                    <a:satMod val="115000"/>
                  </a:schemeClr>
                </a:gs>
                <a:gs pos="50000">
                  <a:schemeClr val="tx1">
                    <a:lumMod val="85000"/>
                    <a:shade val="67500"/>
                    <a:satMod val="115000"/>
                  </a:schemeClr>
                </a:gs>
                <a:gs pos="100000">
                  <a:schemeClr val="tx1">
                    <a:lumMod val="8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Стрелка вправо 29"/>
            <p:cNvSpPr/>
            <p:nvPr/>
          </p:nvSpPr>
          <p:spPr bwMode="auto">
            <a:xfrm>
              <a:off x="3530211" y="1545643"/>
              <a:ext cx="467834" cy="467834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5693090" y="1587813"/>
            <a:ext cx="16642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hlinkClick r:id="rId6" action="ppaction://hlinksldjump"/>
              </a:rPr>
              <a:t>Melissa</a:t>
            </a:r>
            <a:endParaRPr lang="ru-RU" sz="3200" b="1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4789035" y="2967626"/>
            <a:ext cx="3681308" cy="1282580"/>
            <a:chOff x="4788024" y="1293415"/>
            <a:chExt cx="3681308" cy="1282580"/>
          </a:xfrm>
        </p:grpSpPr>
        <p:grpSp>
          <p:nvGrpSpPr>
            <p:cNvPr id="47" name="Группа 46"/>
            <p:cNvGrpSpPr/>
            <p:nvPr/>
          </p:nvGrpSpPr>
          <p:grpSpPr>
            <a:xfrm>
              <a:off x="4788024" y="1293415"/>
              <a:ext cx="3681308" cy="1282580"/>
              <a:chOff x="764701" y="1260655"/>
              <a:chExt cx="3429000" cy="1086710"/>
            </a:xfrm>
          </p:grpSpPr>
          <p:pic>
            <p:nvPicPr>
              <p:cNvPr id="48" name="Picture 2" descr="https://pixabay.com/static/uploads/photo/2013/07/12/17/41/button-152243_960_720.png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8" t="25200" r="-98" b="24401"/>
              <a:stretch/>
            </p:blipFill>
            <p:spPr bwMode="auto">
              <a:xfrm>
                <a:off x="764701" y="1260655"/>
                <a:ext cx="3429000" cy="10867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9" name="Овал 48"/>
              <p:cNvSpPr/>
              <p:nvPr/>
            </p:nvSpPr>
            <p:spPr bwMode="auto">
              <a:xfrm>
                <a:off x="3376085" y="1443970"/>
                <a:ext cx="720080" cy="72008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85000"/>
                      <a:shade val="30000"/>
                      <a:satMod val="115000"/>
                    </a:schemeClr>
                  </a:gs>
                  <a:gs pos="50000">
                    <a:schemeClr val="tx1">
                      <a:lumMod val="85000"/>
                      <a:shade val="67500"/>
                      <a:satMod val="115000"/>
                    </a:schemeClr>
                  </a:gs>
                  <a:gs pos="100000">
                    <a:schemeClr val="tx1">
                      <a:lumMod val="85000"/>
                      <a:shade val="100000"/>
                      <a:satMod val="11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" name="Стрелка вправо 49"/>
              <p:cNvSpPr/>
              <p:nvPr/>
            </p:nvSpPr>
            <p:spPr bwMode="auto">
              <a:xfrm>
                <a:off x="3530211" y="1545643"/>
                <a:ext cx="467834" cy="467834"/>
              </a:xfrm>
              <a:prstGeom prst="rightArrow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51" name="Прямоугольник 50"/>
            <p:cNvSpPr/>
            <p:nvPr/>
          </p:nvSpPr>
          <p:spPr>
            <a:xfrm>
              <a:off x="5997813" y="1613460"/>
              <a:ext cx="89159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hlinkClick r:id="rId7" action="ppaction://hlinksldjump"/>
                </a:rPr>
                <a:t>CIH</a:t>
              </a:r>
              <a:endParaRPr lang="ru-RU" sz="3200" b="1" dirty="0"/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525801" y="1265302"/>
            <a:ext cx="3825762" cy="1325386"/>
            <a:chOff x="4752392" y="2915868"/>
            <a:chExt cx="3825762" cy="1325386"/>
          </a:xfrm>
        </p:grpSpPr>
        <p:grpSp>
          <p:nvGrpSpPr>
            <p:cNvPr id="52" name="Группа 51"/>
            <p:cNvGrpSpPr/>
            <p:nvPr/>
          </p:nvGrpSpPr>
          <p:grpSpPr>
            <a:xfrm>
              <a:off x="4752392" y="2915868"/>
              <a:ext cx="3825762" cy="1325386"/>
              <a:chOff x="764701" y="1260655"/>
              <a:chExt cx="3429000" cy="1086710"/>
            </a:xfrm>
          </p:grpSpPr>
          <p:pic>
            <p:nvPicPr>
              <p:cNvPr id="53" name="Picture 2" descr="https://pixabay.com/static/uploads/photo/2013/07/12/17/41/button-152243_960_720.png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8" t="25200" r="-98" b="24401"/>
              <a:stretch/>
            </p:blipFill>
            <p:spPr bwMode="auto">
              <a:xfrm>
                <a:off x="764701" y="1260655"/>
                <a:ext cx="3429000" cy="10867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4" name="Овал 53"/>
              <p:cNvSpPr/>
              <p:nvPr/>
            </p:nvSpPr>
            <p:spPr bwMode="auto">
              <a:xfrm>
                <a:off x="3376085" y="1443970"/>
                <a:ext cx="720080" cy="72008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85000"/>
                      <a:shade val="30000"/>
                      <a:satMod val="115000"/>
                    </a:schemeClr>
                  </a:gs>
                  <a:gs pos="50000">
                    <a:schemeClr val="tx1">
                      <a:lumMod val="85000"/>
                      <a:shade val="67500"/>
                      <a:satMod val="115000"/>
                    </a:schemeClr>
                  </a:gs>
                  <a:gs pos="100000">
                    <a:schemeClr val="tx1">
                      <a:lumMod val="85000"/>
                      <a:shade val="100000"/>
                      <a:satMod val="11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" name="Стрелка вправо 54"/>
              <p:cNvSpPr/>
              <p:nvPr/>
            </p:nvSpPr>
            <p:spPr bwMode="auto">
              <a:xfrm>
                <a:off x="3530211" y="1545643"/>
                <a:ext cx="467834" cy="467834"/>
              </a:xfrm>
              <a:prstGeom prst="rightArrow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56" name="Прямоугольник 55"/>
            <p:cNvSpPr/>
            <p:nvPr/>
          </p:nvSpPr>
          <p:spPr>
            <a:xfrm>
              <a:off x="5822117" y="3249258"/>
              <a:ext cx="123303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dirty="0">
                  <a:hlinkClick r:id="rId8" action="ppaction://hlinksldjump"/>
                </a:rPr>
                <a:t>Brain</a:t>
              </a:r>
              <a:endParaRPr lang="ru-RU" sz="3200" b="1"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787916" y="4581128"/>
            <a:ext cx="3790238" cy="1296000"/>
            <a:chOff x="4787916" y="4581128"/>
            <a:chExt cx="3790238" cy="1296000"/>
          </a:xfrm>
        </p:grpSpPr>
        <p:grpSp>
          <p:nvGrpSpPr>
            <p:cNvPr id="57" name="Группа 56"/>
            <p:cNvGrpSpPr/>
            <p:nvPr/>
          </p:nvGrpSpPr>
          <p:grpSpPr>
            <a:xfrm>
              <a:off x="4787916" y="4581128"/>
              <a:ext cx="3790238" cy="1296000"/>
              <a:chOff x="764701" y="1260655"/>
              <a:chExt cx="3429000" cy="1086710"/>
            </a:xfrm>
          </p:grpSpPr>
          <p:pic>
            <p:nvPicPr>
              <p:cNvPr id="58" name="Picture 2" descr="https://pixabay.com/static/uploads/photo/2013/07/12/17/41/button-152243_960_720.png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8" t="25200" r="-98" b="24401"/>
              <a:stretch/>
            </p:blipFill>
            <p:spPr bwMode="auto">
              <a:xfrm>
                <a:off x="764701" y="1260655"/>
                <a:ext cx="3429000" cy="10867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9" name="Овал 58"/>
              <p:cNvSpPr/>
              <p:nvPr/>
            </p:nvSpPr>
            <p:spPr bwMode="auto">
              <a:xfrm>
                <a:off x="3376085" y="1443970"/>
                <a:ext cx="720080" cy="72008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85000"/>
                      <a:shade val="30000"/>
                      <a:satMod val="115000"/>
                    </a:schemeClr>
                  </a:gs>
                  <a:gs pos="50000">
                    <a:schemeClr val="tx1">
                      <a:lumMod val="85000"/>
                      <a:shade val="67500"/>
                      <a:satMod val="115000"/>
                    </a:schemeClr>
                  </a:gs>
                  <a:gs pos="100000">
                    <a:schemeClr val="tx1">
                      <a:lumMod val="85000"/>
                      <a:shade val="100000"/>
                      <a:satMod val="11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0" name="Стрелка вправо 59"/>
              <p:cNvSpPr/>
              <p:nvPr/>
            </p:nvSpPr>
            <p:spPr bwMode="auto">
              <a:xfrm>
                <a:off x="3530211" y="1545643"/>
                <a:ext cx="467834" cy="467834"/>
              </a:xfrm>
              <a:prstGeom prst="rightArrow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1" name="Прямоугольник 60"/>
            <p:cNvSpPr/>
            <p:nvPr/>
          </p:nvSpPr>
          <p:spPr>
            <a:xfrm>
              <a:off x="5416322" y="4907581"/>
              <a:ext cx="230543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hlinkClick r:id="rId9" action="ppaction://hlinksldjump"/>
                </a:rPr>
                <a:t>ILOVEYOU</a:t>
              </a:r>
              <a:endParaRPr lang="ru-RU" sz="3200" b="1" dirty="0"/>
            </a:p>
          </p:txBody>
        </p:sp>
      </p:grpSp>
      <p:sp>
        <p:nvSpPr>
          <p:cNvPr id="41" name="Стрелка вправо 40">
            <a:hlinkClick r:id="rId10" action="ppaction://hlinksldjump"/>
          </p:cNvPr>
          <p:cNvSpPr/>
          <p:nvPr/>
        </p:nvSpPr>
        <p:spPr bwMode="auto">
          <a:xfrm>
            <a:off x="8009162" y="6162734"/>
            <a:ext cx="517119" cy="557934"/>
          </a:xfrm>
          <a:prstGeom prst="rightArrow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188640"/>
            <a:ext cx="7020272" cy="3484959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Появление:</a:t>
            </a:r>
            <a:r>
              <a:rPr lang="ru-RU" sz="2800" dirty="0" smtClean="0">
                <a:solidFill>
                  <a:schemeClr val="bg2"/>
                </a:solidFill>
              </a:rPr>
              <a:t> январь, 1986 г.;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 создания</a:t>
            </a:r>
            <a:r>
              <a:rPr lang="ru-RU" sz="2800" dirty="0" smtClean="0">
                <a:solidFill>
                  <a:schemeClr val="bg2"/>
                </a:solidFill>
              </a:rPr>
              <a:t>: Пакистан;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</a:t>
            </a:r>
            <a:r>
              <a:rPr lang="ru-RU" sz="2800" dirty="0">
                <a:solidFill>
                  <a:schemeClr val="bg2"/>
                </a:solidFill>
              </a:rPr>
              <a:t>  </a:t>
            </a:r>
            <a:r>
              <a:rPr lang="ru-RU" sz="2800" dirty="0" smtClean="0">
                <a:solidFill>
                  <a:schemeClr val="bg2"/>
                </a:solidFill>
              </a:rPr>
              <a:t>Басит </a:t>
            </a:r>
            <a:r>
              <a:rPr lang="ru-RU" sz="2800" dirty="0" err="1" smtClean="0">
                <a:solidFill>
                  <a:schemeClr val="bg2"/>
                </a:solidFill>
              </a:rPr>
              <a:t>Фарук</a:t>
            </a:r>
            <a:r>
              <a:rPr lang="ru-RU" sz="2800" dirty="0" smtClean="0">
                <a:solidFill>
                  <a:schemeClr val="bg2"/>
                </a:solidFill>
              </a:rPr>
              <a:t> </a:t>
            </a:r>
            <a:r>
              <a:rPr lang="ru-RU" sz="2800" dirty="0">
                <a:solidFill>
                  <a:schemeClr val="bg2"/>
                </a:solidFill>
              </a:rPr>
              <a:t>и </a:t>
            </a:r>
            <a:r>
              <a:rPr lang="ru-RU" sz="2800" dirty="0" err="1" smtClean="0">
                <a:solidFill>
                  <a:schemeClr val="bg2"/>
                </a:solidFill>
              </a:rPr>
              <a:t>Амжад</a:t>
            </a:r>
            <a:r>
              <a:rPr lang="ru-RU" sz="2800" dirty="0" smtClean="0">
                <a:solidFill>
                  <a:schemeClr val="bg2"/>
                </a:solidFill>
              </a:rPr>
              <a:t> </a:t>
            </a:r>
            <a:r>
              <a:rPr lang="ru-RU" sz="2800" dirty="0">
                <a:solidFill>
                  <a:schemeClr val="bg2"/>
                </a:solidFill>
              </a:rPr>
              <a:t>Алви;</a:t>
            </a:r>
            <a:endParaRPr lang="ru-RU" sz="2800" dirty="0" smtClean="0">
              <a:solidFill>
                <a:schemeClr val="bg2"/>
              </a:solidFill>
            </a:endParaRPr>
          </a:p>
          <a:p>
            <a:pPr marL="0" indent="0" algn="just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Воздействие</a:t>
            </a:r>
            <a:r>
              <a:rPr lang="ru-RU" sz="2800" dirty="0">
                <a:solidFill>
                  <a:schemeClr val="bg2"/>
                </a:solidFill>
              </a:rPr>
              <a:t>: инфицировал </a:t>
            </a:r>
            <a:r>
              <a:rPr lang="ru-RU" sz="2800" dirty="0" smtClean="0">
                <a:solidFill>
                  <a:schemeClr val="bg2"/>
                </a:solidFill>
              </a:rPr>
              <a:t>загрузочный сектор 5-дюймовых дискет; постепенно заполнял все пространство дискеты, замедляя работу флоппи-привода и делая невозможным дальнейшее использование дискеты.</a:t>
            </a:r>
            <a:endParaRPr lang="ru-RU" sz="2800" dirty="0">
              <a:solidFill>
                <a:schemeClr val="bg2"/>
              </a:solidFill>
            </a:endParaRPr>
          </a:p>
        </p:txBody>
      </p:sp>
      <p:pic>
        <p:nvPicPr>
          <p:cNvPr id="1030" name="Picture 6" descr="brain_virus_Alvi_Broth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365104"/>
            <a:ext cx="4538160" cy="2378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026" name="Picture 2" descr="http://www.iconsearch.ru/ajax/download.php?icon_id=16765&amp;size=6&amp;format=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785" y="5951784"/>
            <a:ext cx="906215" cy="90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62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87298" y="88057"/>
            <a:ext cx="7393214" cy="4191000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Появление:</a:t>
            </a:r>
            <a:r>
              <a:rPr lang="ru-RU" sz="2800" dirty="0" smtClean="0">
                <a:solidFill>
                  <a:schemeClr val="bg2"/>
                </a:solidFill>
              </a:rPr>
              <a:t> 13 </a:t>
            </a:r>
            <a:r>
              <a:rPr lang="ru-RU" sz="2800" dirty="0">
                <a:solidFill>
                  <a:schemeClr val="bg2"/>
                </a:solidFill>
              </a:rPr>
              <a:t>мая </a:t>
            </a:r>
            <a:r>
              <a:rPr lang="ru-RU" sz="2800" dirty="0" smtClean="0">
                <a:solidFill>
                  <a:schemeClr val="bg2"/>
                </a:solidFill>
              </a:rPr>
              <a:t>1988г., </a:t>
            </a:r>
            <a:r>
              <a:rPr lang="ru-RU" sz="2800" dirty="0">
                <a:solidFill>
                  <a:schemeClr val="bg2"/>
                </a:solidFill>
              </a:rPr>
              <a:t>«Пятница 13-е</a:t>
            </a:r>
            <a:r>
              <a:rPr lang="ru-RU" sz="2800" dirty="0" smtClean="0">
                <a:solidFill>
                  <a:schemeClr val="bg2"/>
                </a:solidFill>
              </a:rPr>
              <a:t>»;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 создания</a:t>
            </a:r>
            <a:r>
              <a:rPr lang="ru-RU" sz="2800" dirty="0" smtClean="0">
                <a:solidFill>
                  <a:schemeClr val="bg2"/>
                </a:solidFill>
              </a:rPr>
              <a:t>: Израиль;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</a:t>
            </a:r>
            <a:r>
              <a:rPr lang="ru-RU" sz="2800" dirty="0" smtClean="0">
                <a:solidFill>
                  <a:schemeClr val="bg2"/>
                </a:solidFill>
              </a:rPr>
              <a:t> неизвестен;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Воздействие</a:t>
            </a:r>
            <a:r>
              <a:rPr lang="ru-RU" sz="2800" dirty="0">
                <a:solidFill>
                  <a:schemeClr val="bg2"/>
                </a:solidFill>
              </a:rPr>
              <a:t>: активировался только в пятницу 13-го числа и удалял абсолютно все данные с жесткого </a:t>
            </a:r>
            <a:r>
              <a:rPr lang="ru-RU" sz="2800" dirty="0" smtClean="0">
                <a:solidFill>
                  <a:schemeClr val="bg2"/>
                </a:solidFill>
              </a:rPr>
              <a:t>диска</a:t>
            </a:r>
          </a:p>
          <a:p>
            <a:pPr marL="0" indent="0">
              <a:buNone/>
            </a:pPr>
            <a:endParaRPr lang="ru-RU" sz="2800" dirty="0" smtClean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ru-RU" sz="2800" dirty="0">
              <a:solidFill>
                <a:schemeClr val="bg2"/>
              </a:solidFill>
            </a:endParaRPr>
          </a:p>
        </p:txBody>
      </p:sp>
      <p:pic>
        <p:nvPicPr>
          <p:cNvPr id="2050" name="Picture 2" descr="Cамые опасные вирусы за всю историю существования компьютеро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717032"/>
            <a:ext cx="4848734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Пятница 13-е вирус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979" y="-79651"/>
            <a:ext cx="1895819" cy="15278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iconsearch.ru/ajax/download.php?icon_id=16765&amp;size=6&amp;format=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785" y="5951784"/>
            <a:ext cx="906215" cy="90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87299" y="88057"/>
            <a:ext cx="7171184" cy="3484959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Появление:</a:t>
            </a:r>
            <a:r>
              <a:rPr lang="ru-RU" sz="2800" dirty="0" smtClean="0">
                <a:solidFill>
                  <a:schemeClr val="bg2"/>
                </a:solidFill>
              </a:rPr>
              <a:t> </a:t>
            </a:r>
            <a:r>
              <a:rPr lang="ru-RU" sz="2800" dirty="0">
                <a:solidFill>
                  <a:schemeClr val="bg2"/>
                </a:solidFill>
              </a:rPr>
              <a:t>ноябрь, </a:t>
            </a:r>
            <a:r>
              <a:rPr lang="ru-RU" sz="2800" dirty="0" smtClean="0">
                <a:solidFill>
                  <a:schemeClr val="bg2"/>
                </a:solidFill>
              </a:rPr>
              <a:t>1988 г.;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 создания</a:t>
            </a:r>
            <a:r>
              <a:rPr lang="ru-RU" sz="2800" dirty="0" smtClean="0">
                <a:solidFill>
                  <a:schemeClr val="bg2"/>
                </a:solidFill>
              </a:rPr>
              <a:t>: США;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</a:t>
            </a:r>
            <a:r>
              <a:rPr lang="ru-RU" sz="2800" dirty="0">
                <a:solidFill>
                  <a:schemeClr val="bg2"/>
                </a:solidFill>
              </a:rPr>
              <a:t> </a:t>
            </a:r>
            <a:r>
              <a:rPr lang="ru-RU" sz="2800" dirty="0" smtClean="0">
                <a:solidFill>
                  <a:schemeClr val="bg2"/>
                </a:solidFill>
              </a:rPr>
              <a:t>Роберт Моррис;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Воздействие</a:t>
            </a:r>
            <a:r>
              <a:rPr lang="ru-RU" sz="2800" dirty="0">
                <a:solidFill>
                  <a:schemeClr val="bg2"/>
                </a:solidFill>
              </a:rPr>
              <a:t>: блокировал работу компьютеров своим хаотичным и бесконтрольным размножением</a:t>
            </a:r>
            <a:endParaRPr lang="ru-RU" sz="2800" dirty="0" smtClean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ru-RU" sz="2800" dirty="0">
              <a:solidFill>
                <a:schemeClr val="bg2"/>
              </a:solidFill>
            </a:endParaRPr>
          </a:p>
        </p:txBody>
      </p:sp>
      <p:pic>
        <p:nvPicPr>
          <p:cNvPr id="3074" name="Picture 2" descr="Роберт Моррис-младший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"/>
          <a:stretch/>
        </p:blipFill>
        <p:spPr bwMode="auto">
          <a:xfrm>
            <a:off x="3131840" y="3501008"/>
            <a:ext cx="3119732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4" name="Picture 2" descr="http://www.iconsearch.ru/ajax/download.php?icon_id=16765&amp;size=6&amp;format=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785" y="5951784"/>
            <a:ext cx="906215" cy="90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35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332656"/>
            <a:ext cx="7171184" cy="3484959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Появление:</a:t>
            </a:r>
            <a:r>
              <a:rPr lang="ru-RU" sz="2800" dirty="0" smtClean="0">
                <a:solidFill>
                  <a:schemeClr val="bg2"/>
                </a:solidFill>
              </a:rPr>
              <a:t> март, 1999 г.;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 создания</a:t>
            </a:r>
            <a:r>
              <a:rPr lang="ru-RU" sz="2800" dirty="0" smtClean="0">
                <a:solidFill>
                  <a:schemeClr val="bg2"/>
                </a:solidFill>
              </a:rPr>
              <a:t>: США;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</a:t>
            </a:r>
            <a:r>
              <a:rPr lang="ru-RU" sz="2800" dirty="0">
                <a:solidFill>
                  <a:schemeClr val="bg2"/>
                </a:solidFill>
              </a:rPr>
              <a:t> Дэвид Смит;</a:t>
            </a:r>
            <a:endParaRPr lang="ru-RU" sz="2800" dirty="0" smtClean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Воздействие</a:t>
            </a:r>
            <a:r>
              <a:rPr lang="ru-RU" sz="2800" dirty="0">
                <a:solidFill>
                  <a:schemeClr val="bg2"/>
                </a:solidFill>
              </a:rPr>
              <a:t>: </a:t>
            </a:r>
            <a:r>
              <a:rPr lang="ru-RU" sz="2800" dirty="0" smtClean="0">
                <a:solidFill>
                  <a:schemeClr val="bg2"/>
                </a:solidFill>
              </a:rPr>
              <a:t>почтовый червь, после </a:t>
            </a:r>
            <a:r>
              <a:rPr lang="ru-RU" sz="2800" dirty="0">
                <a:solidFill>
                  <a:schemeClr val="bg2"/>
                </a:solidFill>
              </a:rPr>
              <a:t>заражения системы – находил адресную книгу программы «MS </a:t>
            </a:r>
            <a:r>
              <a:rPr lang="ru-RU" sz="2800" dirty="0" err="1">
                <a:solidFill>
                  <a:schemeClr val="bg2"/>
                </a:solidFill>
              </a:rPr>
              <a:t>Outlook</a:t>
            </a:r>
            <a:r>
              <a:rPr lang="ru-RU" sz="2800" dirty="0">
                <a:solidFill>
                  <a:schemeClr val="bg2"/>
                </a:solidFill>
              </a:rPr>
              <a:t>», и первым 50 адресам в этой книге – рассылал свои копии</a:t>
            </a:r>
          </a:p>
        </p:txBody>
      </p:sp>
      <p:pic>
        <p:nvPicPr>
          <p:cNvPr id="2056" name="Picture 8" descr="http://static.elmeme.me/static/uploads/images/2014/01/27146/27151_subitem_fu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4221088"/>
            <a:ext cx="2734545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4" name="Picture 2" descr="http://www.iconsearch.ru/ajax/download.php?icon_id=16765&amp;size=6&amp;format=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785" y="5951784"/>
            <a:ext cx="906215" cy="90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36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188640"/>
            <a:ext cx="7020272" cy="3484959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Появление:</a:t>
            </a:r>
            <a:r>
              <a:rPr lang="ru-RU" sz="2800" dirty="0" smtClean="0">
                <a:solidFill>
                  <a:schemeClr val="bg2"/>
                </a:solidFill>
              </a:rPr>
              <a:t> апрель, 1999г., «Чернобыль»;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 создания</a:t>
            </a:r>
            <a:r>
              <a:rPr lang="ru-RU" sz="2800" dirty="0" smtClean="0">
                <a:solidFill>
                  <a:schemeClr val="bg2"/>
                </a:solidFill>
              </a:rPr>
              <a:t>: КНР;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</a:t>
            </a:r>
            <a:r>
              <a:rPr lang="ru-RU" sz="2800" dirty="0">
                <a:solidFill>
                  <a:schemeClr val="bg2"/>
                </a:solidFill>
              </a:rPr>
              <a:t>  Чэнь Инхао;</a:t>
            </a:r>
            <a:endParaRPr lang="ru-RU" sz="2800" dirty="0" smtClean="0">
              <a:solidFill>
                <a:schemeClr val="bg2"/>
              </a:solidFill>
            </a:endParaRPr>
          </a:p>
          <a:p>
            <a:pPr marL="0" indent="0" algn="just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Воздействие</a:t>
            </a:r>
            <a:r>
              <a:rPr lang="ru-RU" sz="2800" b="1" dirty="0">
                <a:solidFill>
                  <a:schemeClr val="bg2"/>
                </a:solidFill>
              </a:rPr>
              <a:t>:</a:t>
            </a:r>
            <a:r>
              <a:rPr lang="ru-RU" sz="2800" dirty="0">
                <a:solidFill>
                  <a:schemeClr val="bg2"/>
                </a:solidFill>
              </a:rPr>
              <a:t> </a:t>
            </a:r>
            <a:r>
              <a:rPr lang="ru-RU" sz="2800" dirty="0" smtClean="0">
                <a:solidFill>
                  <a:schemeClr val="bg2"/>
                </a:solidFill>
              </a:rPr>
              <a:t>вирус </a:t>
            </a:r>
            <a:r>
              <a:rPr lang="ru-RU" sz="2800" dirty="0">
                <a:solidFill>
                  <a:schemeClr val="bg2"/>
                </a:solidFill>
              </a:rPr>
              <a:t>инсталлирует свой код в память </a:t>
            </a:r>
            <a:r>
              <a:rPr lang="ru-RU" sz="2800" dirty="0" err="1">
                <a:solidFill>
                  <a:schemeClr val="bg2"/>
                </a:solidFill>
              </a:rPr>
              <a:t>Windows</a:t>
            </a:r>
            <a:r>
              <a:rPr lang="ru-RU" sz="2800" dirty="0">
                <a:solidFill>
                  <a:schemeClr val="bg2"/>
                </a:solidFill>
              </a:rPr>
              <a:t>, перехватывая запуск EXE-файлов и записывая в них свою </a:t>
            </a:r>
            <a:r>
              <a:rPr lang="ru-RU" sz="2800" dirty="0" smtClean="0">
                <a:solidFill>
                  <a:schemeClr val="bg2"/>
                </a:solidFill>
              </a:rPr>
              <a:t>копию, способен </a:t>
            </a:r>
            <a:r>
              <a:rPr lang="ru-RU" sz="2800" dirty="0">
                <a:solidFill>
                  <a:schemeClr val="bg2"/>
                </a:solidFill>
              </a:rPr>
              <a:t>повреждать данные на </a:t>
            </a:r>
            <a:r>
              <a:rPr lang="ru-RU" sz="2800" dirty="0" smtClean="0">
                <a:solidFill>
                  <a:schemeClr val="bg2"/>
                </a:solidFill>
              </a:rPr>
              <a:t>BIOS </a:t>
            </a:r>
            <a:r>
              <a:rPr lang="ru-RU" sz="2800" dirty="0">
                <a:solidFill>
                  <a:schemeClr val="bg2"/>
                </a:solidFill>
              </a:rPr>
              <a:t>и жёстких дисках компьютера.</a:t>
            </a:r>
          </a:p>
        </p:txBody>
      </p:sp>
      <p:pic>
        <p:nvPicPr>
          <p:cNvPr id="3074" name="Picture 2" descr="Привет из глубины веков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8"/>
          <a:stretch/>
        </p:blipFill>
        <p:spPr bwMode="auto">
          <a:xfrm>
            <a:off x="4644008" y="4437112"/>
            <a:ext cx="1709886" cy="2315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4" name="Picture 2" descr="http://www.iconsearch.ru/ajax/download.php?icon_id=16765&amp;size=6&amp;format=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785" y="5951784"/>
            <a:ext cx="906215" cy="90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32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188640"/>
            <a:ext cx="7020272" cy="3484959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Появление:</a:t>
            </a:r>
            <a:r>
              <a:rPr lang="ru-RU" sz="2800" dirty="0" smtClean="0">
                <a:solidFill>
                  <a:schemeClr val="bg2"/>
                </a:solidFill>
              </a:rPr>
              <a:t> май, 2000 г.;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 создания</a:t>
            </a:r>
            <a:r>
              <a:rPr lang="ru-RU" sz="2800" dirty="0" smtClean="0">
                <a:solidFill>
                  <a:schemeClr val="bg2"/>
                </a:solidFill>
              </a:rPr>
              <a:t>: Филиппины;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</a:t>
            </a:r>
            <a:r>
              <a:rPr lang="ru-RU" sz="2800" dirty="0">
                <a:solidFill>
                  <a:schemeClr val="bg2"/>
                </a:solidFill>
              </a:rPr>
              <a:t>  </a:t>
            </a:r>
            <a:r>
              <a:rPr lang="ru-RU" sz="2800" dirty="0" smtClean="0">
                <a:solidFill>
                  <a:schemeClr val="bg2"/>
                </a:solidFill>
              </a:rPr>
              <a:t>неизвестен;</a:t>
            </a:r>
          </a:p>
          <a:p>
            <a:pPr marL="0" indent="0" algn="just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Воздействие</a:t>
            </a:r>
            <a:r>
              <a:rPr lang="ru-RU" sz="2800" dirty="0">
                <a:solidFill>
                  <a:schemeClr val="bg2"/>
                </a:solidFill>
              </a:rPr>
              <a:t>: почтовый </a:t>
            </a:r>
            <a:r>
              <a:rPr lang="ru-RU" sz="2800" dirty="0" smtClean="0">
                <a:solidFill>
                  <a:schemeClr val="bg2"/>
                </a:solidFill>
              </a:rPr>
              <a:t>червь; в </a:t>
            </a:r>
            <a:r>
              <a:rPr lang="ru-RU" sz="2800" dirty="0">
                <a:solidFill>
                  <a:schemeClr val="bg2"/>
                </a:solidFill>
              </a:rPr>
              <a:t>теме письма </a:t>
            </a:r>
            <a:r>
              <a:rPr lang="ru-RU" sz="2800" dirty="0" smtClean="0">
                <a:solidFill>
                  <a:schemeClr val="bg2"/>
                </a:solidFill>
              </a:rPr>
              <a:t>была </a:t>
            </a:r>
            <a:r>
              <a:rPr lang="ru-RU" sz="2800" dirty="0">
                <a:solidFill>
                  <a:schemeClr val="bg2"/>
                </a:solidFill>
              </a:rPr>
              <a:t>строка «</a:t>
            </a:r>
            <a:r>
              <a:rPr lang="ru-RU" sz="2800" dirty="0" err="1">
                <a:solidFill>
                  <a:schemeClr val="bg2"/>
                </a:solidFill>
              </a:rPr>
              <a:t>ILoveYou</a:t>
            </a:r>
            <a:r>
              <a:rPr lang="ru-RU" sz="2800" dirty="0">
                <a:solidFill>
                  <a:schemeClr val="bg2"/>
                </a:solidFill>
              </a:rPr>
              <a:t>», а к письму был приложен </a:t>
            </a:r>
            <a:r>
              <a:rPr lang="ru-RU" sz="2800" dirty="0" smtClean="0">
                <a:solidFill>
                  <a:schemeClr val="bg2"/>
                </a:solidFill>
              </a:rPr>
              <a:t>скрипт; перезаписывал </a:t>
            </a:r>
            <a:r>
              <a:rPr lang="ru-RU" sz="2800" dirty="0">
                <a:solidFill>
                  <a:schemeClr val="bg2"/>
                </a:solidFill>
              </a:rPr>
              <a:t>файлы определённых типов и </a:t>
            </a:r>
            <a:r>
              <a:rPr lang="ru-RU" sz="2800" dirty="0" smtClean="0">
                <a:solidFill>
                  <a:schemeClr val="bg2"/>
                </a:solidFill>
              </a:rPr>
              <a:t>распространялся, </a:t>
            </a:r>
            <a:r>
              <a:rPr lang="ru-RU" sz="2800" dirty="0">
                <a:solidFill>
                  <a:schemeClr val="bg2"/>
                </a:solidFill>
              </a:rPr>
              <a:t>создавая файл LOVE-LETTER-FOR-YOU.HTM в системном каталоге </a:t>
            </a:r>
            <a:r>
              <a:rPr lang="ru-RU" sz="2800" dirty="0" err="1">
                <a:solidFill>
                  <a:schemeClr val="bg2"/>
                </a:solidFill>
              </a:rPr>
              <a:t>Windows</a:t>
            </a:r>
            <a:r>
              <a:rPr lang="ru-RU" sz="2800" dirty="0">
                <a:solidFill>
                  <a:schemeClr val="bg2"/>
                </a:solidFill>
              </a:rPr>
              <a:t>.</a:t>
            </a:r>
          </a:p>
        </p:txBody>
      </p:sp>
      <p:pic>
        <p:nvPicPr>
          <p:cNvPr id="1028" name="Picture 4" descr="http://www.nerdeky.com/sites/default/files/i_love_you_virus_nerdek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797152"/>
            <a:ext cx="3409950" cy="1943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iconsearch.ru/ajax/download.php?icon_id=16765&amp;size=6&amp;format=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785" y="5951784"/>
            <a:ext cx="906215" cy="90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20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8229600" cy="715962"/>
          </a:xfrm>
        </p:spPr>
        <p:txBody>
          <a:bodyPr/>
          <a:lstStyle/>
          <a:p>
            <a:r>
              <a:rPr lang="ru-RU" sz="3600" b="1" dirty="0" smtClean="0"/>
              <a:t>«Преступление и наказание»</a:t>
            </a:r>
            <a:r>
              <a:rPr lang="ru-RU" sz="3600" dirty="0" smtClean="0"/>
              <a:t>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352928" cy="4680520"/>
          </a:xfrm>
        </p:spPr>
        <p:txBody>
          <a:bodyPr/>
          <a:lstStyle/>
          <a:p>
            <a:r>
              <a:rPr lang="ru-RU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Роберт </a:t>
            </a:r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Моррис</a:t>
            </a: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/>
              <a:t>(«Червь </a:t>
            </a:r>
            <a:r>
              <a:rPr lang="ru-RU" sz="2000" dirty="0"/>
              <a:t>Морриса») </a:t>
            </a:r>
            <a:r>
              <a:rPr lang="ru-RU" sz="2000" dirty="0" smtClean="0"/>
              <a:t>– 3 года условно</a:t>
            </a:r>
            <a:r>
              <a:rPr lang="ru-RU" sz="2000" dirty="0"/>
              <a:t>, 10 </a:t>
            </a:r>
            <a:r>
              <a:rPr lang="ru-RU" sz="2000" dirty="0" smtClean="0"/>
              <a:t>тыс. </a:t>
            </a:r>
            <a:r>
              <a:rPr lang="ru-RU" sz="2000" dirty="0"/>
              <a:t>долларов </a:t>
            </a:r>
            <a:r>
              <a:rPr lang="ru-RU" sz="2000" dirty="0" smtClean="0"/>
              <a:t>штраф </a:t>
            </a:r>
            <a:r>
              <a:rPr lang="ru-RU" sz="2000" dirty="0"/>
              <a:t>и 400 </a:t>
            </a:r>
            <a:r>
              <a:rPr lang="ru-RU" sz="2000" dirty="0" smtClean="0"/>
              <a:t>часов </a:t>
            </a:r>
            <a:r>
              <a:rPr lang="ru-RU" sz="2000" dirty="0"/>
              <a:t>общественных </a:t>
            </a:r>
            <a:r>
              <a:rPr lang="ru-RU" sz="2000" dirty="0" smtClean="0"/>
              <a:t>работ</a:t>
            </a:r>
            <a:r>
              <a:rPr lang="ru-RU" sz="2400" dirty="0" smtClean="0"/>
              <a:t>;</a:t>
            </a:r>
          </a:p>
          <a:p>
            <a:pPr lvl="0"/>
            <a:r>
              <a:rPr lang="ru-RU" sz="2400" b="1" u="sng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Дэвид Смит </a:t>
            </a:r>
            <a:r>
              <a:rPr lang="ru-RU" sz="2000" dirty="0" smtClean="0">
                <a:solidFill>
                  <a:srgbClr val="FFFFFF"/>
                </a:solidFill>
              </a:rPr>
              <a:t>(«Мелисса») </a:t>
            </a:r>
            <a:r>
              <a:rPr lang="ru-RU" sz="2000" dirty="0">
                <a:solidFill>
                  <a:srgbClr val="FFFFFF"/>
                </a:solidFill>
              </a:rPr>
              <a:t>– 20 </a:t>
            </a:r>
            <a:r>
              <a:rPr lang="ru-RU" sz="2000" dirty="0" smtClean="0">
                <a:solidFill>
                  <a:srgbClr val="FFFFFF"/>
                </a:solidFill>
              </a:rPr>
              <a:t>мес. </a:t>
            </a:r>
            <a:r>
              <a:rPr lang="ru-RU" sz="2000" dirty="0">
                <a:solidFill>
                  <a:srgbClr val="FFFFFF"/>
                </a:solidFill>
              </a:rPr>
              <a:t>тюрьмы, </a:t>
            </a:r>
            <a:r>
              <a:rPr lang="ru-RU" sz="2000" dirty="0" smtClean="0">
                <a:solidFill>
                  <a:srgbClr val="FFFFFF"/>
                </a:solidFill>
              </a:rPr>
              <a:t>5 тыс. долларов штраф; запрещено </a:t>
            </a:r>
            <a:r>
              <a:rPr lang="ru-RU" sz="2000" dirty="0">
                <a:solidFill>
                  <a:srgbClr val="FFFFFF"/>
                </a:solidFill>
              </a:rPr>
              <a:t>прикасаться к компьютеру или пользоваться интернетом до решения </a:t>
            </a:r>
            <a:r>
              <a:rPr lang="ru-RU" sz="2000" dirty="0" smtClean="0">
                <a:solidFill>
                  <a:srgbClr val="FFFFFF"/>
                </a:solidFill>
              </a:rPr>
              <a:t>суда;</a:t>
            </a:r>
          </a:p>
          <a:p>
            <a:pPr lvl="0"/>
            <a:r>
              <a:rPr lang="ru-RU" sz="24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Чэнь </a:t>
            </a:r>
            <a:r>
              <a:rPr lang="ru-RU" sz="2400" b="1" u="sng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Инхао </a:t>
            </a:r>
            <a:r>
              <a:rPr lang="ru-RU" sz="2000" dirty="0" smtClean="0">
                <a:solidFill>
                  <a:srgbClr val="FFFFFF"/>
                </a:solidFill>
              </a:rPr>
              <a:t>(«</a:t>
            </a:r>
            <a:r>
              <a:rPr lang="en-US" sz="2000" dirty="0" smtClean="0">
                <a:solidFill>
                  <a:srgbClr val="FFFFFF"/>
                </a:solidFill>
              </a:rPr>
              <a:t>CIH</a:t>
            </a:r>
            <a:r>
              <a:rPr lang="ru-RU" sz="2000" dirty="0" smtClean="0">
                <a:solidFill>
                  <a:srgbClr val="FFFFFF"/>
                </a:solidFill>
              </a:rPr>
              <a:t>») </a:t>
            </a:r>
            <a:r>
              <a:rPr lang="ru-RU" sz="2000" dirty="0">
                <a:solidFill>
                  <a:srgbClr val="FFFFFF"/>
                </a:solidFill>
              </a:rPr>
              <a:t>– </a:t>
            </a:r>
            <a:r>
              <a:rPr lang="ru-RU" sz="2000" dirty="0" smtClean="0">
                <a:solidFill>
                  <a:srgbClr val="FFFFFF"/>
                </a:solidFill>
              </a:rPr>
              <a:t>согласно местным законам никогда </a:t>
            </a:r>
            <a:r>
              <a:rPr lang="ru-RU" sz="2000" dirty="0">
                <a:solidFill>
                  <a:srgbClr val="FFFFFF"/>
                </a:solidFill>
              </a:rPr>
              <a:t>не привлекался к уголовной ответственности за создание </a:t>
            </a:r>
            <a:r>
              <a:rPr lang="ru-RU" sz="2000" dirty="0" smtClean="0">
                <a:solidFill>
                  <a:srgbClr val="FFFFFF"/>
                </a:solidFill>
              </a:rPr>
              <a:t>вируса</a:t>
            </a:r>
            <a:r>
              <a:rPr lang="ru-RU" sz="2000" dirty="0">
                <a:solidFill>
                  <a:srgbClr val="FFFFFF"/>
                </a:solidFill>
              </a:rPr>
              <a:t>; написал официальное извинение в </a:t>
            </a:r>
            <a:r>
              <a:rPr lang="ru-RU" sz="2000" dirty="0" smtClean="0">
                <a:solidFill>
                  <a:srgbClr val="FFFFFF"/>
                </a:solidFill>
              </a:rPr>
              <a:t>Интернете;</a:t>
            </a:r>
          </a:p>
          <a:p>
            <a:pPr lvl="0"/>
            <a:r>
              <a:rPr lang="ru-RU" sz="24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Басит </a:t>
            </a:r>
            <a:r>
              <a:rPr lang="ru-RU" sz="2400" b="1" u="sng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Фарук</a:t>
            </a:r>
            <a:r>
              <a:rPr lang="ru-RU" sz="24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u="sng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Амжад</a:t>
            </a:r>
            <a:r>
              <a:rPr lang="ru-RU" sz="24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u="sng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Алви </a:t>
            </a:r>
            <a:r>
              <a:rPr lang="ru-RU" sz="2000" dirty="0" smtClean="0">
                <a:solidFill>
                  <a:srgbClr val="FFFFFF"/>
                </a:solidFill>
              </a:rPr>
              <a:t>(«</a:t>
            </a:r>
            <a:r>
              <a:rPr lang="en-US" sz="2000" dirty="0" smtClean="0">
                <a:solidFill>
                  <a:srgbClr val="FFFFFF"/>
                </a:solidFill>
              </a:rPr>
              <a:t>Brain</a:t>
            </a:r>
            <a:r>
              <a:rPr lang="ru-RU" sz="2000" dirty="0" smtClean="0">
                <a:solidFill>
                  <a:srgbClr val="FFFFFF"/>
                </a:solidFill>
              </a:rPr>
              <a:t>») </a:t>
            </a:r>
            <a:r>
              <a:rPr lang="ru-RU" sz="2000" dirty="0">
                <a:solidFill>
                  <a:srgbClr val="FFFFFF"/>
                </a:solidFill>
              </a:rPr>
              <a:t>– </a:t>
            </a:r>
            <a:r>
              <a:rPr lang="ru-RU" sz="2000" dirty="0" smtClean="0">
                <a:solidFill>
                  <a:srgbClr val="FFFFFF"/>
                </a:solidFill>
              </a:rPr>
              <a:t>на тот момент наказаний </a:t>
            </a:r>
            <a:r>
              <a:rPr lang="ru-RU" sz="2000" dirty="0">
                <a:solidFill>
                  <a:srgbClr val="FFFFFF"/>
                </a:solidFill>
              </a:rPr>
              <a:t>за компьютерные преступления </a:t>
            </a:r>
            <a:r>
              <a:rPr lang="ru-RU" sz="2000" dirty="0" smtClean="0">
                <a:solidFill>
                  <a:srgbClr val="FFFFFF"/>
                </a:solidFill>
              </a:rPr>
              <a:t>в стране были не предусмотрены; братья </a:t>
            </a:r>
            <a:r>
              <a:rPr lang="ru-RU" sz="2000" dirty="0">
                <a:solidFill>
                  <a:srgbClr val="FFFFFF"/>
                </a:solidFill>
              </a:rPr>
              <a:t>решили залечь на дно, сменив место работы и номера телефонов.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6650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3671900" y="1915874"/>
            <a:ext cx="3600400" cy="4964926"/>
            <a:chOff x="3396391" y="1029872"/>
            <a:chExt cx="3762993" cy="5189140"/>
          </a:xfrm>
        </p:grpSpPr>
        <p:pic>
          <p:nvPicPr>
            <p:cNvPr id="4" name="Picture 2" descr="http://interneshka.org.images.1c-bitrix-cdn.ru/upload/iblock/3f4/logo.png?1446978978730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6391" y="3312808"/>
              <a:ext cx="2855623" cy="29062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http://i.allday.ru/bd/9f/97/1353894297_signs_boards_0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6366">
              <a:off x="4285418" y="1029872"/>
              <a:ext cx="2873966" cy="33970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8" name="Picture 20" descr="http://bonuses-wm.ru/image/Stop-virus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5026" y="1641848"/>
              <a:ext cx="1059226" cy="10592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Прямоугольник 8"/>
          <p:cNvSpPr/>
          <p:nvPr/>
        </p:nvSpPr>
        <p:spPr>
          <a:xfrm>
            <a:off x="3203848" y="625294"/>
            <a:ext cx="45365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Спасибо за </a:t>
            </a:r>
          </a:p>
          <a:p>
            <a:pPr algn="ctr"/>
            <a:r>
              <a:rPr lang="ru-RU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внимание!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593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-24">
  <a:themeElements>
    <a:clrScheme name="">
      <a:dk1>
        <a:srgbClr val="FFFFFF"/>
      </a:dk1>
      <a:lt1>
        <a:srgbClr val="FFFFFF"/>
      </a:lt1>
      <a:dk2>
        <a:srgbClr val="FFFFFF"/>
      </a:dk2>
      <a:lt2>
        <a:srgbClr val="05224C"/>
      </a:lt2>
      <a:accent1>
        <a:srgbClr val="0759BD"/>
      </a:accent1>
      <a:accent2>
        <a:srgbClr val="0691FF"/>
      </a:accent2>
      <a:accent3>
        <a:srgbClr val="FFFFFF"/>
      </a:accent3>
      <a:accent4>
        <a:srgbClr val="DADADA"/>
      </a:accent4>
      <a:accent5>
        <a:srgbClr val="AAB5DB"/>
      </a:accent5>
      <a:accent6>
        <a:srgbClr val="0583E7"/>
      </a:accent6>
      <a:hlink>
        <a:srgbClr val="06CAE7"/>
      </a:hlink>
      <a:folHlink>
        <a:srgbClr val="FFFFF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owerpoint-template [Режим совместимости]" id="{6899594F-0877-4A64-B456-0955C0E96557}" vid="{5004E767-F6F4-4E15-8E40-ADB556237458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964</TotalTime>
  <Words>433</Words>
  <Application>Microsoft Office PowerPoint</Application>
  <PresentationFormat>Экран (4:3)</PresentationFormat>
  <Paragraphs>54</Paragraphs>
  <Slides>11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Arial</vt:lpstr>
      <vt:lpstr>Microsoft Sans Serif</vt:lpstr>
      <vt:lpstr>powerpoint-template-24</vt:lpstr>
      <vt:lpstr>Презентация PowerPoint</vt:lpstr>
      <vt:lpstr>11 ноября 1983 года был написан первый вирус, который открыл новую эру опасных программ для компьютеров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«Преступление и наказание»: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User</cp:lastModifiedBy>
  <cp:revision>43</cp:revision>
  <dcterms:created xsi:type="dcterms:W3CDTF">2015-12-27T14:43:40Z</dcterms:created>
  <dcterms:modified xsi:type="dcterms:W3CDTF">2016-01-21T13:09:16Z</dcterms:modified>
</cp:coreProperties>
</file>