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6" r:id="rId4"/>
    <p:sldId id="267" r:id="rId5"/>
    <p:sldId id="263" r:id="rId6"/>
    <p:sldId id="262" r:id="rId7"/>
    <p:sldId id="257" r:id="rId8"/>
    <p:sldId id="258" r:id="rId9"/>
    <p:sldId id="268" r:id="rId10"/>
    <p:sldId id="261" r:id="rId11"/>
    <p:sldId id="260"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D6D8E5A-B57D-4969-980E-D589A4759D1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79716-6732-4C71-B4EC-85E916A3B7B8}" type="datetimeFigureOut">
              <a:rPr lang="ru-RU" smtClean="0"/>
              <a:pPr/>
              <a:t>20.12.2015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D8E5A-B57D-4969-980E-D589A4759D1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interneshka.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620688"/>
            <a:ext cx="7772400" cy="1470025"/>
          </a:xfrm>
        </p:spPr>
        <p:txBody>
          <a:bodyPr>
            <a:normAutofit fontScale="90000"/>
          </a:bodyPr>
          <a:lstStyle/>
          <a:p>
            <a:r>
              <a:rPr lang="ru-RU" sz="3600" dirty="0" smtClean="0"/>
              <a:t>Презентация подготовлена для конкурса </a:t>
            </a:r>
            <a:r>
              <a:rPr lang="ru-RU" sz="3600" dirty="0" smtClean="0">
                <a:solidFill>
                  <a:srgbClr val="00B050"/>
                </a:solidFill>
              </a:rPr>
              <a:t>«Интернешка» </a:t>
            </a:r>
            <a:r>
              <a:rPr lang="en-US" sz="3600" dirty="0" smtClean="0">
                <a:hlinkClick r:id="rId2"/>
              </a:rPr>
              <a:t>http</a:t>
            </a:r>
            <a:r>
              <a:rPr lang="ru-RU" sz="3600" dirty="0" smtClean="0">
                <a:hlinkClick r:id="rId2"/>
              </a:rPr>
              <a:t>:</a:t>
            </a:r>
            <a:r>
              <a:rPr lang="en-US" sz="3600" dirty="0" smtClean="0">
                <a:hlinkClick r:id="rId2"/>
              </a:rPr>
              <a:t>//interneshka.org</a:t>
            </a:r>
            <a:r>
              <a:rPr lang="ru-RU" sz="3600" dirty="0" smtClean="0"/>
              <a:t> на тему: «Компьютерные вирусы. Антивирусные программы».</a:t>
            </a:r>
            <a:endParaRPr lang="ru-RU" sz="3600" dirty="0"/>
          </a:p>
        </p:txBody>
      </p:sp>
      <p:sp>
        <p:nvSpPr>
          <p:cNvPr id="3" name="Подзаголовок 2"/>
          <p:cNvSpPr>
            <a:spLocks noGrp="1"/>
          </p:cNvSpPr>
          <p:nvPr>
            <p:ph type="subTitle" idx="1"/>
          </p:nvPr>
        </p:nvSpPr>
        <p:spPr>
          <a:xfrm>
            <a:off x="2743200" y="5949280"/>
            <a:ext cx="6400800" cy="1008112"/>
          </a:xfrm>
        </p:spPr>
        <p:txBody>
          <a:bodyPr>
            <a:normAutofit/>
          </a:bodyPr>
          <a:lstStyle/>
          <a:p>
            <a:r>
              <a:rPr lang="ru-RU" sz="1800" dirty="0" smtClean="0">
                <a:solidFill>
                  <a:schemeClr val="tx1"/>
                </a:solidFill>
              </a:rPr>
              <a:t>Работу выполнил Таран Андрей ученик 8 «А» класса</a:t>
            </a:r>
            <a:endParaRPr lang="ru-RU" sz="1800" dirty="0">
              <a:solidFill>
                <a:schemeClr val="tx1"/>
              </a:solidFill>
            </a:endParaRPr>
          </a:p>
        </p:txBody>
      </p:sp>
      <p:pic>
        <p:nvPicPr>
          <p:cNvPr id="10242" name="Picture 2" descr="нешка (2).PNG"/>
          <p:cNvPicPr>
            <a:picLocks noChangeAspect="1" noChangeArrowheads="1"/>
          </p:cNvPicPr>
          <p:nvPr/>
        </p:nvPicPr>
        <p:blipFill>
          <a:blip r:embed="rId3" cstate="print"/>
          <a:srcRect/>
          <a:stretch>
            <a:fillRect/>
          </a:stretch>
        </p:blipFill>
        <p:spPr bwMode="auto">
          <a:xfrm>
            <a:off x="2699792" y="2708920"/>
            <a:ext cx="3796783" cy="2694493"/>
          </a:xfrm>
          <a:prstGeom prst="rect">
            <a:avLst/>
          </a:prstGeom>
          <a:noFill/>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936104"/>
          </a:xfrm>
        </p:spPr>
        <p:style>
          <a:lnRef idx="2">
            <a:schemeClr val="accent3">
              <a:shade val="50000"/>
            </a:schemeClr>
          </a:lnRef>
          <a:fillRef idx="1">
            <a:schemeClr val="accent3"/>
          </a:fillRef>
          <a:effectRef idx="0">
            <a:schemeClr val="accent3"/>
          </a:effectRef>
          <a:fontRef idx="minor">
            <a:schemeClr val="lt1"/>
          </a:fontRef>
        </p:style>
        <p:txBody>
          <a:bodyPr/>
          <a:lstStyle/>
          <a:p>
            <a:r>
              <a:rPr lang="ru-RU" dirty="0" smtClean="0"/>
              <a:t>Компьютерный вирус</a:t>
            </a:r>
            <a:endParaRPr lang="ru-RU" dirty="0"/>
          </a:p>
        </p:txBody>
      </p:sp>
      <p:sp>
        <p:nvSpPr>
          <p:cNvPr id="3" name="Содержимое 2"/>
          <p:cNvSpPr>
            <a:spLocks noGrp="1"/>
          </p:cNvSpPr>
          <p:nvPr>
            <p:ph idx="1"/>
          </p:nvPr>
        </p:nvSpPr>
        <p:spPr>
          <a:xfrm>
            <a:off x="457200" y="1340768"/>
            <a:ext cx="6635080" cy="5517232"/>
          </a:xfrm>
        </p:spPr>
        <p:txBody>
          <a:bodyPr>
            <a:normAutofit fontScale="77500" lnSpcReduction="20000"/>
          </a:bodyPr>
          <a:lstStyle/>
          <a:p>
            <a:pPr>
              <a:buNone/>
            </a:pPr>
            <a:r>
              <a:rPr lang="ru-RU" sz="1800" b="1" dirty="0" smtClean="0"/>
              <a:t>       Компьютерный вирус</a:t>
            </a:r>
            <a:r>
              <a:rPr lang="ru-RU" sz="1800" dirty="0"/>
              <a:t> — вид вредоносного программного обеспечения, способного создавать копии самого себя и внедряться в код других программ, системные области памяти, загрузочные секторы, а также распространять свои копии по разнообразным каналам связи</a:t>
            </a:r>
            <a:r>
              <a:rPr lang="ru-RU" sz="1800" dirty="0" smtClean="0"/>
              <a:t>.</a:t>
            </a:r>
          </a:p>
          <a:p>
            <a:pPr>
              <a:buNone/>
            </a:pPr>
            <a:r>
              <a:rPr lang="ru-RU" sz="1800" dirty="0" smtClean="0"/>
              <a:t>Принято разделять вирусы:</a:t>
            </a:r>
          </a:p>
          <a:p>
            <a:pPr>
              <a:lnSpc>
                <a:spcPct val="115000"/>
              </a:lnSpc>
              <a:spcAft>
                <a:spcPts val="1000"/>
              </a:spcAft>
              <a:buNone/>
            </a:pPr>
            <a:r>
              <a:rPr lang="ru-RU" sz="1800" dirty="0" smtClean="0">
                <a:ea typeface="Calibri"/>
                <a:cs typeface="Times New Roman"/>
              </a:rPr>
              <a:t>1)по поражаемым объектам (файловые вирусы, загрузочные вирусы, сценарные вирусы, макровирусы, вирусы, поражающие исходный код);</a:t>
            </a:r>
          </a:p>
          <a:p>
            <a:pPr>
              <a:lnSpc>
                <a:spcPct val="115000"/>
              </a:lnSpc>
              <a:spcAft>
                <a:spcPts val="1000"/>
              </a:spcAft>
              <a:buNone/>
            </a:pPr>
            <a:r>
              <a:rPr lang="ru-RU" sz="1800" dirty="0" smtClean="0">
                <a:ea typeface="Calibri"/>
                <a:cs typeface="Times New Roman"/>
              </a:rPr>
              <a:t>2)файловые вирусы делят по механизму заражения: </a:t>
            </a:r>
          </a:p>
          <a:p>
            <a:pPr>
              <a:lnSpc>
                <a:spcPct val="115000"/>
              </a:lnSpc>
              <a:spcAft>
                <a:spcPts val="1000"/>
              </a:spcAft>
              <a:buNone/>
            </a:pPr>
            <a:r>
              <a:rPr lang="ru-RU" sz="1800" dirty="0" smtClean="0">
                <a:ea typeface="Calibri"/>
                <a:cs typeface="Times New Roman"/>
              </a:rPr>
              <a:t>а)паразитирующие добавляют себя в исполняемый файл,</a:t>
            </a:r>
          </a:p>
          <a:p>
            <a:pPr>
              <a:lnSpc>
                <a:spcPct val="115000"/>
              </a:lnSpc>
              <a:spcAft>
                <a:spcPts val="1000"/>
              </a:spcAft>
              <a:buNone/>
            </a:pPr>
            <a:r>
              <a:rPr lang="ru-RU" sz="1800" dirty="0" smtClean="0">
                <a:ea typeface="Calibri"/>
                <a:cs typeface="Times New Roman"/>
              </a:rPr>
              <a:t>б)перезаписывающие невосстановимо портят заражённый файл,</a:t>
            </a:r>
          </a:p>
          <a:p>
            <a:pPr>
              <a:lnSpc>
                <a:spcPct val="115000"/>
              </a:lnSpc>
              <a:spcAft>
                <a:spcPts val="1000"/>
              </a:spcAft>
              <a:buNone/>
            </a:pPr>
            <a:r>
              <a:rPr lang="ru-RU" sz="1800" dirty="0" smtClean="0">
                <a:ea typeface="Calibri"/>
                <a:cs typeface="Times New Roman"/>
              </a:rPr>
              <a:t>в) «спутники» идут отдельным файлом.</a:t>
            </a:r>
          </a:p>
          <a:p>
            <a:pPr>
              <a:lnSpc>
                <a:spcPct val="115000"/>
              </a:lnSpc>
              <a:spcAft>
                <a:spcPts val="1000"/>
              </a:spcAft>
              <a:buNone/>
            </a:pPr>
            <a:r>
              <a:rPr lang="ru-RU" sz="1800" dirty="0" smtClean="0">
                <a:ea typeface="Calibri"/>
                <a:cs typeface="Times New Roman"/>
              </a:rPr>
              <a:t>3)по поражаемым операционным системам и платформам (DOS, </a:t>
            </a:r>
            <a:r>
              <a:rPr lang="ru-RU" sz="1800" dirty="0" err="1" smtClean="0">
                <a:ea typeface="Calibri"/>
                <a:cs typeface="Times New Roman"/>
              </a:rPr>
              <a:t>Microsoft</a:t>
            </a:r>
            <a:r>
              <a:rPr lang="ru-RU" sz="1800" dirty="0" smtClean="0">
                <a:ea typeface="Calibri"/>
                <a:cs typeface="Times New Roman"/>
              </a:rPr>
              <a:t> Windows, </a:t>
            </a:r>
            <a:r>
              <a:rPr lang="ru-RU" sz="1800" dirty="0" err="1" smtClean="0">
                <a:ea typeface="Calibri"/>
                <a:cs typeface="Times New Roman"/>
              </a:rPr>
              <a:t>Unix</a:t>
            </a:r>
            <a:r>
              <a:rPr lang="ru-RU" sz="1800" dirty="0" smtClean="0">
                <a:ea typeface="Calibri"/>
                <a:cs typeface="Times New Roman"/>
              </a:rPr>
              <a:t>, Linux);</a:t>
            </a:r>
          </a:p>
          <a:p>
            <a:pPr>
              <a:lnSpc>
                <a:spcPct val="115000"/>
              </a:lnSpc>
              <a:spcAft>
                <a:spcPts val="1000"/>
              </a:spcAft>
              <a:buNone/>
            </a:pPr>
            <a:r>
              <a:rPr lang="ru-RU" sz="1800" dirty="0" smtClean="0">
                <a:ea typeface="Calibri"/>
                <a:cs typeface="Times New Roman"/>
              </a:rPr>
              <a:t>4)по технологиям, используемым вирусом (полиморфные вирусы, </a:t>
            </a:r>
            <a:r>
              <a:rPr lang="ru-RU" sz="1800" dirty="0" err="1" smtClean="0">
                <a:ea typeface="Calibri"/>
                <a:cs typeface="Times New Roman"/>
              </a:rPr>
              <a:t>стелс-вирусы</a:t>
            </a:r>
            <a:r>
              <a:rPr lang="ru-RU" sz="1800" dirty="0" smtClean="0">
                <a:ea typeface="Calibri"/>
                <a:cs typeface="Times New Roman"/>
              </a:rPr>
              <a:t>, </a:t>
            </a:r>
            <a:r>
              <a:rPr lang="ru-RU" sz="1800" dirty="0" err="1" smtClean="0">
                <a:ea typeface="Calibri"/>
                <a:cs typeface="Times New Roman"/>
              </a:rPr>
              <a:t>руткиты</a:t>
            </a:r>
            <a:r>
              <a:rPr lang="ru-RU" sz="1800" dirty="0" smtClean="0">
                <a:ea typeface="Calibri"/>
                <a:cs typeface="Times New Roman"/>
              </a:rPr>
              <a:t>);</a:t>
            </a:r>
          </a:p>
          <a:p>
            <a:pPr>
              <a:lnSpc>
                <a:spcPct val="115000"/>
              </a:lnSpc>
              <a:spcAft>
                <a:spcPts val="1000"/>
              </a:spcAft>
              <a:buNone/>
            </a:pPr>
            <a:r>
              <a:rPr lang="ru-RU" sz="1800" dirty="0" smtClean="0">
                <a:ea typeface="Calibri"/>
                <a:cs typeface="Times New Roman"/>
              </a:rPr>
              <a:t>5)по языку, на котором написан вирус (ассемблер, высокоуровневый язык программирования, сценарный язык и др.);</a:t>
            </a:r>
          </a:p>
          <a:p>
            <a:pPr>
              <a:lnSpc>
                <a:spcPct val="115000"/>
              </a:lnSpc>
              <a:spcAft>
                <a:spcPts val="1000"/>
              </a:spcAft>
              <a:buNone/>
            </a:pPr>
            <a:r>
              <a:rPr lang="ru-RU" sz="1800" dirty="0" smtClean="0">
                <a:ea typeface="Calibri"/>
                <a:cs typeface="Times New Roman"/>
              </a:rPr>
              <a:t>6)по дополнительной вредоносной функциональности (</a:t>
            </a:r>
            <a:r>
              <a:rPr lang="ru-RU" sz="1800" dirty="0" err="1" smtClean="0">
                <a:ea typeface="Calibri"/>
                <a:cs typeface="Times New Roman"/>
              </a:rPr>
              <a:t>бэкдоры</a:t>
            </a:r>
            <a:r>
              <a:rPr lang="ru-RU" sz="1800" dirty="0" smtClean="0">
                <a:ea typeface="Calibri"/>
                <a:cs typeface="Times New Roman"/>
              </a:rPr>
              <a:t>, </a:t>
            </a:r>
            <a:r>
              <a:rPr lang="ru-RU" sz="1800" dirty="0" err="1" smtClean="0">
                <a:ea typeface="Calibri"/>
                <a:cs typeface="Times New Roman"/>
              </a:rPr>
              <a:t>кейлоггеры</a:t>
            </a:r>
            <a:r>
              <a:rPr lang="ru-RU" sz="1800" dirty="0" smtClean="0">
                <a:ea typeface="Calibri"/>
                <a:cs typeface="Times New Roman"/>
              </a:rPr>
              <a:t>, шпионы, </a:t>
            </a:r>
            <a:r>
              <a:rPr lang="ru-RU" sz="1800" dirty="0" err="1" smtClean="0">
                <a:ea typeface="Calibri"/>
                <a:cs typeface="Times New Roman"/>
              </a:rPr>
              <a:t>ботнеты</a:t>
            </a:r>
            <a:r>
              <a:rPr lang="ru-RU" sz="1800" dirty="0" smtClean="0">
                <a:ea typeface="Calibri"/>
                <a:cs typeface="Times New Roman"/>
              </a:rPr>
              <a:t> и др.)</a:t>
            </a:r>
          </a:p>
          <a:p>
            <a:pPr>
              <a:buNone/>
            </a:pPr>
            <a:endParaRPr lang="ru-RU" sz="1800" dirty="0"/>
          </a:p>
        </p:txBody>
      </p:sp>
      <p:pic>
        <p:nvPicPr>
          <p:cNvPr id="1025" name="Picture 1"/>
          <p:cNvPicPr>
            <a:picLocks noChangeAspect="1" noChangeArrowheads="1"/>
          </p:cNvPicPr>
          <p:nvPr/>
        </p:nvPicPr>
        <p:blipFill>
          <a:blip r:embed="rId2" cstate="print"/>
          <a:srcRect/>
          <a:stretch>
            <a:fillRect/>
          </a:stretch>
        </p:blipFill>
        <p:spPr bwMode="auto">
          <a:xfrm>
            <a:off x="7048500" y="4238625"/>
            <a:ext cx="2095500" cy="261937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normAutofit/>
          </a:bodyPr>
          <a:lstStyle/>
          <a:p>
            <a:r>
              <a:rPr lang="ru-RU" dirty="0" smtClean="0"/>
              <a:t>История создания вирусов</a:t>
            </a:r>
            <a:endParaRPr lang="ru-RU" dirty="0"/>
          </a:p>
        </p:txBody>
      </p:sp>
      <p:sp>
        <p:nvSpPr>
          <p:cNvPr id="3" name="Содержимое 2"/>
          <p:cNvSpPr>
            <a:spLocks noGrp="1"/>
          </p:cNvSpPr>
          <p:nvPr>
            <p:ph idx="1"/>
          </p:nvPr>
        </p:nvSpPr>
        <p:spPr>
          <a:xfrm>
            <a:off x="467544" y="1556792"/>
            <a:ext cx="8229600" cy="4248472"/>
          </a:xfrm>
        </p:spPr>
        <p:txBody>
          <a:bodyPr>
            <a:normAutofit fontScale="92500" lnSpcReduction="10000"/>
          </a:bodyPr>
          <a:lstStyle/>
          <a:p>
            <a:r>
              <a:rPr lang="ru-RU" sz="1600" dirty="0" smtClean="0"/>
              <a:t>Основы теории самовоспроизводящихся механизмов заложил американец венгерского происхождения Джон фон Нейман, который в 1951 году предложил метод создания таких механизмов. С 1961 года известны рабочие примеры таких программ.</a:t>
            </a:r>
          </a:p>
          <a:p>
            <a:r>
              <a:rPr lang="ru-RU" sz="1600" dirty="0" smtClean="0"/>
              <a:t>       Первыми известными вирусами являются Virus 1,2,3 и Elk Cloner для ПК Apple II, появившиеся в 1981 году. Зимой 1984 года появились первые антивирусные утилиты — CHK4BOMB и BOMBSQAD авторства Энди Хопкинса. В начале 1985 года Ги Вонг написал программу DPROTECT — первый резидентный антивирус.</a:t>
            </a:r>
          </a:p>
          <a:p>
            <a:pPr fontAlgn="base"/>
            <a:r>
              <a:rPr lang="ru-RU" sz="1600" dirty="0" smtClean="0"/>
              <a:t>Первые вирусные эпидемии относятся к 1986—1989 годам: Brain.A (распространялся в загрузочных секторах дискет, вызвал крупнейшую эпидемию), Jerusalem (проявился в пятницу 13 мая 1988 года, уничтожая программы при их запуске), червь Морриса (свыше 6200 компьютеров, большинство сетей вышло из строя на срок до пяти суток), DATACRIME (около 100 тысяч зараженных ПЭВМ только в Нидерландах).</a:t>
            </a:r>
          </a:p>
          <a:p>
            <a:pPr fontAlgn="base"/>
            <a:r>
              <a:rPr lang="ru-RU" sz="1600" dirty="0" smtClean="0"/>
              <a:t>Тогда же оформились основные классы двоичных вирусов: сетевые черви (червь Морриса, 1987), «троянские кони» (AIDS, 1989), полиморфные вирусы (Chameleon, 1990), стелс-вирусы (Frodo, Whale, 2-я половина 1990).</a:t>
            </a:r>
          </a:p>
          <a:p>
            <a:pPr fontAlgn="base"/>
            <a:r>
              <a:rPr lang="ru-RU" sz="1600" dirty="0" smtClean="0"/>
              <a:t>Параллельно оформляются организованные движения как про-, так и антивирусной направленности: в 1990 году появляются специализированная BBS Virus Exchange, «Маленькая чёрная книжка о компьютерных вирусах» Марка Людвига, первый коммерческий антивирус Symantec Norton AntiVirus.</a:t>
            </a:r>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ru-RU" dirty="0" smtClean="0"/>
              <a:t>Антивирусная программа</a:t>
            </a:r>
            <a:endParaRPr lang="ru-RU" dirty="0"/>
          </a:p>
        </p:txBody>
      </p:sp>
      <p:sp>
        <p:nvSpPr>
          <p:cNvPr id="6" name="Содержимое 5"/>
          <p:cNvSpPr>
            <a:spLocks noGrp="1"/>
          </p:cNvSpPr>
          <p:nvPr>
            <p:ph idx="1"/>
          </p:nvPr>
        </p:nvSpPr>
        <p:spPr/>
        <p:txBody>
          <a:bodyPr/>
          <a:lstStyle/>
          <a:p>
            <a:pPr>
              <a:buNone/>
            </a:pPr>
            <a:r>
              <a:rPr lang="ru-RU" b="1" dirty="0" smtClean="0"/>
              <a:t>    Антивирусная программа</a:t>
            </a:r>
            <a:r>
              <a:rPr lang="ru-RU" dirty="0" smtClean="0"/>
              <a:t> (</a:t>
            </a:r>
            <a:r>
              <a:rPr lang="ru-RU" b="1" dirty="0" smtClean="0"/>
              <a:t>антивирус</a:t>
            </a:r>
            <a:r>
              <a:rPr lang="ru-RU" dirty="0" smtClean="0"/>
              <a:t>) — программа для обнаружения и лечения программ, заражённых компьютерным вирусом, а также для предотвращения заражения файла вирусом.</a:t>
            </a:r>
            <a:endParaRPr lang="ru-RU" dirty="0"/>
          </a:p>
        </p:txBody>
      </p:sp>
      <p:pic>
        <p:nvPicPr>
          <p:cNvPr id="5" name="Picture 1"/>
          <p:cNvPicPr>
            <a:picLocks noChangeAspect="1" noChangeArrowheads="1"/>
          </p:cNvPicPr>
          <p:nvPr/>
        </p:nvPicPr>
        <p:blipFill>
          <a:blip r:embed="rId2" cstate="print"/>
          <a:srcRect/>
          <a:stretch>
            <a:fillRect/>
          </a:stretch>
        </p:blipFill>
        <p:spPr bwMode="auto">
          <a:xfrm>
            <a:off x="0" y="4238625"/>
            <a:ext cx="2095500" cy="2619375"/>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fontScale="90000"/>
          </a:bodyPr>
          <a:lstStyle/>
          <a:p>
            <a:r>
              <a:rPr lang="ru-RU" dirty="0" smtClean="0"/>
              <a:t>Классификация антивирусных программ</a:t>
            </a:r>
            <a:endParaRPr lang="ru-RU" dirty="0"/>
          </a:p>
        </p:txBody>
      </p:sp>
      <p:sp>
        <p:nvSpPr>
          <p:cNvPr id="3" name="Содержимое 2"/>
          <p:cNvSpPr>
            <a:spLocks noGrp="1"/>
          </p:cNvSpPr>
          <p:nvPr>
            <p:ph sz="half" idx="1"/>
          </p:nvPr>
        </p:nvSpPr>
        <p:spPr>
          <a:xfrm>
            <a:off x="457200" y="1600200"/>
            <a:ext cx="4038600" cy="5257800"/>
          </a:xfrm>
        </p:spPr>
        <p:txBody>
          <a:bodyPr>
            <a:noAutofit/>
          </a:bodyPr>
          <a:lstStyle/>
          <a:p>
            <a:pPr>
              <a:buFont typeface="Wingdings" pitchFamily="2" charset="2"/>
              <a:buChar char="Ø"/>
            </a:pPr>
            <a:r>
              <a:rPr lang="ru-RU" sz="1400" dirty="0" smtClean="0"/>
              <a:t>По функционалу продуктов:</a:t>
            </a:r>
          </a:p>
          <a:p>
            <a:r>
              <a:rPr lang="ru-RU" sz="1400" dirty="0" smtClean="0"/>
              <a:t>Антивирусные продукты (продукты, обеспечивающие только антивирусную защиту)</a:t>
            </a:r>
          </a:p>
          <a:p>
            <a:r>
              <a:rPr lang="ru-RU" sz="1400" dirty="0" smtClean="0"/>
              <a:t>Комбинированные продукты (продукты, обеспечивающие не только защиту от вредоносных программ, но и фильтрацию спама, шифрование и резервное копирование данных и другие функции)</a:t>
            </a:r>
          </a:p>
          <a:p>
            <a:pPr>
              <a:buFont typeface="Wingdings" pitchFamily="2" charset="2"/>
              <a:buChar char="Ø"/>
            </a:pPr>
            <a:r>
              <a:rPr lang="ru-RU" sz="1400" dirty="0" smtClean="0"/>
              <a:t>По целевым платформам:</a:t>
            </a:r>
          </a:p>
          <a:p>
            <a:r>
              <a:rPr lang="ru-RU" sz="1400" dirty="0" smtClean="0"/>
              <a:t>Антивирусные продукты для ОС семейства Windows</a:t>
            </a:r>
          </a:p>
          <a:p>
            <a:r>
              <a:rPr lang="ru-RU" sz="1400" dirty="0" smtClean="0"/>
              <a:t>Антивирусные продукты для ОС семейства *NIX (к данному семейству относятся ОС BSD, Linux и др.)</a:t>
            </a:r>
          </a:p>
          <a:p>
            <a:r>
              <a:rPr lang="ru-RU" sz="1400" dirty="0" smtClean="0"/>
              <a:t>Антивирусные продукты для ОС семейства MacOS</a:t>
            </a:r>
          </a:p>
          <a:p>
            <a:r>
              <a:rPr lang="ru-RU" sz="1400" dirty="0" smtClean="0"/>
              <a:t>Антивирусные продукты для мобильных платформ (Windows Mobile, Symbian, iOS, BlackBerry, Android, Windows Phone 7 и др.)</a:t>
            </a:r>
          </a:p>
          <a:p>
            <a:endParaRPr lang="ru-RU" sz="2400" dirty="0" smtClean="0"/>
          </a:p>
          <a:p>
            <a:pPr>
              <a:buNone/>
            </a:pPr>
            <a:endParaRPr lang="ru-RU" dirty="0" smtClean="0"/>
          </a:p>
        </p:txBody>
      </p:sp>
      <p:sp>
        <p:nvSpPr>
          <p:cNvPr id="5" name="Содержимое 4"/>
          <p:cNvSpPr>
            <a:spLocks noGrp="1"/>
          </p:cNvSpPr>
          <p:nvPr>
            <p:ph sz="half" idx="2"/>
          </p:nvPr>
        </p:nvSpPr>
        <p:spPr>
          <a:xfrm>
            <a:off x="4648200" y="1600200"/>
            <a:ext cx="4038600" cy="5257800"/>
          </a:xfrm>
        </p:spPr>
        <p:txBody>
          <a:bodyPr>
            <a:noAutofit/>
          </a:bodyPr>
          <a:lstStyle/>
          <a:p>
            <a:pPr>
              <a:buFont typeface="Wingdings" pitchFamily="2" charset="2"/>
              <a:buChar char="Ø"/>
            </a:pPr>
            <a:r>
              <a:rPr lang="ru-RU" sz="1400" dirty="0" smtClean="0"/>
              <a:t>Антивирусные продукты для корпоративных пользователей можно также классифицировать по объектам защиты:</a:t>
            </a:r>
          </a:p>
          <a:p>
            <a:r>
              <a:rPr lang="ru-RU" sz="1400" dirty="0" smtClean="0"/>
              <a:t>Антивирусные продукты для защиты рабочих станций</a:t>
            </a:r>
          </a:p>
          <a:p>
            <a:r>
              <a:rPr lang="ru-RU" sz="1400" dirty="0" smtClean="0"/>
              <a:t>Антивирусные продукты для защиты файловых и терминальных серверов</a:t>
            </a:r>
          </a:p>
          <a:p>
            <a:r>
              <a:rPr lang="ru-RU" sz="1400" dirty="0" smtClean="0"/>
              <a:t>Антивирусные продукты для защиты почтовых и Интернет-шлюзов</a:t>
            </a:r>
          </a:p>
          <a:p>
            <a:r>
              <a:rPr lang="ru-RU" sz="1400" dirty="0" smtClean="0"/>
              <a:t>Антивирусные продукты для защиты серверов виртуализации</a:t>
            </a:r>
          </a:p>
          <a:p>
            <a:r>
              <a:rPr lang="ru-RU" sz="1400" dirty="0" smtClean="0"/>
              <a:t>и т.д.</a:t>
            </a:r>
          </a:p>
          <a:p>
            <a:pPr>
              <a:buFont typeface="Wingdings" pitchFamily="2" charset="2"/>
              <a:buChar char="Ø"/>
            </a:pPr>
            <a:r>
              <a:rPr lang="ru-RU" sz="1400" dirty="0" smtClean="0"/>
              <a:t>По используемым технологиям антивирусной защиты:</a:t>
            </a:r>
          </a:p>
          <a:p>
            <a:r>
              <a:rPr lang="ru-RU" sz="1400" dirty="0" smtClean="0"/>
              <a:t>Классические антивирусные продукты (продукты , применяющие только сигнатурный метод детектирования, продукты, применяющие только проактивные технологии антивирусной защиты);</a:t>
            </a:r>
          </a:p>
          <a:p>
            <a:r>
              <a:rPr lang="ru-RU" sz="1400" dirty="0" smtClean="0"/>
              <a:t>Комбинированные продукты (продукты, применяющие как сигнатурные методы защиты, так и проактивные)</a:t>
            </a:r>
          </a:p>
          <a:p>
            <a:endParaRPr lang="ru-RU" sz="1200" dirty="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smtClean="0"/>
              <a:t>Методы обнаружения вирусов антивирусными программами</a:t>
            </a:r>
            <a:endParaRPr lang="ru-RU" dirty="0"/>
          </a:p>
        </p:txBody>
      </p:sp>
      <p:sp>
        <p:nvSpPr>
          <p:cNvPr id="3" name="Содержимое 2"/>
          <p:cNvSpPr>
            <a:spLocks noGrp="1"/>
          </p:cNvSpPr>
          <p:nvPr>
            <p:ph idx="1"/>
          </p:nvPr>
        </p:nvSpPr>
        <p:spPr/>
        <p:txBody>
          <a:bodyPr>
            <a:normAutofit fontScale="92500" lnSpcReduction="20000"/>
          </a:bodyPr>
          <a:lstStyle/>
          <a:p>
            <a:pPr marL="514350" indent="-514350">
              <a:buNone/>
            </a:pPr>
            <a:r>
              <a:rPr lang="ru-RU" dirty="0" smtClean="0"/>
              <a:t>    </a:t>
            </a:r>
            <a:r>
              <a:rPr lang="ru-RU" sz="2000" dirty="0" smtClean="0"/>
              <a:t>Антивирусное программное обеспечение обычно использует два отличных друг от друга метода для выполнения своих задач:</a:t>
            </a:r>
          </a:p>
          <a:p>
            <a:r>
              <a:rPr lang="ru-RU" sz="2000" dirty="0" smtClean="0"/>
              <a:t>Сканирование файлов для поиска известных вирусов, соответствующих определению в антивирусных базах</a:t>
            </a:r>
          </a:p>
          <a:p>
            <a:r>
              <a:rPr lang="ru-RU" sz="2000" dirty="0" smtClean="0"/>
              <a:t>Обнаружение подозрительного поведения любой из программ, похожего на поведение заражённой программы.</a:t>
            </a:r>
          </a:p>
          <a:p>
            <a:pPr marL="457200" indent="-457200">
              <a:buNone/>
            </a:pPr>
            <a:r>
              <a:rPr lang="ru-RU" sz="2000" dirty="0" smtClean="0"/>
              <a:t> Антивирус может по запросу выполнить одно из следующих действий:</a:t>
            </a:r>
          </a:p>
          <a:p>
            <a:r>
              <a:rPr lang="ru-RU" sz="2000" dirty="0" smtClean="0"/>
              <a:t>Удалить инфицированный файл.</a:t>
            </a:r>
          </a:p>
          <a:p>
            <a:r>
              <a:rPr lang="ru-RU" sz="2000" dirty="0" smtClean="0"/>
              <a:t>Заблокировать доступ к инфицированному файлу.</a:t>
            </a:r>
          </a:p>
          <a:p>
            <a:r>
              <a:rPr lang="ru-RU" sz="2000" dirty="0" smtClean="0"/>
              <a:t>Отправить файл в карантин (то есть сделать его недоступным для выполнения, с целью недопущения дальнейшего распространения вируса).</a:t>
            </a:r>
          </a:p>
          <a:p>
            <a:r>
              <a:rPr lang="ru-RU" sz="2000" dirty="0" smtClean="0"/>
              <a:t>Попытаться восстановить файл, удалив сам вирус из тела файла.</a:t>
            </a:r>
          </a:p>
          <a:p>
            <a:r>
              <a:rPr lang="ru-RU" sz="2000" dirty="0" smtClean="0"/>
              <a:t>В случае невозможности лечения/удаления, выполнить эту процедуру при перезагрузке</a:t>
            </a: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normAutofit fontScale="90000"/>
          </a:bodyPr>
          <a:lstStyle/>
          <a:p>
            <a:r>
              <a:rPr lang="ru-RU" dirty="0" smtClean="0"/>
              <a:t>Наиболее распространённые антивирусные программы</a:t>
            </a:r>
            <a:endParaRPr lang="ru-RU" dirty="0"/>
          </a:p>
        </p:txBody>
      </p:sp>
      <p:pic>
        <p:nvPicPr>
          <p:cNvPr id="5" name="Содержимое 4" descr="Безымянный.png"/>
          <p:cNvPicPr>
            <a:picLocks noGrp="1" noChangeAspect="1"/>
          </p:cNvPicPr>
          <p:nvPr>
            <p:ph idx="1"/>
          </p:nvPr>
        </p:nvPicPr>
        <p:blipFill>
          <a:blip r:embed="rId2" cstate="print"/>
          <a:stretch>
            <a:fillRect/>
          </a:stretch>
        </p:blipFill>
        <p:spPr>
          <a:xfrm>
            <a:off x="939771" y="1600200"/>
            <a:ext cx="7264457" cy="4525963"/>
          </a:xfrm>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normAutofit/>
          </a:bodyPr>
          <a:lstStyle/>
          <a:p>
            <a:r>
              <a:rPr lang="ru-RU" dirty="0" smtClean="0"/>
              <a:t>Интересные факты</a:t>
            </a:r>
            <a:endParaRPr lang="ru-RU" dirty="0"/>
          </a:p>
        </p:txBody>
      </p:sp>
      <p:sp>
        <p:nvSpPr>
          <p:cNvPr id="3" name="Содержимое 2"/>
          <p:cNvSpPr>
            <a:spLocks noGrp="1"/>
          </p:cNvSpPr>
          <p:nvPr>
            <p:ph idx="1"/>
          </p:nvPr>
        </p:nvSpPr>
        <p:spPr/>
        <p:txBody>
          <a:bodyPr>
            <a:normAutofit/>
          </a:bodyPr>
          <a:lstStyle/>
          <a:p>
            <a:pPr>
              <a:buNone/>
            </a:pPr>
            <a:r>
              <a:rPr lang="ru-RU" sz="1600" dirty="0" smtClean="0"/>
              <a:t>        В 2009 началось активное распространение лжеантивирусов — программного обеспечения, не являющегося антивирусным (то есть не имеющего реальной функциональности для противодействия вредоносным программам), но выдающим себя за таковое. По сути, лжеантивирусы могут являться как программами для обмана пользователей и получения прибыли в виде платежей за «лечение системы от вирусов», так и обычным вредоносным программным обеспечением. В настоящий момент это распространение приостановлено.</a:t>
            </a:r>
          </a:p>
          <a:p>
            <a:pPr>
              <a:buNone/>
            </a:pPr>
            <a:r>
              <a:rPr lang="ru-RU" sz="2000" dirty="0" smtClean="0"/>
              <a:t>       Специальные антивирусы</a:t>
            </a:r>
          </a:p>
          <a:p>
            <a:pPr>
              <a:buNone/>
            </a:pPr>
            <a:r>
              <a:rPr lang="ru-RU" sz="1600" dirty="0" smtClean="0"/>
              <a:t>        В ноябре 2014 года международная правозащитная организация </a:t>
            </a:r>
            <a:r>
              <a:rPr lang="en-US" sz="1600" dirty="0" smtClean="0"/>
              <a:t>Amnesty</a:t>
            </a:r>
            <a:r>
              <a:rPr lang="ru-RU" sz="1600" dirty="0" smtClean="0"/>
              <a:t> International выпустила антивирусную программу Detect, предназначенную для выявления вредоносного ПО, распространяемого государственными учреждениями для слежки за гражданскими активистами и политическими оппонентами. Антивирус выполняет более глубокое сканирование жёсткого диска, нежели обычные антивирусы</a:t>
            </a:r>
          </a:p>
          <a:p>
            <a:pPr>
              <a:buNone/>
            </a:pPr>
            <a:endParaRPr lang="ru-RU" sz="1600" dirty="0"/>
          </a:p>
        </p:txBody>
      </p:sp>
    </p:spTree>
  </p:cSld>
  <p:clrMapOvr>
    <a:masterClrMapping/>
  </p:clrMapOvr>
  <p:transition spd="med">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2924944"/>
            <a:ext cx="8229600" cy="114300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ru-RU" dirty="0" smtClean="0"/>
              <a:t>Антивирусные компании и программы</a:t>
            </a:r>
            <a:endParaRPr lang="ru-RU" dirty="0"/>
          </a:p>
        </p:txBody>
      </p:sp>
    </p:spTree>
  </p:cSld>
  <p:clrMapOvr>
    <a:masterClrMapping/>
  </p:clrMapOvr>
  <p:transition spd="slow">
    <p:strips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sz="half" idx="1"/>
          </p:nvPr>
        </p:nvSpPr>
        <p:spPr>
          <a:xfrm>
            <a:off x="0" y="0"/>
            <a:ext cx="4104456" cy="6858000"/>
          </a:xfrm>
        </p:spPr>
        <p:style>
          <a:lnRef idx="0">
            <a:scrgbClr r="0" g="0" b="0"/>
          </a:lnRef>
          <a:fillRef idx="1002">
            <a:schemeClr val="lt2"/>
          </a:fillRef>
          <a:effectRef idx="0">
            <a:scrgbClr r="0" g="0" b="0"/>
          </a:effectRef>
          <a:fontRef idx="major"/>
        </p:style>
        <p:txBody>
          <a:bodyPr>
            <a:noAutofit/>
          </a:bodyPr>
          <a:lstStyle/>
          <a:p>
            <a:pPr>
              <a:buNone/>
            </a:pPr>
            <a:r>
              <a:rPr lang="en-US" sz="1400" dirty="0" smtClean="0"/>
              <a:t>AOL® Virus Protection </a:t>
            </a:r>
            <a:r>
              <a:rPr lang="ru-RU" sz="1400" dirty="0" smtClean="0"/>
              <a:t>в составе </a:t>
            </a:r>
            <a:r>
              <a:rPr lang="en-US" sz="1400" dirty="0" smtClean="0"/>
              <a:t>AOL Safety and Security Center</a:t>
            </a:r>
          </a:p>
          <a:p>
            <a:pPr>
              <a:buNone/>
            </a:pPr>
            <a:r>
              <a:rPr lang="en-US" sz="1400" dirty="0" err="1" smtClean="0"/>
              <a:t>ActiveVirusShield</a:t>
            </a:r>
            <a:r>
              <a:rPr lang="en-US" sz="1400" dirty="0" smtClean="0"/>
              <a:t> </a:t>
            </a:r>
            <a:r>
              <a:rPr lang="ru-RU" sz="1400" dirty="0" smtClean="0"/>
              <a:t>от </a:t>
            </a:r>
            <a:r>
              <a:rPr lang="en-US" sz="1400" dirty="0" smtClean="0"/>
              <a:t>AOL (</a:t>
            </a:r>
            <a:r>
              <a:rPr lang="ru-RU" sz="1400" dirty="0" smtClean="0"/>
              <a:t>на базе </a:t>
            </a:r>
            <a:r>
              <a:rPr lang="en-US" sz="1400" dirty="0" smtClean="0"/>
              <a:t>KAV 6, </a:t>
            </a:r>
            <a:r>
              <a:rPr lang="ru-RU" sz="1400" dirty="0" smtClean="0"/>
              <a:t>бесплатная)</a:t>
            </a:r>
          </a:p>
          <a:p>
            <a:pPr>
              <a:buNone/>
            </a:pPr>
            <a:r>
              <a:rPr lang="en-US" sz="1400" dirty="0" err="1" smtClean="0"/>
              <a:t>AhnLab</a:t>
            </a:r>
            <a:endParaRPr lang="en-US" sz="1400" dirty="0" smtClean="0"/>
          </a:p>
          <a:p>
            <a:pPr>
              <a:buNone/>
            </a:pPr>
            <a:r>
              <a:rPr lang="en-US" sz="1400" dirty="0" smtClean="0"/>
              <a:t>Aladdin Knowledge Systems</a:t>
            </a:r>
          </a:p>
          <a:p>
            <a:pPr>
              <a:buNone/>
            </a:pPr>
            <a:r>
              <a:rPr lang="en-US" sz="1400" dirty="0" smtClean="0"/>
              <a:t>ALWIL Software (</a:t>
            </a:r>
            <a:r>
              <a:rPr lang="en-US" sz="1400" dirty="0" err="1" smtClean="0"/>
              <a:t>avast</a:t>
            </a:r>
            <a:r>
              <a:rPr lang="en-US" sz="1400" dirty="0" smtClean="0"/>
              <a:t>!) </a:t>
            </a:r>
            <a:r>
              <a:rPr lang="ru-RU" sz="1400" dirty="0" smtClean="0"/>
              <a:t>из Чехии (бесплатная и платная версии)</a:t>
            </a:r>
          </a:p>
          <a:p>
            <a:pPr>
              <a:buNone/>
            </a:pPr>
            <a:r>
              <a:rPr lang="en-US" sz="1400" dirty="0" err="1" smtClean="0"/>
              <a:t>ArcaVir</a:t>
            </a:r>
            <a:r>
              <a:rPr lang="en-US" sz="1400" dirty="0" smtClean="0"/>
              <a:t> </a:t>
            </a:r>
            <a:r>
              <a:rPr lang="ru-RU" sz="1400" dirty="0" smtClean="0"/>
              <a:t>из Польши</a:t>
            </a:r>
          </a:p>
          <a:p>
            <a:pPr>
              <a:buNone/>
            </a:pPr>
            <a:r>
              <a:rPr lang="en-US" sz="1400" dirty="0" smtClean="0"/>
              <a:t>AVZ </a:t>
            </a:r>
            <a:r>
              <a:rPr lang="ru-RU" sz="1400" dirty="0" smtClean="0"/>
              <a:t>из России (бесплатная)</a:t>
            </a:r>
          </a:p>
          <a:p>
            <a:pPr>
              <a:buNone/>
            </a:pPr>
            <a:r>
              <a:rPr lang="en-US" sz="1400" dirty="0" err="1" smtClean="0"/>
              <a:t>Avira</a:t>
            </a:r>
            <a:r>
              <a:rPr lang="en-US" sz="1400" dirty="0" smtClean="0"/>
              <a:t> </a:t>
            </a:r>
            <a:r>
              <a:rPr lang="ru-RU" sz="1400" dirty="0" smtClean="0"/>
              <a:t>из Германии (есть бесплатная версия </a:t>
            </a:r>
            <a:r>
              <a:rPr lang="en-US" sz="1400" dirty="0" smtClean="0"/>
              <a:t>Classic)</a:t>
            </a:r>
          </a:p>
          <a:p>
            <a:pPr>
              <a:buNone/>
            </a:pPr>
            <a:r>
              <a:rPr lang="en-US" sz="1400" dirty="0" err="1" smtClean="0"/>
              <a:t>Authentium</a:t>
            </a:r>
            <a:r>
              <a:rPr lang="en-US" sz="1400" dirty="0" smtClean="0"/>
              <a:t> </a:t>
            </a:r>
            <a:r>
              <a:rPr lang="ru-RU" sz="1400" dirty="0" smtClean="0"/>
              <a:t>из Великобритании</a:t>
            </a:r>
          </a:p>
          <a:p>
            <a:pPr>
              <a:buNone/>
            </a:pPr>
            <a:r>
              <a:rPr lang="en-US" sz="1400" dirty="0" err="1" smtClean="0"/>
              <a:t>BitDefender</a:t>
            </a:r>
            <a:r>
              <a:rPr lang="en-US" sz="1400" dirty="0" smtClean="0"/>
              <a:t> </a:t>
            </a:r>
            <a:r>
              <a:rPr lang="ru-RU" sz="1400" dirty="0" smtClean="0"/>
              <a:t>из Румынии</a:t>
            </a:r>
          </a:p>
          <a:p>
            <a:pPr>
              <a:buNone/>
            </a:pPr>
            <a:r>
              <a:rPr lang="en-US" sz="1400" dirty="0" err="1" smtClean="0"/>
              <a:t>BullGuard</a:t>
            </a:r>
            <a:r>
              <a:rPr lang="en-US" sz="1400" dirty="0" smtClean="0"/>
              <a:t> </a:t>
            </a:r>
            <a:r>
              <a:rPr lang="ru-RU" sz="1400" dirty="0" smtClean="0"/>
              <a:t>из Дании</a:t>
            </a:r>
          </a:p>
          <a:p>
            <a:pPr>
              <a:buNone/>
            </a:pPr>
            <a:r>
              <a:rPr lang="en-US" sz="1400" dirty="0" smtClean="0"/>
              <a:t>Computer Associates </a:t>
            </a:r>
            <a:r>
              <a:rPr lang="ru-RU" sz="1400" dirty="0" smtClean="0"/>
              <a:t>из США</a:t>
            </a:r>
          </a:p>
          <a:p>
            <a:pPr>
              <a:buNone/>
            </a:pPr>
            <a:r>
              <a:rPr lang="en-US" sz="1400" dirty="0" err="1" smtClean="0"/>
              <a:t>Comodo</a:t>
            </a:r>
            <a:r>
              <a:rPr lang="en-US" sz="1400" dirty="0" smtClean="0"/>
              <a:t> Group </a:t>
            </a:r>
            <a:r>
              <a:rPr lang="ru-RU" sz="1400" dirty="0" smtClean="0"/>
              <a:t>из США</a:t>
            </a:r>
          </a:p>
          <a:p>
            <a:pPr>
              <a:buNone/>
            </a:pPr>
            <a:r>
              <a:rPr lang="en-US" sz="1400" dirty="0" err="1" smtClean="0"/>
              <a:t>ClamAV</a:t>
            </a:r>
            <a:r>
              <a:rPr lang="en-US" sz="1400" dirty="0" smtClean="0"/>
              <a:t> — </a:t>
            </a:r>
            <a:r>
              <a:rPr lang="ru-RU" sz="1400" dirty="0" smtClean="0"/>
              <a:t>Лицензия </a:t>
            </a:r>
            <a:r>
              <a:rPr lang="en-US" sz="1400" dirty="0" smtClean="0"/>
              <a:t>GPL — </a:t>
            </a:r>
            <a:r>
              <a:rPr lang="ru-RU" sz="1400" dirty="0" smtClean="0"/>
              <a:t>бесплатный с открытым исходными кодами программы</a:t>
            </a:r>
          </a:p>
          <a:p>
            <a:pPr>
              <a:buNone/>
            </a:pPr>
            <a:r>
              <a:rPr lang="en-US" sz="1400" dirty="0" err="1" smtClean="0"/>
              <a:t>ClamWin</a:t>
            </a:r>
            <a:r>
              <a:rPr lang="en-US" sz="1400" dirty="0" smtClean="0"/>
              <a:t> — </a:t>
            </a:r>
            <a:r>
              <a:rPr lang="en-US" sz="1400" dirty="0" err="1" smtClean="0"/>
              <a:t>ClamAV</a:t>
            </a:r>
            <a:r>
              <a:rPr lang="en-US" sz="1400" dirty="0" smtClean="0"/>
              <a:t> </a:t>
            </a:r>
            <a:r>
              <a:rPr lang="ru-RU" sz="1400" dirty="0" smtClean="0"/>
              <a:t>для ОС </a:t>
            </a:r>
            <a:r>
              <a:rPr lang="en-US" sz="1400" dirty="0" smtClean="0"/>
              <a:t>Windows</a:t>
            </a:r>
          </a:p>
          <a:p>
            <a:pPr>
              <a:buNone/>
            </a:pPr>
            <a:r>
              <a:rPr lang="en-US" sz="1400" dirty="0" err="1" smtClean="0"/>
              <a:t>Dr.Web</a:t>
            </a:r>
            <a:r>
              <a:rPr lang="en-US" sz="1400" dirty="0" smtClean="0"/>
              <a:t> </a:t>
            </a:r>
            <a:r>
              <a:rPr lang="ru-RU" sz="1400" dirty="0" smtClean="0"/>
              <a:t>из России</a:t>
            </a:r>
          </a:p>
          <a:p>
            <a:pPr>
              <a:buNone/>
            </a:pPr>
            <a:r>
              <a:rPr lang="en-US" sz="1400" dirty="0" err="1" smtClean="0"/>
              <a:t>Eset</a:t>
            </a:r>
            <a:r>
              <a:rPr lang="en-US" sz="1400" dirty="0" smtClean="0"/>
              <a:t> NOD32 </a:t>
            </a:r>
            <a:r>
              <a:rPr lang="ru-RU" sz="1400" dirty="0" smtClean="0"/>
              <a:t>из Словакии</a:t>
            </a:r>
          </a:p>
          <a:p>
            <a:pPr>
              <a:buNone/>
            </a:pPr>
            <a:r>
              <a:rPr lang="en-US" sz="1400" dirty="0" err="1" smtClean="0"/>
              <a:t>Fortinet</a:t>
            </a:r>
            <a:endParaRPr lang="en-US" sz="1400" dirty="0" smtClean="0"/>
          </a:p>
          <a:p>
            <a:pPr>
              <a:buNone/>
            </a:pPr>
            <a:r>
              <a:rPr lang="en-US" sz="1400" dirty="0" smtClean="0"/>
              <a:t>Frisk Software </a:t>
            </a:r>
            <a:r>
              <a:rPr lang="ru-RU" sz="1400" dirty="0" smtClean="0"/>
              <a:t>из Исландии</a:t>
            </a:r>
          </a:p>
          <a:p>
            <a:pPr>
              <a:buNone/>
            </a:pPr>
            <a:r>
              <a:rPr lang="ru-RU" sz="1400" dirty="0" err="1" smtClean="0"/>
              <a:t>ВирусБлокАда</a:t>
            </a:r>
            <a:r>
              <a:rPr lang="ru-RU" sz="1400" dirty="0" smtClean="0"/>
              <a:t> (</a:t>
            </a:r>
            <a:r>
              <a:rPr lang="en-US" sz="1400" dirty="0" smtClean="0"/>
              <a:t>VBA32) </a:t>
            </a:r>
            <a:r>
              <a:rPr lang="ru-RU" sz="1400" dirty="0" smtClean="0"/>
              <a:t>из Беларуси </a:t>
            </a:r>
          </a:p>
          <a:p>
            <a:pPr>
              <a:buNone/>
            </a:pPr>
            <a:r>
              <a:rPr lang="en-US" sz="1400" dirty="0" err="1" smtClean="0"/>
              <a:t>VirusBuster</a:t>
            </a:r>
            <a:r>
              <a:rPr lang="en-US" sz="1400" dirty="0" smtClean="0"/>
              <a:t> </a:t>
            </a:r>
            <a:r>
              <a:rPr lang="ru-RU" sz="1400" dirty="0" smtClean="0"/>
              <a:t>из Венгрии</a:t>
            </a:r>
          </a:p>
          <a:p>
            <a:pPr>
              <a:buNone/>
            </a:pPr>
            <a:r>
              <a:rPr lang="en-US" sz="1400" dirty="0" err="1" smtClean="0"/>
              <a:t>ZoneAlarm</a:t>
            </a:r>
            <a:r>
              <a:rPr lang="en-US" sz="1400" dirty="0" smtClean="0"/>
              <a:t> </a:t>
            </a:r>
            <a:r>
              <a:rPr lang="en-US" sz="1400" dirty="0" err="1" smtClean="0"/>
              <a:t>AntiVirus</a:t>
            </a:r>
            <a:r>
              <a:rPr lang="en-US" sz="1400" dirty="0" smtClean="0"/>
              <a:t> (</a:t>
            </a:r>
            <a:r>
              <a:rPr lang="ru-RU" sz="1400" dirty="0" smtClean="0"/>
              <a:t>из </a:t>
            </a:r>
            <a:r>
              <a:rPr lang="en-US" sz="1400" dirty="0" smtClean="0"/>
              <a:t>Zone Labs)</a:t>
            </a:r>
            <a:endParaRPr lang="ru-RU" sz="1400" dirty="0" smtClean="0"/>
          </a:p>
          <a:p>
            <a:pPr>
              <a:buNone/>
            </a:pPr>
            <a:r>
              <a:rPr lang="en-US" sz="1400" dirty="0" err="1" smtClean="0"/>
              <a:t>VirusBuster</a:t>
            </a:r>
            <a:r>
              <a:rPr lang="en-US" sz="1400" dirty="0" smtClean="0"/>
              <a:t> </a:t>
            </a:r>
            <a:r>
              <a:rPr lang="ru-RU" sz="1400" dirty="0" smtClean="0"/>
              <a:t>из Венгрии</a:t>
            </a:r>
          </a:p>
          <a:p>
            <a:pPr>
              <a:buNone/>
            </a:pPr>
            <a:r>
              <a:rPr lang="en-US" sz="1400" dirty="0" err="1" smtClean="0"/>
              <a:t>ZoneAlarm</a:t>
            </a:r>
            <a:r>
              <a:rPr lang="en-US" sz="1400" dirty="0" smtClean="0"/>
              <a:t> </a:t>
            </a:r>
            <a:r>
              <a:rPr lang="en-US" sz="1400" dirty="0" err="1" smtClean="0"/>
              <a:t>AntiVirus</a:t>
            </a:r>
            <a:r>
              <a:rPr lang="en-US" sz="1400" dirty="0" smtClean="0"/>
              <a:t> (</a:t>
            </a:r>
            <a:r>
              <a:rPr lang="ru-RU" sz="1400" dirty="0" smtClean="0"/>
              <a:t>из </a:t>
            </a:r>
            <a:r>
              <a:rPr lang="en-US" sz="1400" dirty="0" smtClean="0"/>
              <a:t>Zone Labs)</a:t>
            </a:r>
          </a:p>
          <a:p>
            <a:pPr>
              <a:buNone/>
            </a:pPr>
            <a:endParaRPr lang="en-US" sz="1400" dirty="0" smtClean="0"/>
          </a:p>
          <a:p>
            <a:pPr>
              <a:buNone/>
            </a:pPr>
            <a:endParaRPr lang="ru-RU" sz="1400" dirty="0" smtClean="0"/>
          </a:p>
          <a:p>
            <a:pPr>
              <a:buNone/>
            </a:pPr>
            <a:endParaRPr lang="ru-RU" sz="1400" dirty="0" smtClean="0"/>
          </a:p>
          <a:p>
            <a:pPr>
              <a:buNone/>
            </a:pPr>
            <a:endParaRPr lang="ru-RU" sz="1400" dirty="0" smtClean="0"/>
          </a:p>
        </p:txBody>
      </p:sp>
      <p:sp>
        <p:nvSpPr>
          <p:cNvPr id="8" name="Содержимое 7"/>
          <p:cNvSpPr>
            <a:spLocks noGrp="1"/>
          </p:cNvSpPr>
          <p:nvPr>
            <p:ph sz="half" idx="2"/>
          </p:nvPr>
        </p:nvSpPr>
        <p:spPr>
          <a:xfrm>
            <a:off x="4067944" y="0"/>
            <a:ext cx="5076056" cy="6858000"/>
          </a:xfrm>
        </p:spPr>
        <p:style>
          <a:lnRef idx="0">
            <a:scrgbClr r="0" g="0" b="0"/>
          </a:lnRef>
          <a:fillRef idx="1003">
            <a:schemeClr val="lt2"/>
          </a:fillRef>
          <a:effectRef idx="0">
            <a:scrgbClr r="0" g="0" b="0"/>
          </a:effectRef>
          <a:fontRef idx="major"/>
        </p:style>
        <p:txBody>
          <a:bodyPr>
            <a:noAutofit/>
          </a:bodyPr>
          <a:lstStyle/>
          <a:p>
            <a:pPr>
              <a:buNone/>
            </a:pPr>
            <a:r>
              <a:rPr lang="en-US" sz="1400" dirty="0" smtClean="0"/>
              <a:t>F-Secure </a:t>
            </a:r>
            <a:r>
              <a:rPr lang="ru-RU" sz="1400" dirty="0" smtClean="0"/>
              <a:t>из Финляндии</a:t>
            </a:r>
          </a:p>
          <a:p>
            <a:pPr>
              <a:buNone/>
            </a:pPr>
            <a:r>
              <a:rPr lang="en-US" sz="1400" dirty="0" err="1" smtClean="0"/>
              <a:t>GeCAD</a:t>
            </a:r>
            <a:r>
              <a:rPr lang="en-US" sz="1400" dirty="0" smtClean="0"/>
              <a:t> </a:t>
            </a:r>
            <a:r>
              <a:rPr lang="ru-RU" sz="1400" dirty="0" smtClean="0"/>
              <a:t>из Румынии (</a:t>
            </a:r>
            <a:r>
              <a:rPr lang="en-US" sz="1400" dirty="0" smtClean="0"/>
              <a:t>Microsoft </a:t>
            </a:r>
            <a:r>
              <a:rPr lang="ru-RU" sz="1400" dirty="0" smtClean="0"/>
              <a:t>купил компанию в 2003)</a:t>
            </a:r>
          </a:p>
          <a:p>
            <a:pPr>
              <a:buNone/>
            </a:pPr>
            <a:r>
              <a:rPr lang="en-US" sz="1400" dirty="0" smtClean="0"/>
              <a:t>GFI Software</a:t>
            </a:r>
          </a:p>
          <a:p>
            <a:pPr>
              <a:buNone/>
            </a:pPr>
            <a:r>
              <a:rPr lang="en-US" sz="1400" dirty="0" err="1" smtClean="0"/>
              <a:t>GriSoft</a:t>
            </a:r>
            <a:r>
              <a:rPr lang="en-US" sz="1400" dirty="0" smtClean="0"/>
              <a:t> (AVG) </a:t>
            </a:r>
            <a:r>
              <a:rPr lang="ru-RU" sz="1400" dirty="0" smtClean="0"/>
              <a:t>из Чехии (бесплатная и платная версии)</a:t>
            </a:r>
          </a:p>
          <a:p>
            <a:pPr>
              <a:buNone/>
            </a:pPr>
            <a:r>
              <a:rPr lang="en-US" sz="1400" dirty="0" err="1" smtClean="0"/>
              <a:t>Hauri</a:t>
            </a:r>
            <a:endParaRPr lang="en-US" sz="1400" dirty="0" smtClean="0"/>
          </a:p>
          <a:p>
            <a:pPr>
              <a:buNone/>
            </a:pPr>
            <a:r>
              <a:rPr lang="en-US" sz="1400" dirty="0" smtClean="0"/>
              <a:t>H+BEDV</a:t>
            </a:r>
            <a:r>
              <a:rPr lang="ru-RU" sz="1400" dirty="0" smtClean="0"/>
              <a:t> из Германии</a:t>
            </a:r>
          </a:p>
          <a:p>
            <a:pPr>
              <a:buNone/>
            </a:pPr>
            <a:r>
              <a:rPr lang="en-US" sz="1400" dirty="0" smtClean="0"/>
              <a:t>Kaspersky </a:t>
            </a:r>
            <a:r>
              <a:rPr lang="ru-RU" sz="1400" dirty="0" smtClean="0"/>
              <a:t>из России</a:t>
            </a:r>
          </a:p>
          <a:p>
            <a:pPr>
              <a:buNone/>
            </a:pPr>
            <a:r>
              <a:rPr lang="en-US" sz="1400" dirty="0" smtClean="0"/>
              <a:t>McAfee </a:t>
            </a:r>
            <a:r>
              <a:rPr lang="ru-RU" sz="1400" dirty="0" smtClean="0"/>
              <a:t>из США</a:t>
            </a:r>
          </a:p>
          <a:p>
            <a:pPr>
              <a:buNone/>
            </a:pPr>
            <a:r>
              <a:rPr lang="en-US" sz="1400" dirty="0" smtClean="0"/>
              <a:t>MicroWorld Technologies </a:t>
            </a:r>
            <a:r>
              <a:rPr lang="ru-RU" sz="1400" dirty="0" smtClean="0"/>
              <a:t>из Индии</a:t>
            </a:r>
          </a:p>
          <a:p>
            <a:pPr>
              <a:buNone/>
            </a:pPr>
            <a:r>
              <a:rPr lang="en-US" sz="1400" dirty="0" smtClean="0"/>
              <a:t>NuWave Software </a:t>
            </a:r>
            <a:r>
              <a:rPr lang="ru-RU" sz="1400" dirty="0" smtClean="0"/>
              <a:t>из Украины</a:t>
            </a:r>
          </a:p>
          <a:p>
            <a:pPr>
              <a:buNone/>
            </a:pPr>
            <a:r>
              <a:rPr lang="en-US" sz="1400" dirty="0" smtClean="0"/>
              <a:t>MKS </a:t>
            </a:r>
            <a:r>
              <a:rPr lang="ru-RU" sz="1400" dirty="0" smtClean="0"/>
              <a:t>из Польши</a:t>
            </a:r>
          </a:p>
          <a:p>
            <a:pPr>
              <a:buNone/>
            </a:pPr>
            <a:r>
              <a:rPr lang="en-US" sz="1400" dirty="0" smtClean="0"/>
              <a:t>Norman </a:t>
            </a:r>
            <a:r>
              <a:rPr lang="ru-RU" sz="1400" dirty="0" smtClean="0"/>
              <a:t>из Норвегии</a:t>
            </a:r>
          </a:p>
          <a:p>
            <a:pPr>
              <a:buNone/>
            </a:pPr>
            <a:r>
              <a:rPr lang="en-US" sz="1400" dirty="0" smtClean="0"/>
              <a:t>NOD32</a:t>
            </a:r>
          </a:p>
          <a:p>
            <a:pPr>
              <a:buNone/>
            </a:pPr>
            <a:r>
              <a:rPr lang="en-US" sz="1400" dirty="0" smtClean="0"/>
              <a:t>Outpost </a:t>
            </a:r>
            <a:r>
              <a:rPr lang="ru-RU" sz="1400" dirty="0" smtClean="0"/>
              <a:t>из России</a:t>
            </a:r>
          </a:p>
          <a:p>
            <a:pPr>
              <a:buNone/>
            </a:pPr>
            <a:r>
              <a:rPr lang="en-US" sz="1400" dirty="0" smtClean="0"/>
              <a:t>Panda Software </a:t>
            </a:r>
            <a:r>
              <a:rPr lang="ru-RU" sz="1400" dirty="0" smtClean="0"/>
              <a:t>из Испании</a:t>
            </a:r>
          </a:p>
          <a:p>
            <a:pPr>
              <a:buNone/>
            </a:pPr>
            <a:r>
              <a:rPr lang="en-US" sz="1400" dirty="0" smtClean="0"/>
              <a:t>Quick Heal </a:t>
            </a:r>
            <a:r>
              <a:rPr lang="en-US" sz="1400" dirty="0" err="1" smtClean="0"/>
              <a:t>AntiVirus</a:t>
            </a:r>
            <a:r>
              <a:rPr lang="en-US" sz="1400" dirty="0" smtClean="0"/>
              <a:t> </a:t>
            </a:r>
            <a:r>
              <a:rPr lang="ru-RU" sz="1400" dirty="0" smtClean="0"/>
              <a:t>из Индии</a:t>
            </a:r>
          </a:p>
          <a:p>
            <a:pPr>
              <a:buNone/>
            </a:pPr>
            <a:r>
              <a:rPr lang="en-US" sz="1400" dirty="0" smtClean="0"/>
              <a:t>Rising</a:t>
            </a:r>
          </a:p>
          <a:p>
            <a:pPr>
              <a:buNone/>
            </a:pPr>
            <a:r>
              <a:rPr lang="en-US" sz="1400" dirty="0" smtClean="0"/>
              <a:t>ROSE SWE</a:t>
            </a:r>
          </a:p>
          <a:p>
            <a:pPr>
              <a:buNone/>
            </a:pPr>
            <a:r>
              <a:rPr lang="en-US" sz="1400" dirty="0" err="1" smtClean="0"/>
              <a:t>Sophos</a:t>
            </a:r>
            <a:r>
              <a:rPr lang="en-US" sz="1400" dirty="0" smtClean="0"/>
              <a:t> </a:t>
            </a:r>
            <a:r>
              <a:rPr lang="ru-RU" sz="1400" dirty="0" smtClean="0"/>
              <a:t>из Великобритании</a:t>
            </a:r>
          </a:p>
          <a:p>
            <a:pPr>
              <a:buNone/>
            </a:pPr>
            <a:r>
              <a:rPr lang="en-US" sz="1400" dirty="0" smtClean="0"/>
              <a:t>Stiller Research</a:t>
            </a:r>
          </a:p>
          <a:p>
            <a:pPr>
              <a:buNone/>
            </a:pPr>
            <a:r>
              <a:rPr lang="en-US" sz="1400" dirty="0" err="1" smtClean="0"/>
              <a:t>Sybari</a:t>
            </a:r>
            <a:r>
              <a:rPr lang="en-US" sz="1400" dirty="0" smtClean="0"/>
              <a:t> Software (Microsoft </a:t>
            </a:r>
            <a:r>
              <a:rPr lang="ru-RU" sz="1400" dirty="0" smtClean="0"/>
              <a:t>купил компанию в начале 2005)</a:t>
            </a:r>
          </a:p>
          <a:p>
            <a:pPr>
              <a:buNone/>
            </a:pPr>
            <a:r>
              <a:rPr lang="en-US" sz="1400" dirty="0" smtClean="0"/>
              <a:t>Symantec </a:t>
            </a:r>
            <a:r>
              <a:rPr lang="ru-RU" sz="1400" dirty="0" smtClean="0"/>
              <a:t>из США или Великобритания</a:t>
            </a:r>
          </a:p>
          <a:p>
            <a:pPr>
              <a:buNone/>
            </a:pPr>
            <a:r>
              <a:rPr lang="en-US" sz="1400" dirty="0" smtClean="0"/>
              <a:t>Trojan Hunter</a:t>
            </a:r>
          </a:p>
          <a:p>
            <a:pPr>
              <a:buNone/>
            </a:pPr>
            <a:r>
              <a:rPr lang="en-US" sz="1400" dirty="0" smtClean="0"/>
              <a:t>Trend Micro </a:t>
            </a:r>
            <a:r>
              <a:rPr lang="ru-RU" sz="1400" dirty="0" smtClean="0"/>
              <a:t>из Японии (номинально Тайвань-США) </a:t>
            </a:r>
          </a:p>
          <a:p>
            <a:pPr>
              <a:buNone/>
            </a:pPr>
            <a:r>
              <a:rPr lang="ru-RU" sz="1400" dirty="0" smtClean="0"/>
              <a:t>Украинский Национальный Антивирус из Украины  </a:t>
            </a:r>
          </a:p>
          <a:p>
            <a:pPr>
              <a:buNone/>
            </a:pPr>
            <a:r>
              <a:rPr lang="ru-RU" sz="1400" dirty="0" err="1" smtClean="0"/>
              <a:t>ВирусБлокАда</a:t>
            </a:r>
            <a:r>
              <a:rPr lang="ru-RU" sz="1400" dirty="0" smtClean="0"/>
              <a:t> (</a:t>
            </a:r>
            <a:r>
              <a:rPr lang="en-US" sz="1400" dirty="0" smtClean="0"/>
              <a:t>VBA32) </a:t>
            </a:r>
            <a:r>
              <a:rPr lang="ru-RU" sz="1400" dirty="0" smtClean="0"/>
              <a:t>из Беларуси </a:t>
            </a:r>
          </a:p>
          <a:p>
            <a:endParaRPr lang="ru-RU" sz="1400" dirty="0" smtClean="0"/>
          </a:p>
          <a:p>
            <a:endParaRPr lang="ru-RU" sz="1400" dirty="0"/>
          </a:p>
        </p:txBody>
      </p:sp>
    </p:spTree>
  </p:cSld>
  <p:clrMapOvr>
    <a:masterClrMapping/>
  </p:clrMapOvr>
  <p:transition spd="slow">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ru-RU" dirty="0" smtClean="0"/>
              <a:t>Спасибо за просмотр</a:t>
            </a:r>
            <a:endParaRPr lang="ru-RU"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547664" y="1955716"/>
            <a:ext cx="5544615" cy="3497019"/>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221</TotalTime>
  <Words>375</Words>
  <Application>Microsoft Office PowerPoint</Application>
  <PresentationFormat>Экран (4:3)</PresentationFormat>
  <Paragraphs>109</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Презентация подготовлена для конкурса «Интернешка» http://interneshka.org на тему: «Компьютерные вирусы. Антивирусные программы».</vt:lpstr>
      <vt:lpstr>Компьютерный вирус</vt:lpstr>
      <vt:lpstr>История создания вирусов</vt:lpstr>
      <vt:lpstr>Антивирусная программа</vt:lpstr>
      <vt:lpstr>Классификация антивирусных программ</vt:lpstr>
      <vt:lpstr>Методы обнаружения вирусов антивирусными программами</vt:lpstr>
      <vt:lpstr>Наиболее распространённые антивирусные программы</vt:lpstr>
      <vt:lpstr>Интересные факты</vt:lpstr>
      <vt:lpstr>Антивирусные компании и программы</vt:lpstr>
      <vt:lpstr>Слайд 10</vt:lpstr>
      <vt:lpstr>Спасибо за просмотр</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подготовлена для конкурса «Интернешка» http://interneshka.org на тему: «Компьютерные вирусы. Антивирусные программы</dc:title>
  <dc:creator>Светлана</dc:creator>
  <cp:lastModifiedBy>Светлана</cp:lastModifiedBy>
  <cp:revision>21</cp:revision>
  <dcterms:created xsi:type="dcterms:W3CDTF">2015-12-17T12:35:08Z</dcterms:created>
  <dcterms:modified xsi:type="dcterms:W3CDTF">2015-12-20T15:16:22Z</dcterms:modified>
</cp:coreProperties>
</file>