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67" r:id="rId15"/>
    <p:sldId id="268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7" r:id="rId24"/>
    <p:sldId id="279" r:id="rId25"/>
    <p:sldId id="280" r:id="rId26"/>
    <p:sldId id="281" r:id="rId27"/>
    <p:sldId id="282" r:id="rId2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7FA"/>
    <a:srgbClr val="A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29" autoAdjust="0"/>
    <p:restoredTop sz="94660"/>
  </p:normalViewPr>
  <p:slideViewPr>
    <p:cSldViewPr>
      <p:cViewPr>
        <p:scale>
          <a:sx n="59" d="100"/>
          <a:sy n="59" d="100"/>
        </p:scale>
        <p:origin x="-444" y="-27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15975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599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8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8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4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199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0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599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599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000">
                <a:solidFill>
                  <a:schemeClr val="dk2"/>
                </a:solidFill>
              </a:rPr>
              <a:t>‹#›</a:t>
            </a:fld>
            <a:endParaRPr lang="ru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52400" y="259225"/>
            <a:ext cx="9091499" cy="1548299"/>
          </a:xfrm>
          <a:prstGeom prst="rect">
            <a:avLst/>
          </a:prstGeom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4300" b="1" dirty="0">
                <a:solidFill>
                  <a:srgbClr val="4C11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Правовые и этические аспекты использования интернета.</a:t>
            </a:r>
            <a:r>
              <a:rPr lang="ru" sz="4200" b="1" dirty="0">
                <a:solidFill>
                  <a:srgbClr val="4C11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355726"/>
            <a:ext cx="8520599" cy="278777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sz="2400" b="1" i="1" dirty="0">
                <a:solidFill>
                  <a:srgbClr val="1155CC"/>
                </a:solidFill>
              </a:rPr>
              <a:t>Орлова Эвелина Игоревна, 15 </a:t>
            </a:r>
            <a:r>
              <a:rPr lang="ru" sz="2400" b="1" i="1" dirty="0" smtClean="0">
                <a:solidFill>
                  <a:srgbClr val="1155CC"/>
                </a:solidFill>
              </a:rPr>
              <a:t>лет </a:t>
            </a:r>
          </a:p>
          <a:p>
            <a:pPr lvl="0" algn="r" rtl="0">
              <a:spcBef>
                <a:spcPts val="0"/>
              </a:spcBef>
              <a:buNone/>
            </a:pPr>
            <a:r>
              <a:rPr lang="ru" sz="2400" b="1" i="1" dirty="0" smtClean="0">
                <a:solidFill>
                  <a:srgbClr val="1155CC"/>
                </a:solidFill>
              </a:rPr>
              <a:t>МКОУ </a:t>
            </a:r>
            <a:r>
              <a:rPr lang="ru" sz="2400" b="1" i="1" dirty="0">
                <a:solidFill>
                  <a:srgbClr val="1155CC"/>
                </a:solidFill>
              </a:rPr>
              <a:t>“Красноборская СОШ” п.Красный </a:t>
            </a:r>
            <a:r>
              <a:rPr lang="ru" sz="2400" b="1" i="1" dirty="0" smtClean="0">
                <a:solidFill>
                  <a:srgbClr val="1155CC"/>
                </a:solidFill>
              </a:rPr>
              <a:t>Бор</a:t>
            </a:r>
          </a:p>
          <a:p>
            <a:pPr lvl="0" algn="r" rtl="0">
              <a:spcBef>
                <a:spcPts val="0"/>
              </a:spcBef>
              <a:buNone/>
            </a:pPr>
            <a:r>
              <a:rPr lang="ru" sz="2400" b="1" i="1" dirty="0" smtClean="0">
                <a:solidFill>
                  <a:srgbClr val="1155CC"/>
                </a:solidFill>
              </a:rPr>
              <a:t>89052502016</a:t>
            </a:r>
            <a:r>
              <a:rPr lang="en-US" sz="2400" b="1" i="1" dirty="0" smtClean="0">
                <a:solidFill>
                  <a:srgbClr val="1155CC"/>
                </a:solidFill>
              </a:rPr>
              <a:t>@mail.ru</a:t>
            </a:r>
            <a:endParaRPr lang="ru" sz="2400" b="1" i="1" dirty="0">
              <a:solidFill>
                <a:srgbClr val="1155CC"/>
              </a:solidFill>
            </a:endParaRPr>
          </a:p>
          <a:p>
            <a:pPr lvl="0" algn="r" rtl="0">
              <a:spcBef>
                <a:spcPts val="0"/>
              </a:spcBef>
              <a:buNone/>
            </a:pPr>
            <a:endParaRPr sz="2400" b="1" i="1" dirty="0">
              <a:solidFill>
                <a:srgbClr val="1155CC"/>
              </a:solidFill>
            </a:endParaRPr>
          </a:p>
          <a:p>
            <a:pPr lvl="0" algn="r" rtl="0">
              <a:spcBef>
                <a:spcPts val="0"/>
              </a:spcBef>
              <a:buNone/>
            </a:pPr>
            <a:r>
              <a:rPr lang="ru" sz="2400" b="1" dirty="0">
                <a:solidFill>
                  <a:srgbClr val="1155CC"/>
                </a:solidFill>
              </a:rPr>
              <a:t>Презентация подготовлена для конкурса </a:t>
            </a:r>
          </a:p>
          <a:p>
            <a:pPr lvl="0" algn="r" rtl="0">
              <a:spcBef>
                <a:spcPts val="0"/>
              </a:spcBef>
              <a:buNone/>
            </a:pPr>
            <a:r>
              <a:rPr lang="ru" sz="2400" b="1" dirty="0">
                <a:solidFill>
                  <a:srgbClr val="1155CC"/>
                </a:solidFill>
              </a:rPr>
              <a:t>“Интернешка”</a:t>
            </a:r>
          </a:p>
          <a:p>
            <a:pPr lvl="0" algn="r" rtl="0">
              <a:lnSpc>
                <a:spcPct val="142857"/>
              </a:lnSpc>
              <a:spcBef>
                <a:spcPts val="0"/>
              </a:spcBef>
              <a:buNone/>
            </a:pPr>
            <a:r>
              <a:rPr lang="ru" sz="2400" b="1" dirty="0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http://interneshka.org/".</a:t>
            </a:r>
          </a:p>
          <a:p>
            <a:pPr lvl="0" algn="l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4800" dirty="0">
                <a:solidFill>
                  <a:srgbClr val="D5881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Impact"/>
                <a:cs typeface="Impact"/>
                <a:sym typeface="Impact"/>
              </a:rPr>
              <a:t>Содержание: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11700" y="1510750"/>
            <a:ext cx="8520599" cy="2874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rgbClr val="980000"/>
              </a:buClr>
              <a:buSzPct val="100000"/>
              <a:buAutoNum type="arabicPeriod"/>
            </a:pPr>
            <a:r>
              <a:rPr lang="ru" sz="3000" dirty="0" smtClean="0">
                <a:solidFill>
                  <a:srgbClr val="980000"/>
                </a:solidFill>
              </a:rPr>
              <a:t>Введение;</a:t>
            </a:r>
            <a:endParaRPr lang="ru" sz="3000" dirty="0">
              <a:solidFill>
                <a:srgbClr val="980000"/>
              </a:solidFill>
            </a:endParaRPr>
          </a:p>
          <a:p>
            <a:pPr marL="457200" lvl="0" indent="-419100" rtl="0">
              <a:spcBef>
                <a:spcPts val="0"/>
              </a:spcBef>
              <a:buClr>
                <a:srgbClr val="980000"/>
              </a:buClr>
              <a:buSzPct val="100000"/>
              <a:buAutoNum type="arabicPeriod"/>
            </a:pPr>
            <a:r>
              <a:rPr lang="ru" sz="3000" dirty="0">
                <a:solidFill>
                  <a:srgbClr val="980000"/>
                </a:solidFill>
              </a:rPr>
              <a:t>Правовые </a:t>
            </a:r>
            <a:r>
              <a:rPr lang="ru" sz="3000" dirty="0" smtClean="0">
                <a:solidFill>
                  <a:srgbClr val="980000"/>
                </a:solidFill>
              </a:rPr>
              <a:t>нормы;</a:t>
            </a:r>
            <a:endParaRPr lang="ru" sz="3000" dirty="0">
              <a:solidFill>
                <a:srgbClr val="980000"/>
              </a:solidFill>
            </a:endParaRPr>
          </a:p>
          <a:p>
            <a:pPr marL="457200" lvl="0" indent="-419100" rtl="0">
              <a:spcBef>
                <a:spcPts val="0"/>
              </a:spcBef>
              <a:buClr>
                <a:srgbClr val="980000"/>
              </a:buClr>
              <a:buSzPct val="100000"/>
              <a:buAutoNum type="arabicPeriod"/>
            </a:pPr>
            <a:r>
              <a:rPr lang="ru" sz="3000" dirty="0">
                <a:solidFill>
                  <a:srgbClr val="980000"/>
                </a:solidFill>
              </a:rPr>
              <a:t>Этические </a:t>
            </a:r>
            <a:r>
              <a:rPr lang="ru" sz="3000" dirty="0" smtClean="0">
                <a:solidFill>
                  <a:srgbClr val="980000"/>
                </a:solidFill>
              </a:rPr>
              <a:t>нормы;</a:t>
            </a:r>
            <a:endParaRPr lang="ru" sz="3000" dirty="0">
              <a:solidFill>
                <a:srgbClr val="980000"/>
              </a:solidFill>
            </a:endParaRPr>
          </a:p>
          <a:p>
            <a:pPr marL="457200" lvl="0" indent="-419100">
              <a:spcBef>
                <a:spcPts val="0"/>
              </a:spcBef>
              <a:buClr>
                <a:srgbClr val="980000"/>
              </a:buClr>
              <a:buSzPct val="100000"/>
              <a:buAutoNum type="arabicPeriod"/>
            </a:pPr>
            <a:r>
              <a:rPr lang="ru" sz="3000" dirty="0" smtClean="0">
                <a:solidFill>
                  <a:srgbClr val="980000"/>
                </a:solidFill>
              </a:rPr>
              <a:t>Заключение.</a:t>
            </a:r>
            <a:endParaRPr lang="ru" sz="3000" dirty="0">
              <a:solidFill>
                <a:srgbClr val="98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" y="0"/>
            <a:ext cx="9135173" cy="5143500"/>
          </a:xfrm>
          <a:prstGeom prst="rect">
            <a:avLst/>
          </a:prstGeom>
        </p:spPr>
      </p:pic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0" y="3548550"/>
            <a:ext cx="8520599" cy="1547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ru" sz="4800" dirty="0">
                <a:solidFill>
                  <a:srgbClr val="9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Impact"/>
                <a:cs typeface="Impact"/>
                <a:sym typeface="Impact"/>
              </a:rPr>
              <a:t>Введение.</a:t>
            </a:r>
          </a:p>
          <a:p>
            <a:pPr lvl="0" algn="l">
              <a:spcBef>
                <a:spcPts val="0"/>
              </a:spcBef>
              <a:buNone/>
            </a:pPr>
            <a:r>
              <a:rPr lang="ru" sz="4800" dirty="0">
                <a:solidFill>
                  <a:srgbClr val="9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Impact"/>
                <a:cs typeface="Impact"/>
                <a:sym typeface="Impact"/>
              </a:rPr>
              <a:t>Что такое интернет?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311700" y="127975"/>
            <a:ext cx="8520599" cy="2981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rPr lang="ru" sz="2400" dirty="0" smtClean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Интернет – это общедоступная глобальная компьютерная сеть, которая делится на множество подсетей связывающих между собой компьтеры, и , имеющая набор стандартных правил – протоколы, с помощью которых пользователь может передатьвать и получать раличную информацию.</a:t>
            </a:r>
            <a:endParaRPr lang="ru" sz="24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36" y="2667000"/>
            <a:ext cx="9144000" cy="24765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" y="0"/>
            <a:ext cx="9142102" cy="5143500"/>
          </a:xfrm>
          <a:prstGeom prst="rect">
            <a:avLst/>
          </a:prstGeom>
        </p:spPr>
      </p:pic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0" y="0"/>
            <a:ext cx="5449200" cy="841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4800" b="1" dirty="0">
                <a:solidFill>
                  <a:srgbClr val="9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Impact"/>
                <a:cs typeface="Impact"/>
                <a:sym typeface="Impact"/>
              </a:rPr>
              <a:t>Правовые нормы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398725" y="95450"/>
            <a:ext cx="8520599" cy="1055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2400" dirty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Правовые нормы поведения людей имеют юридическую  основу и регулируются государственными законами.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03598"/>
            <a:ext cx="2623279" cy="3657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779662"/>
            <a:ext cx="2694432" cy="22189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221195"/>
            <a:ext cx="2475722" cy="36576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2802975" y="-75"/>
            <a:ext cx="6341099" cy="51434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Правовые основы работы с обеспечением заложены в законах РФ «О правовой охране программ для электронных вычислительных машин и без данных» от 23. 09. 92 № 3523-1 и «Об авторском праве и смежных правах» от 9. 07. 93 № 5351-1 с исправлениями и дополнениями от 19. 07. 95 № 110-Ф3.</a:t>
            </a:r>
          </a:p>
          <a:p>
            <a:pPr lvl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В информационной деятельности юридические законы пока не всегда возможно применить.</a:t>
            </a:r>
            <a:endParaRPr sz="2400" dirty="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5" y="195486"/>
            <a:ext cx="2729552" cy="484216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311700" y="207625"/>
            <a:ext cx="8520599" cy="1595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2400" dirty="0" smtClean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По закону РФ «об авторском праве и смежных нормах» право на произведение принадлежит тому, кто его сздал, или тому, кому автор передал эти права.</a:t>
            </a:r>
            <a:endParaRPr lang="ru" sz="2400" dirty="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779662"/>
            <a:ext cx="3112655" cy="3159659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-150" y="2355726"/>
            <a:ext cx="9144299" cy="278777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ru" sz="2200" dirty="0" smtClean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Многие правонарушители заблюждаются, считая, что если она прикрываются псевдонимом, то это обеспечивает им полную анонимность, и никто не сможет их найти. Большинство серверов регестрируют </a:t>
            </a:r>
            <a:r>
              <a:rPr lang="en-US" sz="2200" dirty="0" smtClean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IP</a:t>
            </a:r>
            <a:r>
              <a:rPr lang="ru-RU" sz="2200" dirty="0" smtClean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-адреса компьютеров, которые к ним подключаются. По </a:t>
            </a:r>
            <a:r>
              <a:rPr lang="en-US" sz="2200" dirty="0" smtClean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IP</a:t>
            </a:r>
            <a:r>
              <a:rPr lang="ru-RU" sz="2200" dirty="0" smtClean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-адресу можно определить, какому провайдеру он принадлежит, и , обратившись к провайдеру, можно легко </a:t>
            </a:r>
            <a:r>
              <a:rPr lang="en-US" sz="2200" dirty="0" smtClean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“</a:t>
            </a:r>
            <a:r>
              <a:rPr lang="ru-RU" sz="2200" dirty="0" smtClean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вычислить</a:t>
            </a:r>
            <a:r>
              <a:rPr lang="en-US" sz="2200" dirty="0" smtClean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”</a:t>
            </a:r>
            <a:r>
              <a:rPr lang="ru-RU" sz="2200" dirty="0" smtClean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нарушителя.</a:t>
            </a:r>
            <a:endParaRPr lang="ru" sz="2200" dirty="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603" y="28169"/>
            <a:ext cx="4279392" cy="2420112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207625" y="114350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2400" dirty="0" smtClean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Знак</a:t>
            </a:r>
            <a:r>
              <a:rPr lang="en-US" sz="2400" dirty="0" smtClean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©</a:t>
            </a:r>
            <a:r>
              <a:rPr lang="ru-RU" sz="2400" dirty="0" smtClean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, которым обозначается авторское право на произведение, не гарантирует охрану авторских прав, но предупреждает о том, что это произведение охраняется законом, и напоминает всем о необходимости соблюдения авторских прав.</a:t>
            </a:r>
            <a:endParaRPr lang="ru" sz="2400" dirty="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945786"/>
            <a:ext cx="3432048" cy="316382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11510"/>
            <a:ext cx="7620000" cy="3810000"/>
          </a:xfrm>
          <a:prstGeom prst="rect">
            <a:avLst/>
          </a:prstGeom>
        </p:spPr>
      </p:pic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311700" y="4000600"/>
            <a:ext cx="8520599" cy="841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4800" b="1" dirty="0" smtClean="0">
                <a:solidFill>
                  <a:srgbClr val="9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Impact"/>
                <a:cs typeface="Impact"/>
                <a:sym typeface="Impact"/>
              </a:rPr>
              <a:t>Этические нормы</a:t>
            </a:r>
            <a:endParaRPr lang="ru" sz="4800" b="1" dirty="0">
              <a:solidFill>
                <a:srgbClr val="98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0"/>
            <a:ext cx="8520599" cy="3941341"/>
          </a:xfrm>
          <a:effectLst/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Этические нормы регулируют поведение людей и их отношения в повседневной жизни по сложившимся традициям и внутренним законом общества.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Этические нормы дополняют юридические, что позволяет эффективнее регулировать человеческие отношения.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571750"/>
            <a:ext cx="3553968" cy="237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0815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20275"/>
            <a:ext cx="8520599" cy="2355726"/>
          </a:xfrm>
        </p:spPr>
        <p:txBody>
          <a:bodyPr/>
          <a:lstStyle/>
          <a:p>
            <a:pPr algn="r"/>
            <a:r>
              <a:rPr lang="ru-RU" sz="2400" dirty="0" smtClean="0">
                <a:solidFill>
                  <a:schemeClr val="tx1"/>
                </a:solidFill>
              </a:rPr>
              <a:t>В информационной деятельности, юридические законы пока не всегда возможно применить. Но определенные понятия о том, «что такое хорошо и что такое плохо», все же существуют, и постепенно складываются этические нормы.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995686"/>
            <a:ext cx="3863546" cy="297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316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329450" y="19023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ru" sz="4800" b="1" dirty="0">
                <a:solidFill>
                  <a:srgbClr val="A61C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Что такое этика?</a:t>
            </a:r>
          </a:p>
        </p:txBody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3203848" y="915566"/>
            <a:ext cx="5940152" cy="4227933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ru" sz="2400" b="1" dirty="0" smtClean="0">
                <a:solidFill>
                  <a:srgbClr val="0A27FA"/>
                </a:solidFill>
              </a:rPr>
              <a:t>Этика</a:t>
            </a:r>
            <a:r>
              <a:rPr lang="ru" sz="2400" dirty="0" smtClean="0">
                <a:solidFill>
                  <a:srgbClr val="0A27FA"/>
                </a:solidFill>
              </a:rPr>
              <a:t> </a:t>
            </a:r>
            <a:r>
              <a:rPr lang="ru" sz="2400" dirty="0" smtClean="0">
                <a:solidFill>
                  <a:srgbClr val="262626"/>
                </a:solidFill>
              </a:rPr>
              <a:t>- </a:t>
            </a:r>
            <a:r>
              <a:rPr lang="ru" sz="2000" dirty="0" smtClean="0">
                <a:solidFill>
                  <a:srgbClr val="262626"/>
                </a:solidFill>
              </a:rPr>
              <a:t>филосовская наука, объектом изучения, которой, является мораль, а центральной проблемой – добро и зло. Это система норм нравственного поведения человека или группы людей.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ru" sz="2400" b="1" dirty="0" smtClean="0">
                <a:solidFill>
                  <a:srgbClr val="0A27FA"/>
                </a:solidFill>
              </a:rPr>
              <a:t>Нетикет (сетивой этикет) </a:t>
            </a:r>
            <a:r>
              <a:rPr lang="ru" sz="2000" dirty="0" smtClean="0">
                <a:solidFill>
                  <a:srgbClr val="262626"/>
                </a:solidFill>
              </a:rPr>
              <a:t>- правила поведения, общения в Сети, традиции и культура интернет-сообщества, которых придерживается большинство.</a:t>
            </a:r>
            <a:endParaRPr lang="ru" sz="2000" dirty="0">
              <a:solidFill>
                <a:srgbClr val="262626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87574"/>
            <a:ext cx="2612571" cy="3857897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323528" y="0"/>
            <a:ext cx="8520599" cy="108011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ru-RU" sz="48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Этика в Интернете</a:t>
            </a:r>
            <a:endParaRPr sz="48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323528" y="915566"/>
            <a:ext cx="5844475" cy="358130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Этикет использования сетей основывался на устоявшихся в научных кругах нормах общения и обмена информацией. Постепенно Интернет из сообщества чисто информационных сетей превращается в один из видов развлечения, оставаясь при этом, в первую очередь, источников информации.</a:t>
            </a:r>
            <a:endParaRPr sz="2400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915566"/>
            <a:ext cx="2767584" cy="3822192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23478"/>
            <a:ext cx="8724796" cy="4445397"/>
          </a:xfrm>
        </p:spPr>
        <p:txBody>
          <a:bodyPr/>
          <a:lstStyle/>
          <a:p>
            <a:r>
              <a:rPr lang="ru-RU" sz="2400" dirty="0" smtClean="0">
                <a:solidFill>
                  <a:srgbClr val="0070C0"/>
                </a:solidFill>
              </a:rPr>
              <a:t>Успешная информационная деятельность людей во многом зависит от соблюдения таких этнических норм и принципов, как 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tx1"/>
                </a:solidFill>
              </a:rPr>
              <a:t>Четкость;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tx1"/>
                </a:solidFill>
              </a:rPr>
              <a:t>Точность;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tx1"/>
                </a:solidFill>
              </a:rPr>
              <a:t>Корректность;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tx1"/>
                </a:solidFill>
              </a:rPr>
              <a:t>Объективность в оценке и предоставлении информации;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tx1"/>
                </a:solidFill>
              </a:rPr>
              <a:t>Порядочность и другие нравственные категории.</a:t>
            </a:r>
          </a:p>
        </p:txBody>
      </p:sp>
    </p:spTree>
    <p:extLst>
      <p:ext uri="{BB962C8B-B14F-4D97-AF65-F5344CB8AC3E}">
        <p14:creationId xmlns:p14="http://schemas.microsoft.com/office/powerpoint/2010/main" val="1048264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22" t="-835" r="1"/>
          <a:stretch/>
        </p:blipFill>
        <p:spPr>
          <a:xfrm>
            <a:off x="0" y="497305"/>
            <a:ext cx="3459575" cy="4127460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59575" y="881683"/>
            <a:ext cx="5484435" cy="3744248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В 1994 году на свет появилась книга </a:t>
            </a:r>
            <a:r>
              <a:rPr lang="en-US" sz="2800" dirty="0" smtClean="0">
                <a:solidFill>
                  <a:schemeClr val="tx1"/>
                </a:solidFill>
              </a:rPr>
              <a:t>Netiquette</a:t>
            </a:r>
            <a:r>
              <a:rPr lang="ru-RU" sz="2800" dirty="0" smtClean="0">
                <a:solidFill>
                  <a:schemeClr val="tx1"/>
                </a:solidFill>
              </a:rPr>
              <a:t> в которой были сформулированы десять основных правил </a:t>
            </a:r>
            <a:r>
              <a:rPr lang="ru-RU" sz="2800" dirty="0" err="1" smtClean="0">
                <a:solidFill>
                  <a:schemeClr val="tx1"/>
                </a:solidFill>
              </a:rPr>
              <a:t>нетикета</a:t>
            </a:r>
            <a:r>
              <a:rPr lang="ru-RU" sz="2800" dirty="0" smtClean="0">
                <a:solidFill>
                  <a:schemeClr val="tx1"/>
                </a:solidFill>
              </a:rPr>
              <a:t>, следование которым облегчит жизнь как Вам, так и окружающим.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6320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23478"/>
            <a:ext cx="8520599" cy="864096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10 основных правил </a:t>
            </a:r>
            <a:r>
              <a:rPr lang="ru-RU" sz="4000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нетикета</a:t>
            </a:r>
            <a:r>
              <a:rPr lang="ru-RU" sz="40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:</a:t>
            </a:r>
            <a:endParaRPr lang="ru-RU" sz="40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1059582"/>
            <a:ext cx="8520599" cy="3509293"/>
          </a:xfrm>
        </p:spPr>
        <p:txBody>
          <a:bodyPr/>
          <a:lstStyle/>
          <a:p>
            <a:pPr marL="342900" indent="-342900">
              <a:buClrTx/>
              <a:buFont typeface="+mj-lt"/>
              <a:buAutoNum type="arabicPeriod"/>
            </a:pPr>
            <a:r>
              <a:rPr lang="ru-RU" sz="2400" dirty="0" smtClean="0">
                <a:solidFill>
                  <a:schemeClr val="tx1"/>
                </a:solidFill>
              </a:rPr>
              <a:t>Помните, что Вы говорите с человеком;</a:t>
            </a:r>
          </a:p>
          <a:p>
            <a:pPr marL="342900" indent="-342900">
              <a:buClrTx/>
              <a:buFont typeface="+mj-lt"/>
              <a:buAutoNum type="arabicPeriod"/>
            </a:pPr>
            <a:r>
              <a:rPr lang="ru-RU" sz="2400" dirty="0" smtClean="0">
                <a:solidFill>
                  <a:schemeClr val="tx1"/>
                </a:solidFill>
              </a:rPr>
              <a:t>Придерживайтесь тех же стандартов поведения, что и в реальной жизни;</a:t>
            </a:r>
          </a:p>
          <a:p>
            <a:pPr marL="342900" indent="-342900">
              <a:buClrTx/>
              <a:buFont typeface="+mj-lt"/>
              <a:buAutoNum type="arabicPeriod"/>
            </a:pPr>
            <a:r>
              <a:rPr lang="ru-RU" sz="2400" dirty="0" smtClean="0">
                <a:solidFill>
                  <a:schemeClr val="tx1"/>
                </a:solidFill>
              </a:rPr>
              <a:t>Помните, где Вы находитесь в киберпространстве;</a:t>
            </a:r>
          </a:p>
          <a:p>
            <a:pPr marL="342900" indent="-342900">
              <a:buClrTx/>
              <a:buFont typeface="+mj-lt"/>
              <a:buAutoNum type="arabicPeriod"/>
            </a:pPr>
            <a:r>
              <a:rPr lang="ru-RU" sz="2400" dirty="0" smtClean="0">
                <a:solidFill>
                  <a:schemeClr val="tx1"/>
                </a:solidFill>
              </a:rPr>
              <a:t>Уважайте время и возможности других;</a:t>
            </a:r>
          </a:p>
          <a:p>
            <a:pPr marL="342900" indent="-342900">
              <a:buClrTx/>
              <a:buFont typeface="+mj-lt"/>
              <a:buAutoNum type="arabicPeriod"/>
            </a:pPr>
            <a:r>
              <a:rPr lang="ru-RU" sz="2400" dirty="0" smtClean="0">
                <a:solidFill>
                  <a:schemeClr val="tx1"/>
                </a:solidFill>
              </a:rPr>
              <a:t>Сохраняйте лицо;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236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195486"/>
            <a:ext cx="8520599" cy="2620712"/>
          </a:xfrm>
        </p:spPr>
        <p:txBody>
          <a:bodyPr/>
          <a:lstStyle/>
          <a:p>
            <a:pPr marL="342900" indent="-342900">
              <a:buClrTx/>
              <a:buFont typeface="+mj-lt"/>
              <a:buAutoNum type="arabicPeriod" startAt="6"/>
            </a:pPr>
            <a:r>
              <a:rPr lang="ru-RU" sz="2400" dirty="0" smtClean="0">
                <a:solidFill>
                  <a:schemeClr val="tx1"/>
                </a:solidFill>
              </a:rPr>
              <a:t>Помогайте другим там, где Вы можете это делать;</a:t>
            </a:r>
          </a:p>
          <a:p>
            <a:pPr marL="342900" indent="-342900">
              <a:buClrTx/>
              <a:buFont typeface="+mj-lt"/>
              <a:buAutoNum type="arabicPeriod" startAt="6"/>
            </a:pPr>
            <a:r>
              <a:rPr lang="ru-RU" sz="2400" dirty="0" smtClean="0">
                <a:solidFill>
                  <a:schemeClr val="tx1"/>
                </a:solidFill>
              </a:rPr>
              <a:t>Не ввязывайтесь в конфликты и не допускайте их;</a:t>
            </a:r>
          </a:p>
          <a:p>
            <a:pPr marL="342900" indent="-342900">
              <a:buClrTx/>
              <a:buFont typeface="+mj-lt"/>
              <a:buAutoNum type="arabicPeriod" startAt="6"/>
            </a:pPr>
            <a:r>
              <a:rPr lang="ru-RU" sz="2400" dirty="0" smtClean="0">
                <a:solidFill>
                  <a:schemeClr val="tx1"/>
                </a:solidFill>
              </a:rPr>
              <a:t>Уважайте право на частную переписку;</a:t>
            </a:r>
          </a:p>
          <a:p>
            <a:pPr marL="342900" indent="-342900">
              <a:buClrTx/>
              <a:buFont typeface="+mj-lt"/>
              <a:buAutoNum type="arabicPeriod" startAt="6"/>
            </a:pPr>
            <a:r>
              <a:rPr lang="ru-RU" sz="2400" dirty="0" smtClean="0">
                <a:solidFill>
                  <a:schemeClr val="tx1"/>
                </a:solidFill>
              </a:rPr>
              <a:t>Не злоупотребляйте своими возможностями;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2715766"/>
            <a:ext cx="45743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10"/>
            </a:pPr>
            <a:r>
              <a:rPr lang="ru-RU" sz="2400" dirty="0" smtClean="0"/>
              <a:t>Учитесь прощать другим их ошибки.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607" y="2847622"/>
            <a:ext cx="4080793" cy="229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3341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0"/>
            <a:ext cx="8520599" cy="1017725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C00000"/>
                </a:solidFill>
                <a:latin typeface="Comic Sans MS" panose="030F0702030302020204" pitchFamily="66" charset="0"/>
              </a:rPr>
              <a:t>Как избежать большинства неприятностей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1635645"/>
            <a:ext cx="8724796" cy="2933229"/>
          </a:xfrm>
        </p:spPr>
        <p:txBody>
          <a:bodyPr/>
          <a:lstStyle/>
          <a:p>
            <a:pPr marL="342900" indent="-342900">
              <a:buClrTx/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Никогда не дублируйте полный текст материала, который Вы комментируете (форумы);</a:t>
            </a:r>
          </a:p>
          <a:p>
            <a:pPr marL="342900" indent="-342900">
              <a:buClrTx/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Старайтесь не посылать строки длиннее 70 символов;</a:t>
            </a:r>
          </a:p>
          <a:p>
            <a:pPr marL="342900" indent="-342900">
              <a:buClrTx/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Тщательно отформатируйте свой текст сообщения;</a:t>
            </a:r>
          </a:p>
          <a:p>
            <a:pPr marL="342900" indent="-342900">
              <a:buClrTx/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Цитируйте стандартным образом.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406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51471"/>
            <a:ext cx="8964488" cy="2088232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Смайлики - излюбленное средство пользователей выразить свои эмоции в письме. Однако стоит помнить, что излишнее количество смайликов затрудняет чтение текста;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Не спешите посылать вашим знакомым файлы больших объемов. Воздержитесь от излишней перегрузки их каналов;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80965" y="2488061"/>
            <a:ext cx="44644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200" dirty="0" smtClean="0"/>
              <a:t>Не стоит писать слова БОЛЬШИМИ БУКВАМИ</a:t>
            </a:r>
            <a:r>
              <a:rPr lang="en-US" sz="2200" dirty="0" smtClean="0"/>
              <a:t> - </a:t>
            </a:r>
            <a:r>
              <a:rPr lang="ru-RU" sz="2200" dirty="0" smtClean="0"/>
              <a:t>это воспринимается как повышенный тон</a:t>
            </a:r>
            <a:endParaRPr lang="ru-RU" sz="2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442852"/>
            <a:ext cx="4104639" cy="2614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122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36" y="-136453"/>
            <a:ext cx="9234977" cy="531233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411510"/>
            <a:ext cx="5268411" cy="841800"/>
          </a:xfrm>
        </p:spPr>
        <p:txBody>
          <a:bodyPr/>
          <a:lstStyle/>
          <a:p>
            <a:r>
              <a:rPr lang="ru-RU" sz="4800" b="1" dirty="0" smtClean="0">
                <a:solidFill>
                  <a:srgbClr val="A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haroni" panose="02010803020104030203" pitchFamily="2" charset="-79"/>
              </a:rPr>
              <a:t>Заключение</a:t>
            </a:r>
            <a:endParaRPr lang="ru-RU" sz="4800" b="1" dirty="0">
              <a:solidFill>
                <a:srgbClr val="A8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6484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699542"/>
            <a:ext cx="8520599" cy="3869333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Правовые аспекты информатики связаны с тем, что деятельность программистов и других специалистов, работающих в сфере информатики, все чаще вступают в качестве объекта правового регулирования. Некоторые действия при этом могут быть квалифицированы как правонарушения.</a:t>
            </a:r>
          </a:p>
          <a:p>
            <a:pPr algn="ctr"/>
            <a:endParaRPr lang="ru-R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1720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0"/>
            <a:ext cx="8520599" cy="4568875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alibri" panose="020F0502020204030204" pitchFamily="34" charset="0"/>
                <a:ea typeface="Batang" panose="02030600000101010101" pitchFamily="18" charset="-127"/>
              </a:rPr>
              <a:t>Регулированию подлежат вопросы собственности на информации, охрана авторских прав на компьютерные программы и базы данных, гарантии сохранения конфиденциальности и секретности определенных видов информации и многое другое. Информация социальной сферы, распространение информационных сетей породило как новые виды преступности, так и многочисленные правовые проблемы, правовое регулирование многих их которых далеко от завершения.</a:t>
            </a:r>
            <a:endParaRPr lang="ru-R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8045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504" y="16042"/>
            <a:ext cx="8856984" cy="4496867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Эстетические аспекты информатики чрезвычайно важны. Далеко не все правила, регламентирующие деятельность в сфере информатики, можно свести к правовым нормам. Очень многое определяется соблюдением неписаных правил поведения для тех, кто причастен к миру компьютеров. Как в любой другой большой и разветвленной сфере человеческой деятельности, в информатике к настоящему времени сложились определенные морально-этические нормы поведения и деятельности.</a:t>
            </a:r>
            <a:endParaRPr lang="ru-R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136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483518"/>
            <a:ext cx="8520599" cy="4085357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Этика - система норм нравственного поведения человека. Всякий раз, собираясь совершить сомнительный поступок в сфере профессиональной деятельности, человек должен задуматься, соответствует ли он этическим нормам, сложившимся в профессиональном сообществе.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3293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0" y="0"/>
            <a:ext cx="9121059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179" y="-92546"/>
            <a:ext cx="5160243" cy="864096"/>
          </a:xfrm>
        </p:spPr>
        <p:txBody>
          <a:bodyPr/>
          <a:lstStyle/>
          <a:p>
            <a:pPr algn="ctr"/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</a:t>
            </a:r>
            <a:br>
              <a:rPr lang="ru-RU" sz="4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внимание!</a:t>
            </a:r>
            <a:endParaRPr lang="ru-RU" sz="4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255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TM02474572[[fn=Медицинский шаблон оформления]]</Template>
  <TotalTime>187</TotalTime>
  <Words>895</Words>
  <Application>Microsoft Office PowerPoint</Application>
  <PresentationFormat>Экран (16:9)</PresentationFormat>
  <Paragraphs>64</Paragraphs>
  <Slides>27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simple-light-2</vt:lpstr>
      <vt:lpstr>Правовые и этические аспекты использования интернета. </vt:lpstr>
      <vt:lpstr>Содержание:</vt:lpstr>
      <vt:lpstr>Введение. Что такое интернет?</vt:lpstr>
      <vt:lpstr>Презентация PowerPoint</vt:lpstr>
      <vt:lpstr>Правовые нормы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Этические нормы</vt:lpstr>
      <vt:lpstr>Презентация PowerPoint</vt:lpstr>
      <vt:lpstr>Презентация PowerPoint</vt:lpstr>
      <vt:lpstr>Что такое этика?</vt:lpstr>
      <vt:lpstr>Этика в Интернете</vt:lpstr>
      <vt:lpstr>Презентация PowerPoint</vt:lpstr>
      <vt:lpstr>Презентация PowerPoint</vt:lpstr>
      <vt:lpstr>10 основных правил нетикета:</vt:lpstr>
      <vt:lpstr>Презентация PowerPoint</vt:lpstr>
      <vt:lpstr>Как избежать большинства неприятностей</vt:lpstr>
      <vt:lpstr>Презентация PowerPoint</vt:lpstr>
      <vt:lpstr>Заключение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Правовые и этические аспекты использования интернета.</dc:title>
  <dc:creator>Эвелина</dc:creator>
  <cp:lastModifiedBy>Эвелина</cp:lastModifiedBy>
  <cp:revision>20</cp:revision>
  <dcterms:modified xsi:type="dcterms:W3CDTF">2016-01-24T14:41:47Z</dcterms:modified>
</cp:coreProperties>
</file>