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1"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custDataLst>
    <p:tags r:id="rId21"/>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1392" y="60"/>
      </p:cViewPr>
      <p:guideLst/>
    </p:cSldViewPr>
  </p:slideViewPr>
  <p:notesTextViewPr>
    <p:cViewPr>
      <p:scale>
        <a:sx n="1" d="1"/>
        <a:sy n="1" d="1"/>
      </p:scale>
      <p:origin x="0" y="0"/>
    </p:cViewPr>
  </p:notesTextViewPr>
  <p:sorterViewPr>
    <p:cViewPr>
      <p:scale>
        <a:sx n="100" d="100"/>
        <a:sy n="100" d="100"/>
      </p:scale>
      <p:origin x="0" y="-373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fld id="{D3F977F8-9DA2-435A-8F94-C78148926744}" type="datetimeFigureOut">
              <a:rPr lang="ru-RU" smtClean="0"/>
              <a:t>20.01.2016</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379567871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D3F977F8-9DA2-435A-8F94-C78148926744}" type="datetimeFigureOut">
              <a:rPr lang="ru-RU" smtClean="0"/>
              <a:t>20.01.2016</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165670243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D3F977F8-9DA2-435A-8F94-C78148926744}" type="datetimeFigureOut">
              <a:rPr lang="ru-RU" smtClean="0"/>
              <a:t>20.01.2016</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1198944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fld id="{D3F977F8-9DA2-435A-8F94-C78148926744}" type="datetimeFigureOut">
              <a:rPr lang="ru-RU" smtClean="0"/>
              <a:t>20.01.2016</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785458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fld id="{D3F977F8-9DA2-435A-8F94-C78148926744}" type="datetimeFigureOut">
              <a:rPr lang="ru-RU" smtClean="0"/>
              <a:t>20.01.2016</a:t>
            </a:fld>
            <a:endParaRPr lang="ru-RU"/>
          </a:p>
        </p:txBody>
      </p:sp>
      <p:sp>
        <p:nvSpPr>
          <p:cNvPr id="8" name="Нижний колонтитул 4"/>
          <p:cNvSpPr>
            <a:spLocks noGrp="1"/>
          </p:cNvSpPr>
          <p:nvPr>
            <p:ph type="ftr" sz="quarter" idx="11"/>
          </p:nvPr>
        </p:nvSpPr>
        <p:spPr/>
        <p:txBody>
          <a:bodyPr/>
          <a:lstStyle>
            <a:lvl1pPr>
              <a:defRPr/>
            </a:lvl1pPr>
          </a:lstStyle>
          <a:p>
            <a:endParaRPr lang="ru-RU"/>
          </a:p>
        </p:txBody>
      </p:sp>
      <p:sp>
        <p:nvSpPr>
          <p:cNvPr id="9" name="Номер слайда 5"/>
          <p:cNvSpPr>
            <a:spLocks noGrp="1"/>
          </p:cNvSpPr>
          <p:nvPr>
            <p:ph type="sldNum" sz="quarter" idx="12"/>
          </p:nvPr>
        </p:nvSpPr>
        <p:spPr/>
        <p:txBody>
          <a:bodyPr/>
          <a:lstStyle>
            <a:lvl1pPr>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1110487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fld id="{D3F977F8-9DA2-435A-8F94-C78148926744}" type="datetimeFigureOut">
              <a:rPr lang="ru-RU" smtClean="0"/>
              <a:t>20.01.2016</a:t>
            </a:fld>
            <a:endParaRPr lang="ru-RU"/>
          </a:p>
        </p:txBody>
      </p:sp>
      <p:sp>
        <p:nvSpPr>
          <p:cNvPr id="4" name="Нижний колонтитул 4"/>
          <p:cNvSpPr>
            <a:spLocks noGrp="1"/>
          </p:cNvSpPr>
          <p:nvPr>
            <p:ph type="ftr" sz="quarter" idx="11"/>
          </p:nvPr>
        </p:nvSpPr>
        <p:spPr/>
        <p:txBody>
          <a:bodyPr/>
          <a:lstStyle>
            <a:lvl1pPr>
              <a:defRPr/>
            </a:lvl1pPr>
          </a:lstStyle>
          <a:p>
            <a:endParaRPr lang="ru-RU"/>
          </a:p>
        </p:txBody>
      </p:sp>
      <p:sp>
        <p:nvSpPr>
          <p:cNvPr id="5" name="Номер слайда 5"/>
          <p:cNvSpPr>
            <a:spLocks noGrp="1"/>
          </p:cNvSpPr>
          <p:nvPr>
            <p:ph type="sldNum" sz="quarter" idx="12"/>
          </p:nvPr>
        </p:nvSpPr>
        <p:spPr/>
        <p:txBody>
          <a:bodyPr/>
          <a:lstStyle>
            <a:lvl1pPr>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2807254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fld id="{D3F977F8-9DA2-435A-8F94-C78148926744}" type="datetimeFigureOut">
              <a:rPr lang="ru-RU" smtClean="0"/>
              <a:t>20.01.2016</a:t>
            </a:fld>
            <a:endParaRPr lang="ru-RU"/>
          </a:p>
        </p:txBody>
      </p:sp>
      <p:sp>
        <p:nvSpPr>
          <p:cNvPr id="3" name="Нижний колонтитул 4"/>
          <p:cNvSpPr>
            <a:spLocks noGrp="1"/>
          </p:cNvSpPr>
          <p:nvPr>
            <p:ph type="ftr" sz="quarter" idx="11"/>
          </p:nvPr>
        </p:nvSpPr>
        <p:spPr/>
        <p:txBody>
          <a:bodyPr/>
          <a:lstStyle>
            <a:lvl1pPr>
              <a:defRPr/>
            </a:lvl1pPr>
          </a:lstStyle>
          <a:p>
            <a:endParaRPr lang="ru-RU"/>
          </a:p>
        </p:txBody>
      </p:sp>
      <p:sp>
        <p:nvSpPr>
          <p:cNvPr id="4" name="Номер слайда 5"/>
          <p:cNvSpPr>
            <a:spLocks noGrp="1"/>
          </p:cNvSpPr>
          <p:nvPr>
            <p:ph type="sldNum" sz="quarter" idx="12"/>
          </p:nvPr>
        </p:nvSpPr>
        <p:spPr/>
        <p:txBody>
          <a:bodyPr/>
          <a:lstStyle>
            <a:lvl1pPr>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2390434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fld id="{D3F977F8-9DA2-435A-8F94-C78148926744}" type="datetimeFigureOut">
              <a:rPr lang="ru-RU" smtClean="0"/>
              <a:t>20.01.2016</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3987179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fld id="{D3F977F8-9DA2-435A-8F94-C78148926744}" type="datetimeFigureOut">
              <a:rPr lang="ru-RU" smtClean="0"/>
              <a:t>20.01.2016</a:t>
            </a:fld>
            <a:endParaRPr lang="ru-RU"/>
          </a:p>
        </p:txBody>
      </p:sp>
      <p:sp>
        <p:nvSpPr>
          <p:cNvPr id="6" name="Нижний колонтитул 4"/>
          <p:cNvSpPr>
            <a:spLocks noGrp="1"/>
          </p:cNvSpPr>
          <p:nvPr>
            <p:ph type="ftr" sz="quarter" idx="11"/>
          </p:nvPr>
        </p:nvSpPr>
        <p:spPr/>
        <p:txBody>
          <a:bodyPr/>
          <a:lstStyle>
            <a:lvl1pPr>
              <a:defRPr/>
            </a:lvl1pPr>
          </a:lstStyle>
          <a:p>
            <a:endParaRPr lang="en-US" dirty="0"/>
          </a:p>
        </p:txBody>
      </p:sp>
      <p:sp>
        <p:nvSpPr>
          <p:cNvPr id="7" name="Номер слайда 5"/>
          <p:cNvSpPr>
            <a:spLocks noGrp="1"/>
          </p:cNvSpPr>
          <p:nvPr>
            <p:ph type="sldNum" sz="quarter" idx="12"/>
          </p:nvPr>
        </p:nvSpPr>
        <p:spPr/>
        <p:txBody>
          <a:bodyPr/>
          <a:lstStyle>
            <a:lvl1pPr>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4281682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D3F977F8-9DA2-435A-8F94-C78148926744}" type="datetimeFigureOut">
              <a:rPr lang="ru-RU" smtClean="0"/>
              <a:t>20.01.2016</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28693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D3F977F8-9DA2-435A-8F94-C78148926744}" type="datetimeFigureOut">
              <a:rPr lang="ru-RU" smtClean="0"/>
              <a:t>20.01.2016</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1568408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fld id="{D3F977F8-9DA2-435A-8F94-C78148926744}" type="datetimeFigureOut">
              <a:rPr lang="ru-RU" smtClean="0"/>
              <a:t>20.01.2016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3841ADC3-1D12-46DE-B4A6-165BF3EC4620}" type="slidenum">
              <a:rPr lang="ru-RU" smtClean="0"/>
              <a:t>‹#›</a:t>
            </a:fld>
            <a:endParaRPr lang="ru-RU"/>
          </a:p>
        </p:txBody>
      </p:sp>
    </p:spTree>
    <p:extLst>
      <p:ext uri="{BB962C8B-B14F-4D97-AF65-F5344CB8AC3E}">
        <p14:creationId xmlns:p14="http://schemas.microsoft.com/office/powerpoint/2010/main" val="122054446"/>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Lst>
  <p:timing>
    <p:tnLst>
      <p:par>
        <p:cTn id="1" dur="indefinite" restart="never" nodeType="tmRoot"/>
      </p:par>
    </p:tnLst>
  </p:timing>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hyperlink" Target="http://interneshka.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997338" y="2295679"/>
            <a:ext cx="7623247" cy="3698960"/>
            <a:chOff x="1600200" y="1802606"/>
            <a:chExt cx="5743575" cy="3519354"/>
          </a:xfrm>
        </p:grpSpPr>
        <p:pic>
          <p:nvPicPr>
            <p:cNvPr id="2054" name="Picture 6" descr="https://ryanainsworthimedia.files.wordpress.com/2014/01/13372596-computer-virus-infection-in-black-binary-number-on-green-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802606"/>
              <a:ext cx="5743575" cy="329088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forerunner.com.au/wp-content/uploads/virus-infected-lapto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3031" y="2454935"/>
              <a:ext cx="2900467" cy="2867025"/>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Прямоугольник 8"/>
          <p:cNvSpPr/>
          <p:nvPr/>
        </p:nvSpPr>
        <p:spPr>
          <a:xfrm>
            <a:off x="920678" y="57152"/>
            <a:ext cx="6423097" cy="523220"/>
          </a:xfrm>
          <a:prstGeom prst="rect">
            <a:avLst/>
          </a:prstGeom>
        </p:spPr>
        <p:txBody>
          <a:bodyPr wrap="square">
            <a:spAutoFit/>
          </a:bodyPr>
          <a:lstStyle/>
          <a:p>
            <a:pPr algn="ctr"/>
            <a:r>
              <a:rPr lang="ru-RU" sz="1400" i="1" dirty="0"/>
              <a:t>Презентация подготовлена для конкурса </a:t>
            </a:r>
            <a:r>
              <a:rPr lang="ru-RU" sz="1400" i="1" dirty="0" smtClean="0"/>
              <a:t>«</a:t>
            </a:r>
            <a:r>
              <a:rPr lang="ru-RU" sz="1400" i="1" dirty="0" err="1" smtClean="0"/>
              <a:t>Интернешка</a:t>
            </a:r>
            <a:r>
              <a:rPr lang="ru-RU" sz="1400" i="1" dirty="0" smtClean="0"/>
              <a:t>»</a:t>
            </a:r>
            <a:r>
              <a:rPr lang="ru-RU" sz="1400" i="1" dirty="0"/>
              <a:t> </a:t>
            </a:r>
            <a:endParaRPr lang="ru-RU" sz="1400" i="1" dirty="0" smtClean="0"/>
          </a:p>
          <a:p>
            <a:pPr algn="ctr"/>
            <a:r>
              <a:rPr lang="ru-RU" sz="1400" i="1" dirty="0" smtClean="0">
                <a:hlinkClick r:id="rId4"/>
              </a:rPr>
              <a:t>http</a:t>
            </a:r>
            <a:r>
              <a:rPr lang="ru-RU" sz="1400" i="1" dirty="0">
                <a:hlinkClick r:id="rId4"/>
              </a:rPr>
              <a:t>://</a:t>
            </a:r>
            <a:r>
              <a:rPr lang="ru-RU" sz="1400" i="1" dirty="0" smtClean="0">
                <a:hlinkClick r:id="rId4"/>
              </a:rPr>
              <a:t>interneshka.org</a:t>
            </a:r>
            <a:r>
              <a:rPr lang="ru-RU" sz="1400" i="1" dirty="0"/>
              <a:t> </a:t>
            </a:r>
          </a:p>
        </p:txBody>
      </p:sp>
      <p:sp>
        <p:nvSpPr>
          <p:cNvPr id="10" name="Прямоугольник 9"/>
          <p:cNvSpPr/>
          <p:nvPr/>
        </p:nvSpPr>
        <p:spPr>
          <a:xfrm>
            <a:off x="920678" y="6100475"/>
            <a:ext cx="8208170" cy="307777"/>
          </a:xfrm>
          <a:prstGeom prst="rect">
            <a:avLst/>
          </a:prstGeom>
        </p:spPr>
        <p:txBody>
          <a:bodyPr wrap="square">
            <a:spAutoFit/>
          </a:bodyPr>
          <a:lstStyle/>
          <a:p>
            <a:r>
              <a:rPr lang="ru-RU" sz="1400" i="1" dirty="0" smtClean="0">
                <a:solidFill>
                  <a:schemeClr val="accent1">
                    <a:lumMod val="50000"/>
                  </a:schemeClr>
                </a:solidFill>
                <a:latin typeface="Arial" panose="020B0604020202020204" pitchFamily="34" charset="0"/>
                <a:cs typeface="Arial" panose="020B0604020202020204" pitchFamily="34" charset="0"/>
              </a:rPr>
              <a:t>Автор: </a:t>
            </a:r>
            <a:r>
              <a:rPr lang="ru-RU" sz="1400" i="1" dirty="0" smtClean="0">
                <a:solidFill>
                  <a:schemeClr val="accent1">
                    <a:lumMod val="50000"/>
                  </a:schemeClr>
                </a:solidFill>
                <a:latin typeface="Arial" panose="020B0604020202020204" pitchFamily="34" charset="0"/>
                <a:cs typeface="Arial" panose="020B0604020202020204" pitchFamily="34" charset="0"/>
              </a:rPr>
              <a:t>Просянок Богдан, </a:t>
            </a:r>
            <a:r>
              <a:rPr lang="ru-RU" sz="1400" i="1" dirty="0" smtClean="0">
                <a:solidFill>
                  <a:schemeClr val="accent1">
                    <a:lumMod val="50000"/>
                  </a:schemeClr>
                </a:solidFill>
                <a:latin typeface="Arial" panose="020B0604020202020204" pitchFamily="34" charset="0"/>
                <a:cs typeface="Arial" panose="020B0604020202020204" pitchFamily="34" charset="0"/>
              </a:rPr>
              <a:t>6А класс</a:t>
            </a:r>
            <a:r>
              <a:rPr lang="en-US" sz="1400" i="1" dirty="0" smtClean="0">
                <a:solidFill>
                  <a:schemeClr val="accent1">
                    <a:lumMod val="50000"/>
                  </a:schemeClr>
                </a:solidFill>
                <a:latin typeface="Arial" panose="020B0604020202020204" pitchFamily="34" charset="0"/>
                <a:cs typeface="Arial" panose="020B0604020202020204" pitchFamily="34" charset="0"/>
              </a:rPr>
              <a:t>,</a:t>
            </a:r>
            <a:r>
              <a:rPr lang="ru-RU" sz="1400" i="1" dirty="0" smtClean="0">
                <a:solidFill>
                  <a:schemeClr val="accent1">
                    <a:lumMod val="50000"/>
                  </a:schemeClr>
                </a:solidFill>
                <a:latin typeface="Arial" panose="020B0604020202020204" pitchFamily="34" charset="0"/>
                <a:cs typeface="Arial" panose="020B0604020202020204" pitchFamily="34" charset="0"/>
              </a:rPr>
              <a:t> МБОУ  СОШ </a:t>
            </a:r>
            <a:r>
              <a:rPr lang="ru-RU" sz="1400" i="1" dirty="0">
                <a:solidFill>
                  <a:schemeClr val="accent1">
                    <a:lumMod val="50000"/>
                  </a:schemeClr>
                </a:solidFill>
                <a:latin typeface="Arial" panose="020B0604020202020204" pitchFamily="34" charset="0"/>
                <a:cs typeface="Arial" panose="020B0604020202020204" pitchFamily="34" charset="0"/>
              </a:rPr>
              <a:t>№5 </a:t>
            </a:r>
            <a:r>
              <a:rPr lang="ru-RU" sz="1400" i="1" dirty="0" err="1">
                <a:solidFill>
                  <a:schemeClr val="accent1">
                    <a:lumMod val="50000"/>
                  </a:schemeClr>
                </a:solidFill>
                <a:latin typeface="Arial" panose="020B0604020202020204" pitchFamily="34" charset="0"/>
                <a:cs typeface="Arial" panose="020B0604020202020204" pitchFamily="34" charset="0"/>
              </a:rPr>
              <a:t>пгт</a:t>
            </a:r>
            <a:r>
              <a:rPr lang="ru-RU" sz="1400" i="1" dirty="0">
                <a:solidFill>
                  <a:schemeClr val="accent1">
                    <a:lumMod val="50000"/>
                  </a:schemeClr>
                </a:solidFill>
                <a:latin typeface="Arial" panose="020B0604020202020204" pitchFamily="34" charset="0"/>
                <a:cs typeface="Arial" panose="020B0604020202020204" pitchFamily="34" charset="0"/>
              </a:rPr>
              <a:t> Печенга,  Мурманская </a:t>
            </a:r>
            <a:r>
              <a:rPr lang="ru-RU" sz="1400" i="1" dirty="0" err="1" smtClean="0">
                <a:solidFill>
                  <a:schemeClr val="accent1">
                    <a:lumMod val="50000"/>
                  </a:schemeClr>
                </a:solidFill>
                <a:latin typeface="Arial" panose="020B0604020202020204" pitchFamily="34" charset="0"/>
                <a:cs typeface="Arial" panose="020B0604020202020204" pitchFamily="34" charset="0"/>
              </a:rPr>
              <a:t>обл</a:t>
            </a:r>
            <a:r>
              <a:rPr lang="en-US" sz="1400" i="1" dirty="0">
                <a:solidFill>
                  <a:schemeClr val="accent1">
                    <a:lumMod val="50000"/>
                  </a:schemeClr>
                </a:solidFill>
                <a:latin typeface="Arial" panose="020B0604020202020204" pitchFamily="34" charset="0"/>
                <a:cs typeface="Arial" panose="020B0604020202020204" pitchFamily="34" charset="0"/>
              </a:rPr>
              <a:t>.</a:t>
            </a:r>
            <a:r>
              <a:rPr lang="ru-RU" sz="1400" i="1" dirty="0" smtClean="0">
                <a:solidFill>
                  <a:schemeClr val="accent1">
                    <a:lumMod val="50000"/>
                  </a:schemeClr>
                </a:solidFill>
                <a:latin typeface="Arial" panose="020B0604020202020204" pitchFamily="34" charset="0"/>
                <a:cs typeface="Arial" panose="020B0604020202020204" pitchFamily="34" charset="0"/>
              </a:rPr>
              <a:t>                                    </a:t>
            </a:r>
            <a:endParaRPr lang="ru-RU" sz="1400" i="1" dirty="0">
              <a:solidFill>
                <a:schemeClr val="accent1">
                  <a:lumMod val="50000"/>
                </a:schemeClr>
              </a:solidFill>
              <a:latin typeface="Arial" panose="020B0604020202020204" pitchFamily="34" charset="0"/>
              <a:cs typeface="Arial" panose="020B0604020202020204" pitchFamily="34" charset="0"/>
            </a:endParaRPr>
          </a:p>
        </p:txBody>
      </p:sp>
      <p:sp>
        <p:nvSpPr>
          <p:cNvPr id="11" name="Прямоугольник 10"/>
          <p:cNvSpPr/>
          <p:nvPr/>
        </p:nvSpPr>
        <p:spPr>
          <a:xfrm>
            <a:off x="-103929" y="511311"/>
            <a:ext cx="9247929" cy="1569660"/>
          </a:xfrm>
          <a:prstGeom prst="rect">
            <a:avLst/>
          </a:prstGeom>
        </p:spPr>
        <p:txBody>
          <a:bodyPr wrap="square">
            <a:spAutoFit/>
          </a:bodyPr>
          <a:lstStyle/>
          <a:p>
            <a:pPr algn="ctr"/>
            <a:r>
              <a:rPr lang="ru-RU" sz="4800" b="1" dirty="0">
                <a:solidFill>
                  <a:schemeClr val="accent3">
                    <a:lumMod val="50000"/>
                  </a:schemeClr>
                </a:solidFill>
                <a:effectLst>
                  <a:outerShdw blurRad="38100" dist="38100" dir="2700000" algn="tl">
                    <a:srgbClr val="000000">
                      <a:alpha val="43137"/>
                    </a:srgbClr>
                  </a:outerShdw>
                </a:effectLst>
              </a:rPr>
              <a:t>Компьютерные </a:t>
            </a:r>
            <a:r>
              <a:rPr lang="ru-RU" sz="4800" b="1" dirty="0" smtClean="0">
                <a:solidFill>
                  <a:schemeClr val="accent3">
                    <a:lumMod val="50000"/>
                  </a:schemeClr>
                </a:solidFill>
                <a:effectLst>
                  <a:outerShdw blurRad="38100" dist="38100" dir="2700000" algn="tl">
                    <a:srgbClr val="000000">
                      <a:alpha val="43137"/>
                    </a:srgbClr>
                  </a:outerShdw>
                </a:effectLst>
              </a:rPr>
              <a:t>вирусы. Антивирусные </a:t>
            </a:r>
            <a:r>
              <a:rPr lang="ru-RU" sz="4800" b="1" dirty="0">
                <a:solidFill>
                  <a:schemeClr val="accent3">
                    <a:lumMod val="50000"/>
                  </a:schemeClr>
                </a:solidFill>
                <a:effectLst>
                  <a:outerShdw blurRad="38100" dist="38100" dir="2700000" algn="tl">
                    <a:srgbClr val="000000">
                      <a:alpha val="43137"/>
                    </a:srgbClr>
                  </a:outerShdw>
                </a:effectLst>
              </a:rPr>
              <a:t>программы</a:t>
            </a:r>
          </a:p>
        </p:txBody>
      </p:sp>
      <p:pic>
        <p:nvPicPr>
          <p:cNvPr id="3074" name="Picture 2" descr="http://www.illustrationsof.com/royalty-free-virus-clipart-illustration-1172657.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666" r="14083" b="7381"/>
          <a:stretch/>
        </p:blipFill>
        <p:spPr bwMode="auto">
          <a:xfrm flipH="1">
            <a:off x="7953649" y="572287"/>
            <a:ext cx="1142723" cy="1617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07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7174" y="799028"/>
            <a:ext cx="8629650" cy="3693319"/>
          </a:xfrm>
          <a:prstGeom prst="rect">
            <a:avLst/>
          </a:prstGeom>
        </p:spPr>
        <p:txBody>
          <a:bodyPr wrap="square">
            <a:spAutoFit/>
          </a:bodyPr>
          <a:lstStyle/>
          <a:p>
            <a:pPr fontAlgn="base"/>
            <a:r>
              <a:rPr lang="ru-RU" b="1" i="0" dirty="0" smtClean="0">
                <a:solidFill>
                  <a:srgbClr val="000000"/>
                </a:solidFill>
                <a:effectLst/>
                <a:latin typeface="Arial" panose="020B0604020202020204" pitchFamily="34" charset="0"/>
              </a:rPr>
              <a:t>Рекламные программы</a:t>
            </a:r>
          </a:p>
          <a:p>
            <a:pPr fontAlgn="base"/>
            <a:r>
              <a:rPr lang="ru-RU" b="0" i="0" dirty="0" smtClean="0">
                <a:solidFill>
                  <a:srgbClr val="000000"/>
                </a:solidFill>
                <a:effectLst/>
                <a:latin typeface="Arial" panose="020B0604020202020204" pitchFamily="34" charset="0"/>
              </a:rPr>
              <a:t>Под рекламными и информационными программами понимаются такие программы, которые, помимо своей основной функции, также демонстрируют рекламные баннеры и всевозможные всплывающие окна с рекламой. Такие сообщения с рекламой порой бывает достаточно нелегко скрыть или отключить. </a:t>
            </a:r>
            <a:endParaRPr lang="ru-RU" b="1" i="0" dirty="0" smtClean="0">
              <a:solidFill>
                <a:srgbClr val="000000"/>
              </a:solidFill>
              <a:effectLst/>
              <a:latin typeface="Arial" panose="020B0604020202020204" pitchFamily="34" charset="0"/>
            </a:endParaRPr>
          </a:p>
          <a:p>
            <a:pPr fontAlgn="base"/>
            <a:r>
              <a:rPr lang="ru-RU" b="1" i="0" dirty="0" err="1" smtClean="0">
                <a:solidFill>
                  <a:srgbClr val="000000"/>
                </a:solidFill>
                <a:effectLst/>
                <a:latin typeface="Arial" panose="020B0604020202020204" pitchFamily="34" charset="0"/>
              </a:rPr>
              <a:t>Бэкдоры</a:t>
            </a:r>
            <a:r>
              <a:rPr lang="ru-RU" b="1" i="0" dirty="0" smtClean="0">
                <a:solidFill>
                  <a:srgbClr val="000000"/>
                </a:solidFill>
                <a:effectLst/>
                <a:latin typeface="Arial" panose="020B0604020202020204" pitchFamily="34" charset="0"/>
              </a:rPr>
              <a:t> (</a:t>
            </a:r>
            <a:r>
              <a:rPr lang="ru-RU" b="1" i="0" dirty="0" err="1" smtClean="0">
                <a:solidFill>
                  <a:srgbClr val="000000"/>
                </a:solidFill>
                <a:effectLst/>
                <a:latin typeface="Arial" panose="020B0604020202020204" pitchFamily="34" charset="0"/>
              </a:rPr>
              <a:t>Backdoor</a:t>
            </a:r>
            <a:r>
              <a:rPr lang="ru-RU" b="1" i="0" dirty="0" smtClean="0">
                <a:solidFill>
                  <a:srgbClr val="000000"/>
                </a:solidFill>
                <a:effectLst/>
                <a:latin typeface="Arial" panose="020B0604020202020204" pitchFamily="34" charset="0"/>
              </a:rPr>
              <a:t>)</a:t>
            </a:r>
          </a:p>
          <a:p>
            <a:pPr fontAlgn="base"/>
            <a:r>
              <a:rPr lang="ru-RU" b="0" i="0" dirty="0" smtClean="0">
                <a:solidFill>
                  <a:srgbClr val="000000"/>
                </a:solidFill>
                <a:effectLst/>
                <a:latin typeface="Arial" panose="020B0604020202020204" pitchFamily="34" charset="0"/>
              </a:rPr>
              <a:t>Утилиты скрытого администрирования позволяют, обходя системы защиты, поставить компьютер установившего пользователя под свой контроль. Программа, которая работает в невидимом режиме, дает хакеру неограниченные права для управления системой. С помощью таких </a:t>
            </a:r>
            <a:r>
              <a:rPr lang="ru-RU" b="0" i="0" dirty="0" err="1" smtClean="0">
                <a:solidFill>
                  <a:srgbClr val="000000"/>
                </a:solidFill>
                <a:effectLst/>
                <a:latin typeface="Arial" panose="020B0604020202020204" pitchFamily="34" charset="0"/>
              </a:rPr>
              <a:t>backdoor</a:t>
            </a:r>
            <a:r>
              <a:rPr lang="ru-RU" b="0" i="0" dirty="0" smtClean="0">
                <a:solidFill>
                  <a:srgbClr val="000000"/>
                </a:solidFill>
                <a:effectLst/>
                <a:latin typeface="Arial" panose="020B0604020202020204" pitchFamily="34" charset="0"/>
              </a:rPr>
              <a:t>-программ можно получить доступ к персональным и личным данным пользователя. </a:t>
            </a:r>
            <a:endParaRPr lang="ru-RU" b="0" i="0" dirty="0">
              <a:solidFill>
                <a:srgbClr val="000000"/>
              </a:solidFill>
              <a:effectLst/>
              <a:latin typeface="Arial" panose="020B0604020202020204" pitchFamily="34" charset="0"/>
            </a:endParaRPr>
          </a:p>
        </p:txBody>
      </p:sp>
      <p:sp>
        <p:nvSpPr>
          <p:cNvPr id="3" name="Прямоугольник 2"/>
          <p:cNvSpPr/>
          <p:nvPr/>
        </p:nvSpPr>
        <p:spPr>
          <a:xfrm>
            <a:off x="2738677" y="429696"/>
            <a:ext cx="3666645" cy="369332"/>
          </a:xfrm>
          <a:prstGeom prst="rect">
            <a:avLst/>
          </a:prstGeom>
        </p:spPr>
        <p:txBody>
          <a:bodyPr wrap="none">
            <a:spAutoFit/>
          </a:bodyPr>
          <a:lstStyle/>
          <a:p>
            <a:r>
              <a:rPr lang="ru-RU" b="1" i="0" dirty="0" smtClean="0">
                <a:solidFill>
                  <a:srgbClr val="000000"/>
                </a:solidFill>
                <a:effectLst/>
                <a:latin typeface="Arial" panose="020B0604020202020204" pitchFamily="34" charset="0"/>
              </a:rPr>
              <a:t>Виды компьютерных вирусов</a:t>
            </a:r>
            <a:endParaRPr lang="ru-RU" dirty="0"/>
          </a:p>
        </p:txBody>
      </p:sp>
      <p:pic>
        <p:nvPicPr>
          <p:cNvPr id="5122" name="Picture 2" descr="http://foxinfocus.ca/wp-content/uploads/2011/09/computer_virus.jpg"/>
          <p:cNvPicPr>
            <a:picLocks noChangeAspect="1" noChangeArrowheads="1"/>
          </p:cNvPicPr>
          <p:nvPr/>
        </p:nvPicPr>
        <p:blipFill rotWithShape="1">
          <a:blip r:embed="rId2">
            <a:extLst>
              <a:ext uri="{28A0092B-C50C-407E-A947-70E740481C1C}">
                <a14:useLocalDpi xmlns:a14="http://schemas.microsoft.com/office/drawing/2010/main" val="0"/>
              </a:ext>
            </a:extLst>
          </a:blip>
          <a:srcRect l="5668" t="6214" r="7013" b="7081"/>
          <a:stretch/>
        </p:blipFill>
        <p:spPr bwMode="auto">
          <a:xfrm>
            <a:off x="208925" y="4492347"/>
            <a:ext cx="2857500" cy="18465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tellarphoenixs.files.wordpress.com/2012/09/wordpress-computer-viru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400" b="12600"/>
          <a:stretch/>
        </p:blipFill>
        <p:spPr bwMode="auto">
          <a:xfrm>
            <a:off x="3114674" y="4492347"/>
            <a:ext cx="2308239" cy="1846592"/>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5604" y="4448577"/>
            <a:ext cx="2745763" cy="1890362"/>
          </a:xfrm>
          <a:prstGeom prst="rect">
            <a:avLst/>
          </a:prstGeom>
        </p:spPr>
      </p:pic>
    </p:spTree>
    <p:extLst>
      <p:ext uri="{BB962C8B-B14F-4D97-AF65-F5344CB8AC3E}">
        <p14:creationId xmlns:p14="http://schemas.microsoft.com/office/powerpoint/2010/main" val="38506339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83" y="801551"/>
            <a:ext cx="6572256" cy="5078313"/>
          </a:xfrm>
          <a:prstGeom prst="rect">
            <a:avLst/>
          </a:prstGeom>
        </p:spPr>
        <p:txBody>
          <a:bodyPr wrap="square">
            <a:spAutoFit/>
          </a:bodyPr>
          <a:lstStyle/>
          <a:p>
            <a:pPr algn="just" fontAlgn="base"/>
            <a:r>
              <a:rPr lang="ru-RU" b="1" i="0" dirty="0" smtClean="0">
                <a:solidFill>
                  <a:srgbClr val="000000"/>
                </a:solidFill>
                <a:effectLst/>
                <a:latin typeface="Arial" panose="020B0604020202020204" pitchFamily="34" charset="0"/>
              </a:rPr>
              <a:t>Загрузочные вирусы</a:t>
            </a:r>
          </a:p>
          <a:p>
            <a:pPr algn="just" fontAlgn="base"/>
            <a:r>
              <a:rPr lang="ru-RU" b="0" i="0" dirty="0" smtClean="0">
                <a:solidFill>
                  <a:srgbClr val="000000"/>
                </a:solidFill>
                <a:effectLst/>
                <a:latin typeface="Arial" panose="020B0604020202020204" pitchFamily="34" charset="0"/>
              </a:rPr>
              <a:t>Нередко главный загрузочный сектор вашего HDD поражается специальными загрузочными вирусами. Вирусы подобного типа заменяют информацию, которая необходима для беспрепятственного запуска системы. </a:t>
            </a:r>
            <a:endParaRPr lang="en-US" b="0" i="0" dirty="0" smtClean="0">
              <a:solidFill>
                <a:srgbClr val="000000"/>
              </a:solidFill>
              <a:effectLst/>
              <a:latin typeface="Arial" panose="020B0604020202020204" pitchFamily="34" charset="0"/>
            </a:endParaRPr>
          </a:p>
          <a:p>
            <a:pPr algn="just" fontAlgn="base"/>
            <a:r>
              <a:rPr lang="ru-RU" b="1" i="0" dirty="0" err="1" smtClean="0">
                <a:solidFill>
                  <a:srgbClr val="000000"/>
                </a:solidFill>
                <a:effectLst/>
                <a:latin typeface="Arial" panose="020B0604020202020204" pitchFamily="34" charset="0"/>
              </a:rPr>
              <a:t>Bot</a:t>
            </a:r>
            <a:r>
              <a:rPr lang="ru-RU" b="1" i="0" dirty="0" smtClean="0">
                <a:solidFill>
                  <a:srgbClr val="000000"/>
                </a:solidFill>
                <a:effectLst/>
                <a:latin typeface="Arial" panose="020B0604020202020204" pitchFamily="34" charset="0"/>
              </a:rPr>
              <a:t>-сеть</a:t>
            </a:r>
          </a:p>
          <a:p>
            <a:pPr algn="just" fontAlgn="base"/>
            <a:r>
              <a:rPr lang="ru-RU" b="0" i="0" dirty="0" err="1" smtClean="0">
                <a:solidFill>
                  <a:srgbClr val="000000"/>
                </a:solidFill>
                <a:effectLst/>
                <a:latin typeface="Arial" panose="020B0604020202020204" pitchFamily="34" charset="0"/>
              </a:rPr>
              <a:t>Bot</a:t>
            </a:r>
            <a:r>
              <a:rPr lang="ru-RU" b="0" i="0" dirty="0" smtClean="0">
                <a:solidFill>
                  <a:srgbClr val="000000"/>
                </a:solidFill>
                <a:effectLst/>
                <a:latin typeface="Arial" panose="020B0604020202020204" pitchFamily="34" charset="0"/>
              </a:rPr>
              <a:t>-сеть это полноценная сеть в Интернет, которая подлежит администрированию злоумышленником и состоящая из многих инфицированных компьютеров, которые взаимодействуют между собой. Контроль над такой сетью достигается с использованием вирусов или троянов, которые проникают в систему. При работе, вредоносные программы никак себя не проявляют, ожидая команды со стороны злоумышленника. Подобные сети применяются для рассылки СПАМ сообщений или для организации </a:t>
            </a:r>
            <a:r>
              <a:rPr lang="ru-RU" b="0" i="0" dirty="0" err="1" smtClean="0">
                <a:solidFill>
                  <a:srgbClr val="000000"/>
                </a:solidFill>
                <a:effectLst/>
                <a:latin typeface="Arial" panose="020B0604020202020204" pitchFamily="34" charset="0"/>
              </a:rPr>
              <a:t>DDoS</a:t>
            </a:r>
            <a:r>
              <a:rPr lang="ru-RU" b="0" i="0" dirty="0" smtClean="0">
                <a:solidFill>
                  <a:srgbClr val="000000"/>
                </a:solidFill>
                <a:effectLst/>
                <a:latin typeface="Arial" panose="020B0604020202020204" pitchFamily="34" charset="0"/>
              </a:rPr>
              <a:t> атак на нужные сервера. Что интересно, пользователи зараженных компьютеров могут совершенно не догадываться о происходящем в сети.</a:t>
            </a:r>
            <a:endParaRPr lang="ru-RU" b="0" i="0" dirty="0">
              <a:solidFill>
                <a:srgbClr val="000000"/>
              </a:solidFill>
              <a:effectLst/>
              <a:latin typeface="Arial" panose="020B0604020202020204" pitchFamily="34" charset="0"/>
            </a:endParaRPr>
          </a:p>
        </p:txBody>
      </p:sp>
      <p:sp>
        <p:nvSpPr>
          <p:cNvPr id="3" name="Прямоугольник 2"/>
          <p:cNvSpPr/>
          <p:nvPr/>
        </p:nvSpPr>
        <p:spPr>
          <a:xfrm>
            <a:off x="2410268" y="432219"/>
            <a:ext cx="3666645" cy="369332"/>
          </a:xfrm>
          <a:prstGeom prst="rect">
            <a:avLst/>
          </a:prstGeom>
        </p:spPr>
        <p:txBody>
          <a:bodyPr wrap="none">
            <a:spAutoFit/>
          </a:bodyPr>
          <a:lstStyle/>
          <a:p>
            <a:r>
              <a:rPr lang="ru-RU" b="1" i="0" dirty="0" smtClean="0">
                <a:solidFill>
                  <a:srgbClr val="000000"/>
                </a:solidFill>
                <a:effectLst/>
                <a:latin typeface="Arial" panose="020B0604020202020204" pitchFamily="34" charset="0"/>
              </a:rPr>
              <a:t>Виды компьютерных вирусов</a:t>
            </a:r>
            <a:endParaRPr lang="ru-RU" dirty="0"/>
          </a:p>
        </p:txBody>
      </p:sp>
      <p:pic>
        <p:nvPicPr>
          <p:cNvPr id="1028" name="Picture 4" descr="http://comps.gograph.com/vector-of-man-scared-by-looking-at-computer-virus_gg66568872.jpg"/>
          <p:cNvPicPr>
            <a:picLocks noChangeAspect="1" noChangeArrowheads="1"/>
          </p:cNvPicPr>
          <p:nvPr/>
        </p:nvPicPr>
        <p:blipFill rotWithShape="1">
          <a:blip r:embed="rId2">
            <a:extLst>
              <a:ext uri="{28A0092B-C50C-407E-A947-70E740481C1C}">
                <a14:useLocalDpi xmlns:a14="http://schemas.microsoft.com/office/drawing/2010/main" val="0"/>
              </a:ext>
            </a:extLst>
          </a:blip>
          <a:srcRect b="7974"/>
          <a:stretch/>
        </p:blipFill>
        <p:spPr bwMode="auto">
          <a:xfrm>
            <a:off x="6929439" y="801551"/>
            <a:ext cx="1961593" cy="1992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thumbs.dreamstime.com/t/computer-network-13257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8692" y="3574957"/>
            <a:ext cx="1843086" cy="152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9717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2900" y="799028"/>
            <a:ext cx="8015288" cy="3416320"/>
          </a:xfrm>
          <a:prstGeom prst="rect">
            <a:avLst/>
          </a:prstGeom>
        </p:spPr>
        <p:txBody>
          <a:bodyPr wrap="square">
            <a:spAutoFit/>
          </a:bodyPr>
          <a:lstStyle/>
          <a:p>
            <a:pPr fontAlgn="base"/>
            <a:r>
              <a:rPr lang="ru-RU" b="1" i="0" dirty="0" err="1" smtClean="0">
                <a:solidFill>
                  <a:srgbClr val="000000"/>
                </a:solidFill>
                <a:effectLst/>
                <a:latin typeface="Arial" panose="020B0604020202020204" pitchFamily="34" charset="0"/>
              </a:rPr>
              <a:t>Эксплойт</a:t>
            </a:r>
            <a:endParaRPr lang="ru-RU" b="1" i="0" dirty="0" smtClean="0">
              <a:solidFill>
                <a:srgbClr val="000000"/>
              </a:solidFill>
              <a:effectLst/>
              <a:latin typeface="Arial" panose="020B0604020202020204" pitchFamily="34" charset="0"/>
            </a:endParaRPr>
          </a:p>
          <a:p>
            <a:pPr fontAlgn="base"/>
            <a:r>
              <a:rPr lang="ru-RU" b="0" i="0" dirty="0" err="1" smtClean="0">
                <a:solidFill>
                  <a:srgbClr val="000000"/>
                </a:solidFill>
                <a:effectLst/>
                <a:latin typeface="Arial" panose="020B0604020202020204" pitchFamily="34" charset="0"/>
              </a:rPr>
              <a:t>Эксплойт</a:t>
            </a:r>
            <a:r>
              <a:rPr lang="ru-RU" b="0" i="0" dirty="0" smtClean="0">
                <a:solidFill>
                  <a:srgbClr val="000000"/>
                </a:solidFill>
                <a:effectLst/>
                <a:latin typeface="Arial" panose="020B0604020202020204" pitchFamily="34" charset="0"/>
              </a:rPr>
              <a:t> (дословно брешь в безопасности) – это такой скрипт или программа, которые используют специфические дырки и уязвимости ОС или какой-либо программы. Подобным образом в систему проникают программы, с использованием которых могут быть получены права доступа администратора.</a:t>
            </a:r>
          </a:p>
          <a:p>
            <a:pPr fontAlgn="base"/>
            <a:r>
              <a:rPr lang="ru-RU" b="1" i="0" dirty="0" err="1" smtClean="0">
                <a:solidFill>
                  <a:srgbClr val="000000"/>
                </a:solidFill>
                <a:effectLst/>
                <a:latin typeface="Arial" panose="020B0604020202020204" pitchFamily="34" charset="0"/>
              </a:rPr>
              <a:t>Hoax</a:t>
            </a:r>
            <a:r>
              <a:rPr lang="ru-RU" b="1" i="0" dirty="0" smtClean="0">
                <a:solidFill>
                  <a:srgbClr val="000000"/>
                </a:solidFill>
                <a:effectLst/>
                <a:latin typeface="Arial" panose="020B0604020202020204" pitchFamily="34" charset="0"/>
              </a:rPr>
              <a:t> (дословно шутка, ложь, мистификация, шутка, обман)</a:t>
            </a:r>
          </a:p>
          <a:p>
            <a:pPr fontAlgn="base"/>
            <a:r>
              <a:rPr lang="ru-RU" b="0" i="0" dirty="0" smtClean="0">
                <a:solidFill>
                  <a:srgbClr val="000000"/>
                </a:solidFill>
                <a:effectLst/>
                <a:latin typeface="Arial" panose="020B0604020202020204" pitchFamily="34" charset="0"/>
              </a:rPr>
              <a:t>Уже на протяжении нескольких лет многие пользователи сети Интернет получают электронные сообщения о вирусах, которые распространяются якобы посредством e-</a:t>
            </a:r>
            <a:r>
              <a:rPr lang="ru-RU" b="0" i="0" dirty="0" err="1" smtClean="0">
                <a:solidFill>
                  <a:srgbClr val="000000"/>
                </a:solidFill>
                <a:effectLst/>
                <a:latin typeface="Arial" panose="020B0604020202020204" pitchFamily="34" charset="0"/>
              </a:rPr>
              <a:t>mail</a:t>
            </a:r>
            <a:r>
              <a:rPr lang="ru-RU" b="0" i="0" dirty="0" smtClean="0">
                <a:solidFill>
                  <a:srgbClr val="000000"/>
                </a:solidFill>
                <a:effectLst/>
                <a:latin typeface="Arial" panose="020B0604020202020204" pitchFamily="34" charset="0"/>
              </a:rPr>
              <a:t>. Подобные предупреждения массово рассылаются со слезной просьбой отправить их всем контактам из вашего личного листа.</a:t>
            </a:r>
            <a:endParaRPr lang="ru-RU" b="0" i="0" dirty="0">
              <a:solidFill>
                <a:srgbClr val="000000"/>
              </a:solidFill>
              <a:effectLst/>
              <a:latin typeface="Arial" panose="020B0604020202020204" pitchFamily="34" charset="0"/>
            </a:endParaRPr>
          </a:p>
        </p:txBody>
      </p:sp>
      <p:sp>
        <p:nvSpPr>
          <p:cNvPr id="3" name="Прямоугольник 2"/>
          <p:cNvSpPr/>
          <p:nvPr/>
        </p:nvSpPr>
        <p:spPr>
          <a:xfrm>
            <a:off x="2738677" y="429696"/>
            <a:ext cx="3666645" cy="369332"/>
          </a:xfrm>
          <a:prstGeom prst="rect">
            <a:avLst/>
          </a:prstGeom>
        </p:spPr>
        <p:txBody>
          <a:bodyPr wrap="none">
            <a:spAutoFit/>
          </a:bodyPr>
          <a:lstStyle/>
          <a:p>
            <a:r>
              <a:rPr lang="ru-RU" b="1" i="0" dirty="0" smtClean="0">
                <a:solidFill>
                  <a:srgbClr val="000000"/>
                </a:solidFill>
                <a:effectLst/>
                <a:latin typeface="Arial" panose="020B0604020202020204" pitchFamily="34" charset="0"/>
              </a:rPr>
              <a:t>Виды компьютерных вирусов</a:t>
            </a:r>
            <a:endParaRPr lang="ru-RU" dirty="0"/>
          </a:p>
        </p:txBody>
      </p:sp>
      <p:pic>
        <p:nvPicPr>
          <p:cNvPr id="1026" name="Picture 2" descr="http://www.virusspywarecleaner.com/wp-content/uploads/2013/12/vir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4147" y="4343490"/>
            <a:ext cx="2769304" cy="19715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3.bp.blogspot.com/-onzOSj22mhw/T_QB4PqruMI/AAAAAAAAABw/Lw7QbdPDc4k/s1600/computer-virus-alert-i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24" y="4343398"/>
            <a:ext cx="2257425" cy="197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7606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5788" y="614362"/>
            <a:ext cx="8186737" cy="3970318"/>
          </a:xfrm>
          <a:prstGeom prst="rect">
            <a:avLst/>
          </a:prstGeom>
        </p:spPr>
        <p:txBody>
          <a:bodyPr wrap="square">
            <a:spAutoFit/>
          </a:bodyPr>
          <a:lstStyle/>
          <a:p>
            <a:pPr fontAlgn="base"/>
            <a:r>
              <a:rPr lang="ru-RU" b="1" i="0" dirty="0" smtClean="0">
                <a:solidFill>
                  <a:srgbClr val="000000"/>
                </a:solidFill>
                <a:effectLst/>
                <a:latin typeface="Arial" panose="020B0604020202020204" pitchFamily="34" charset="0"/>
              </a:rPr>
              <a:t>Ловушки</a:t>
            </a:r>
          </a:p>
          <a:p>
            <a:pPr fontAlgn="base"/>
            <a:r>
              <a:rPr lang="ru-RU" b="0" i="0" dirty="0" err="1" smtClean="0">
                <a:solidFill>
                  <a:srgbClr val="000000"/>
                </a:solidFill>
                <a:effectLst/>
                <a:latin typeface="Arial" panose="020B0604020202020204" pitchFamily="34" charset="0"/>
              </a:rPr>
              <a:t>Honeypot</a:t>
            </a:r>
            <a:r>
              <a:rPr lang="ru-RU" b="0" i="0" dirty="0" smtClean="0">
                <a:solidFill>
                  <a:srgbClr val="000000"/>
                </a:solidFill>
                <a:effectLst/>
                <a:latin typeface="Arial" panose="020B0604020202020204" pitchFamily="34" charset="0"/>
              </a:rPr>
              <a:t> (горшочек меда) – это сетевая служба, которая имеет задачу наблюдать за всей сетью и фиксировать атаки, при возникновении очага. Простой пользователь совершенно не догадывается о существовании такой службы. Если же хакер исследует и </a:t>
            </a:r>
            <a:r>
              <a:rPr lang="ru-RU" b="0" i="0" dirty="0" err="1" smtClean="0">
                <a:solidFill>
                  <a:srgbClr val="000000"/>
                </a:solidFill>
                <a:effectLst/>
                <a:latin typeface="Arial" panose="020B0604020202020204" pitchFamily="34" charset="0"/>
              </a:rPr>
              <a:t>мониторит</a:t>
            </a:r>
            <a:r>
              <a:rPr lang="ru-RU" b="0" i="0" dirty="0" smtClean="0">
                <a:solidFill>
                  <a:srgbClr val="000000"/>
                </a:solidFill>
                <a:effectLst/>
                <a:latin typeface="Arial" panose="020B0604020202020204" pitchFamily="34" charset="0"/>
              </a:rPr>
              <a:t> сеть на наличие брешей, то он может воспользоваться услугами, которые предлагает такая ловушка. При этом будет сделана запись в </a:t>
            </a:r>
            <a:r>
              <a:rPr lang="ru-RU" b="0" i="0" dirty="0" err="1" smtClean="0">
                <a:solidFill>
                  <a:srgbClr val="000000"/>
                </a:solidFill>
                <a:effectLst/>
                <a:latin typeface="Arial" panose="020B0604020202020204" pitchFamily="34" charset="0"/>
              </a:rPr>
              <a:t>log</a:t>
            </a:r>
            <a:r>
              <a:rPr lang="ru-RU" b="0" i="0" dirty="0" smtClean="0">
                <a:solidFill>
                  <a:srgbClr val="000000"/>
                </a:solidFill>
                <a:effectLst/>
                <a:latin typeface="Arial" panose="020B0604020202020204" pitchFamily="34" charset="0"/>
              </a:rPr>
              <a:t>-файлы, а также сработает автоматическая сигнализация.</a:t>
            </a:r>
          </a:p>
          <a:p>
            <a:pPr fontAlgn="base"/>
            <a:r>
              <a:rPr lang="ru-RU" b="1" i="0" dirty="0" smtClean="0">
                <a:solidFill>
                  <a:srgbClr val="000000"/>
                </a:solidFill>
                <a:effectLst/>
                <a:latin typeface="Arial" panose="020B0604020202020204" pitchFamily="34" charset="0"/>
              </a:rPr>
              <a:t>Макровирусы</a:t>
            </a:r>
          </a:p>
          <a:p>
            <a:pPr algn="just" fontAlgn="base"/>
            <a:r>
              <a:rPr lang="ru-RU" b="0" i="0" dirty="0" smtClean="0">
                <a:solidFill>
                  <a:srgbClr val="000000"/>
                </a:solidFill>
                <a:effectLst/>
                <a:latin typeface="Arial" panose="020B0604020202020204" pitchFamily="34" charset="0"/>
              </a:rPr>
              <a:t>Макровирусы - это очень маленькие программы, которые написаны на макроязыке приложений. Такие программки распространяются только среди тех документов, которые созданы именно для этого приложения. Отличие от обычных вирусов макросов в том, что заражение происходит документов приложения, а не запускаемых файлов приложения.</a:t>
            </a:r>
            <a:endParaRPr lang="ru-RU" b="0" i="0" dirty="0">
              <a:solidFill>
                <a:srgbClr val="000000"/>
              </a:solidFill>
              <a:effectLst/>
              <a:latin typeface="Arial" panose="020B0604020202020204" pitchFamily="34" charset="0"/>
            </a:endParaRPr>
          </a:p>
        </p:txBody>
      </p:sp>
      <p:sp>
        <p:nvSpPr>
          <p:cNvPr id="3" name="Прямоугольник 2"/>
          <p:cNvSpPr/>
          <p:nvPr/>
        </p:nvSpPr>
        <p:spPr>
          <a:xfrm>
            <a:off x="2738677" y="429696"/>
            <a:ext cx="3666645" cy="369332"/>
          </a:xfrm>
          <a:prstGeom prst="rect">
            <a:avLst/>
          </a:prstGeom>
        </p:spPr>
        <p:txBody>
          <a:bodyPr wrap="none">
            <a:spAutoFit/>
          </a:bodyPr>
          <a:lstStyle/>
          <a:p>
            <a:r>
              <a:rPr lang="ru-RU" b="1" i="0" dirty="0" smtClean="0">
                <a:solidFill>
                  <a:srgbClr val="000000"/>
                </a:solidFill>
                <a:effectLst/>
                <a:latin typeface="Arial" panose="020B0604020202020204" pitchFamily="34" charset="0"/>
              </a:rPr>
              <a:t>Виды компьютерных вирусов</a:t>
            </a:r>
            <a:endParaRPr lang="ru-RU" dirty="0"/>
          </a:p>
        </p:txBody>
      </p:sp>
      <p:pic>
        <p:nvPicPr>
          <p:cNvPr id="5" name="Picture 2" descr="http://www.gifmania.com/Gif-Animados-Personas/Imagenes-Hombres/Hombres-Enfermos/Ordenador-Enfermo-6563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950364" y="4460222"/>
            <a:ext cx="2850361" cy="1944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1466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0025" y="799028"/>
            <a:ext cx="8358188" cy="5078313"/>
          </a:xfrm>
          <a:prstGeom prst="rect">
            <a:avLst/>
          </a:prstGeom>
        </p:spPr>
        <p:txBody>
          <a:bodyPr wrap="square">
            <a:spAutoFit/>
          </a:bodyPr>
          <a:lstStyle/>
          <a:p>
            <a:pPr fontAlgn="base"/>
            <a:r>
              <a:rPr lang="ru-RU" b="1" i="0" dirty="0" err="1" smtClean="0">
                <a:solidFill>
                  <a:srgbClr val="000000"/>
                </a:solidFill>
                <a:effectLst/>
                <a:latin typeface="Arial" panose="020B0604020202020204" pitchFamily="34" charset="0"/>
              </a:rPr>
              <a:t>Фарминг</a:t>
            </a:r>
            <a:endParaRPr lang="ru-RU" b="1" i="0" dirty="0" smtClean="0">
              <a:solidFill>
                <a:srgbClr val="000000"/>
              </a:solidFill>
              <a:effectLst/>
              <a:latin typeface="Arial" panose="020B0604020202020204" pitchFamily="34" charset="0"/>
            </a:endParaRPr>
          </a:p>
          <a:p>
            <a:pPr fontAlgn="base"/>
            <a:r>
              <a:rPr lang="ru-RU" b="0" i="0" dirty="0" err="1" smtClean="0">
                <a:solidFill>
                  <a:srgbClr val="000000"/>
                </a:solidFill>
                <a:effectLst/>
                <a:latin typeface="Arial" panose="020B0604020202020204" pitchFamily="34" charset="0"/>
              </a:rPr>
              <a:t>Фарминг</a:t>
            </a:r>
            <a:r>
              <a:rPr lang="ru-RU" b="0" i="0" dirty="0" smtClean="0">
                <a:solidFill>
                  <a:srgbClr val="000000"/>
                </a:solidFill>
                <a:effectLst/>
                <a:latin typeface="Arial" panose="020B0604020202020204" pitchFamily="34" charset="0"/>
              </a:rPr>
              <a:t> - это скрытая манипуляция </a:t>
            </a:r>
            <a:r>
              <a:rPr lang="ru-RU" b="0" i="0" dirty="0" err="1" smtClean="0">
                <a:solidFill>
                  <a:srgbClr val="000000"/>
                </a:solidFill>
                <a:effectLst/>
                <a:latin typeface="Arial" panose="020B0604020202020204" pitchFamily="34" charset="0"/>
              </a:rPr>
              <a:t>host</a:t>
            </a:r>
            <a:r>
              <a:rPr lang="ru-RU" b="0" i="0" dirty="0" smtClean="0">
                <a:solidFill>
                  <a:srgbClr val="000000"/>
                </a:solidFill>
                <a:effectLst/>
                <a:latin typeface="Arial" panose="020B0604020202020204" pitchFamily="34" charset="0"/>
              </a:rPr>
              <a:t>-файлом браузера для того, чтобы направить пользователя на фальшивый сайт. Мошенники содержат у себя сервера больших объемов, на таких серверах хранятся большая база фальшивых интернет-страниц. При манипуляции </a:t>
            </a:r>
            <a:r>
              <a:rPr lang="ru-RU" b="0" i="0" dirty="0" err="1" smtClean="0">
                <a:solidFill>
                  <a:srgbClr val="000000"/>
                </a:solidFill>
                <a:effectLst/>
                <a:latin typeface="Arial" panose="020B0604020202020204" pitchFamily="34" charset="0"/>
              </a:rPr>
              <a:t>host</a:t>
            </a:r>
            <a:r>
              <a:rPr lang="ru-RU" b="0" i="0" dirty="0" smtClean="0">
                <a:solidFill>
                  <a:srgbClr val="000000"/>
                </a:solidFill>
                <a:effectLst/>
                <a:latin typeface="Arial" panose="020B0604020202020204" pitchFamily="34" charset="0"/>
              </a:rPr>
              <a:t>-файлом при помощи трояна или вируса вполне возможно манипулирование зараженной системой. В результате этого зараженная система будет загружать только фальшивые сайты, даже в том случае, если Вы правильно введете адрес в строке браузера.</a:t>
            </a:r>
          </a:p>
          <a:p>
            <a:pPr fontAlgn="base"/>
            <a:r>
              <a:rPr lang="ru-RU" b="1" i="0" dirty="0" err="1" smtClean="0">
                <a:solidFill>
                  <a:srgbClr val="000000"/>
                </a:solidFill>
                <a:effectLst/>
                <a:latin typeface="Arial" panose="020B0604020202020204" pitchFamily="34" charset="0"/>
              </a:rPr>
              <a:t>Фишинг</a:t>
            </a:r>
            <a:endParaRPr lang="ru-RU" b="1" i="0" dirty="0" smtClean="0">
              <a:solidFill>
                <a:srgbClr val="000000"/>
              </a:solidFill>
              <a:effectLst/>
              <a:latin typeface="Arial" panose="020B0604020202020204" pitchFamily="34" charset="0"/>
            </a:endParaRPr>
          </a:p>
          <a:p>
            <a:pPr fontAlgn="base"/>
            <a:r>
              <a:rPr lang="ru-RU" b="0" i="0" dirty="0" err="1" smtClean="0">
                <a:solidFill>
                  <a:srgbClr val="000000"/>
                </a:solidFill>
                <a:effectLst/>
                <a:latin typeface="Arial" panose="020B0604020202020204" pitchFamily="34" charset="0"/>
              </a:rPr>
              <a:t>Phishing</a:t>
            </a:r>
            <a:r>
              <a:rPr lang="ru-RU" b="0" i="0" dirty="0" smtClean="0">
                <a:solidFill>
                  <a:srgbClr val="000000"/>
                </a:solidFill>
                <a:effectLst/>
                <a:latin typeface="Arial" panose="020B0604020202020204" pitchFamily="34" charset="0"/>
              </a:rPr>
              <a:t> дословно переводится как "выуживание" личной информации пользователя при нахождении в сети интернет. Злоумышленник при своих действиях отправляет потенциальной жертве электронное письмо, где указано, что необходимо выслать личную информацию для подтверждения. Нередко это имя и фамилия пользователя, необходимые пароли, PIN коды для доступа к счетам пользователя онлайн. С использованием таких похищенных данных, хакер вполне может выдать себя за другое лицо и осуществить любые действия от его имени.</a:t>
            </a:r>
            <a:endParaRPr lang="ru-RU" b="0" i="0" dirty="0">
              <a:solidFill>
                <a:srgbClr val="000000"/>
              </a:solidFill>
              <a:effectLst/>
              <a:latin typeface="Arial" panose="020B0604020202020204" pitchFamily="34" charset="0"/>
            </a:endParaRPr>
          </a:p>
        </p:txBody>
      </p:sp>
      <p:sp>
        <p:nvSpPr>
          <p:cNvPr id="3" name="Прямоугольник 2"/>
          <p:cNvSpPr/>
          <p:nvPr/>
        </p:nvSpPr>
        <p:spPr>
          <a:xfrm>
            <a:off x="2738677" y="429696"/>
            <a:ext cx="3666645" cy="369332"/>
          </a:xfrm>
          <a:prstGeom prst="rect">
            <a:avLst/>
          </a:prstGeom>
        </p:spPr>
        <p:txBody>
          <a:bodyPr wrap="none">
            <a:spAutoFit/>
          </a:bodyPr>
          <a:lstStyle/>
          <a:p>
            <a:r>
              <a:rPr lang="ru-RU" b="1" i="0" dirty="0" smtClean="0">
                <a:solidFill>
                  <a:srgbClr val="000000"/>
                </a:solidFill>
                <a:effectLst/>
                <a:latin typeface="Arial" panose="020B0604020202020204" pitchFamily="34" charset="0"/>
              </a:rPr>
              <a:t>Виды компьютерных вирусов</a:t>
            </a:r>
            <a:endParaRPr lang="ru-RU" dirty="0"/>
          </a:p>
        </p:txBody>
      </p:sp>
    </p:spTree>
    <p:extLst>
      <p:ext uri="{BB962C8B-B14F-4D97-AF65-F5344CB8AC3E}">
        <p14:creationId xmlns:p14="http://schemas.microsoft.com/office/powerpoint/2010/main" val="2449204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2886" y="799028"/>
            <a:ext cx="8229600" cy="3416320"/>
          </a:xfrm>
          <a:prstGeom prst="rect">
            <a:avLst/>
          </a:prstGeom>
        </p:spPr>
        <p:txBody>
          <a:bodyPr wrap="square">
            <a:spAutoFit/>
          </a:bodyPr>
          <a:lstStyle/>
          <a:p>
            <a:pPr algn="just" fontAlgn="base"/>
            <a:r>
              <a:rPr lang="ru-RU" b="1" i="0" dirty="0" smtClean="0">
                <a:solidFill>
                  <a:srgbClr val="000000"/>
                </a:solidFill>
                <a:effectLst/>
                <a:latin typeface="Arial" panose="020B0604020202020204" pitchFamily="34" charset="0"/>
              </a:rPr>
              <a:t>Полиморфные вирусы</a:t>
            </a:r>
          </a:p>
          <a:p>
            <a:pPr algn="just" fontAlgn="base"/>
            <a:r>
              <a:rPr lang="ru-RU" b="0" i="0" dirty="0" smtClean="0">
                <a:solidFill>
                  <a:srgbClr val="000000"/>
                </a:solidFill>
                <a:effectLst/>
                <a:latin typeface="Arial" panose="020B0604020202020204" pitchFamily="34" charset="0"/>
              </a:rPr>
              <a:t>Полиморфные вирусы – это вирусы, использующие маскировку и перевоплощения в работе. В процессе они могут изменять свой программный код самостоятельно, а поэтому их очень сложно обнаружить, потому что сигнатура изменяется с течением времени.</a:t>
            </a:r>
          </a:p>
          <a:p>
            <a:pPr algn="just" fontAlgn="base"/>
            <a:r>
              <a:rPr lang="ru-RU" b="1" i="0" dirty="0" smtClean="0">
                <a:solidFill>
                  <a:srgbClr val="000000"/>
                </a:solidFill>
                <a:effectLst/>
                <a:latin typeface="Arial" panose="020B0604020202020204" pitchFamily="34" charset="0"/>
              </a:rPr>
              <a:t>Программные вирусы</a:t>
            </a:r>
          </a:p>
          <a:p>
            <a:pPr algn="just" fontAlgn="base"/>
            <a:r>
              <a:rPr lang="ru-RU" b="0" i="0" dirty="0" smtClean="0">
                <a:solidFill>
                  <a:srgbClr val="000000"/>
                </a:solidFill>
                <a:effectLst/>
                <a:latin typeface="Arial" panose="020B0604020202020204" pitchFamily="34" charset="0"/>
              </a:rPr>
              <a:t>Компьютерный вирус - это обычная программа, которая обладает самостоятельно прикрепляться к другим работающим программам, таким образом, поражая их работу. Вирусы самостоятельно распространяют свои копии, это значительно отличает их от троянских программ. Также отличие вируса от червя в том, что для работы вирусу нужна программа, к которой он может приписать свой код.</a:t>
            </a:r>
            <a:endParaRPr lang="ru-RU" b="0" i="0" dirty="0">
              <a:solidFill>
                <a:srgbClr val="000000"/>
              </a:solidFill>
              <a:effectLst/>
              <a:latin typeface="Arial" panose="020B0604020202020204" pitchFamily="34" charset="0"/>
            </a:endParaRPr>
          </a:p>
        </p:txBody>
      </p:sp>
      <p:sp>
        <p:nvSpPr>
          <p:cNvPr id="3" name="Прямоугольник 2"/>
          <p:cNvSpPr/>
          <p:nvPr/>
        </p:nvSpPr>
        <p:spPr>
          <a:xfrm>
            <a:off x="2738677" y="429696"/>
            <a:ext cx="3666645" cy="369332"/>
          </a:xfrm>
          <a:prstGeom prst="rect">
            <a:avLst/>
          </a:prstGeom>
        </p:spPr>
        <p:txBody>
          <a:bodyPr wrap="none">
            <a:spAutoFit/>
          </a:bodyPr>
          <a:lstStyle/>
          <a:p>
            <a:r>
              <a:rPr lang="ru-RU" b="1" i="0" dirty="0" smtClean="0">
                <a:solidFill>
                  <a:srgbClr val="000000"/>
                </a:solidFill>
                <a:effectLst/>
                <a:latin typeface="Arial" panose="020B0604020202020204" pitchFamily="34" charset="0"/>
              </a:rPr>
              <a:t>Виды компьютерных вирусов</a:t>
            </a:r>
            <a:endParaRPr lang="ru-RU" dirty="0"/>
          </a:p>
        </p:txBody>
      </p:sp>
      <p:pic>
        <p:nvPicPr>
          <p:cNvPr id="16386" name="Picture 2" descr="http://thumbs.dreamstime.com/z/computer-virus-36544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2195"/>
          <a:stretch/>
        </p:blipFill>
        <p:spPr bwMode="auto">
          <a:xfrm>
            <a:off x="4228029" y="4592168"/>
            <a:ext cx="2679146" cy="182946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thumbs.dreamstime.com/z/computer-virus-2335739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987"/>
          <a:stretch/>
        </p:blipFill>
        <p:spPr bwMode="auto">
          <a:xfrm>
            <a:off x="1810737" y="4564850"/>
            <a:ext cx="2260130" cy="1856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3112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4350" y="1276499"/>
            <a:ext cx="8458201" cy="4247317"/>
          </a:xfrm>
          <a:prstGeom prst="rect">
            <a:avLst/>
          </a:prstGeom>
        </p:spPr>
        <p:txBody>
          <a:bodyPr wrap="square">
            <a:spAutoFit/>
          </a:bodyPr>
          <a:lstStyle/>
          <a:p>
            <a:pPr fontAlgn="base"/>
            <a:r>
              <a:rPr lang="ru-RU" b="1" i="0" dirty="0" err="1" smtClean="0">
                <a:solidFill>
                  <a:srgbClr val="000000"/>
                </a:solidFill>
                <a:effectLst/>
                <a:latin typeface="Arial" panose="020B0604020202020204" pitchFamily="34" charset="0"/>
              </a:rPr>
              <a:t>Руткит</a:t>
            </a:r>
            <a:endParaRPr lang="ru-RU" b="1" i="0" dirty="0" smtClean="0">
              <a:solidFill>
                <a:srgbClr val="000000"/>
              </a:solidFill>
              <a:effectLst/>
              <a:latin typeface="Arial" panose="020B0604020202020204" pitchFamily="34" charset="0"/>
            </a:endParaRPr>
          </a:p>
          <a:p>
            <a:pPr fontAlgn="base"/>
            <a:r>
              <a:rPr lang="ru-RU" b="0" i="0" dirty="0" err="1" smtClean="0">
                <a:solidFill>
                  <a:srgbClr val="000000"/>
                </a:solidFill>
                <a:effectLst/>
                <a:latin typeface="Arial" panose="020B0604020202020204" pitchFamily="34" charset="0"/>
              </a:rPr>
              <a:t>Руткит</a:t>
            </a:r>
            <a:r>
              <a:rPr lang="ru-RU" b="0" i="0" dirty="0" smtClean="0">
                <a:solidFill>
                  <a:srgbClr val="000000"/>
                </a:solidFill>
                <a:effectLst/>
                <a:latin typeface="Arial" panose="020B0604020202020204" pitchFamily="34" charset="0"/>
              </a:rPr>
              <a:t> – это определенный набор программных средств, который скрыто устанавливается в систему пользователя, обеспечивая при этом сокрытие личного логина </a:t>
            </a:r>
            <a:r>
              <a:rPr lang="ru-RU" b="0" i="0" dirty="0" err="1" smtClean="0">
                <a:solidFill>
                  <a:srgbClr val="000000"/>
                </a:solidFill>
                <a:effectLst/>
                <a:latin typeface="Arial" panose="020B0604020202020204" pitchFamily="34" charset="0"/>
              </a:rPr>
              <a:t>киберпреступника</a:t>
            </a:r>
            <a:r>
              <a:rPr lang="ru-RU" b="0" i="0" dirty="0" smtClean="0">
                <a:solidFill>
                  <a:srgbClr val="000000"/>
                </a:solidFill>
                <a:effectLst/>
                <a:latin typeface="Arial" panose="020B0604020202020204" pitchFamily="34" charset="0"/>
              </a:rPr>
              <a:t> и различных процессов, при этом делая копии данных.</a:t>
            </a:r>
          </a:p>
          <a:p>
            <a:pPr fontAlgn="base"/>
            <a:r>
              <a:rPr lang="ru-RU" b="1" i="0" dirty="0" smtClean="0">
                <a:solidFill>
                  <a:srgbClr val="000000"/>
                </a:solidFill>
                <a:effectLst/>
                <a:latin typeface="Arial" panose="020B0604020202020204" pitchFamily="34" charset="0"/>
              </a:rPr>
              <a:t>Скрипт-вирусы и черви</a:t>
            </a:r>
          </a:p>
          <a:p>
            <a:pPr fontAlgn="base"/>
            <a:r>
              <a:rPr lang="ru-RU" b="0" i="0" dirty="0" smtClean="0">
                <a:solidFill>
                  <a:srgbClr val="000000"/>
                </a:solidFill>
                <a:effectLst/>
                <a:latin typeface="Arial" panose="020B0604020202020204" pitchFamily="34" charset="0"/>
              </a:rPr>
              <a:t>Такие виды компьютерных вирусов достаточно просты для написания и распространяются в основном посредством электронной почты. Скриптовые вирусы используют скриптовые языки для работы чтобы добавлять себя к новым созданным скриптам или распространяться через функции операционной сети. Нередко заражение происходит по e-</a:t>
            </a:r>
            <a:r>
              <a:rPr lang="ru-RU" b="0" i="0" dirty="0" err="1" smtClean="0">
                <a:solidFill>
                  <a:srgbClr val="000000"/>
                </a:solidFill>
                <a:effectLst/>
                <a:latin typeface="Arial" panose="020B0604020202020204" pitchFamily="34" charset="0"/>
              </a:rPr>
              <a:t>mail</a:t>
            </a:r>
            <a:r>
              <a:rPr lang="ru-RU" b="0" i="0" dirty="0" smtClean="0">
                <a:solidFill>
                  <a:srgbClr val="000000"/>
                </a:solidFill>
                <a:effectLst/>
                <a:latin typeface="Arial" panose="020B0604020202020204" pitchFamily="34" charset="0"/>
              </a:rPr>
              <a:t> или в результате обмена файлами между пользователями. Червь это программа, которая размножается самостоятельно, но которая инфицирует при этом другие программы. Черви при размножении не могут стать частью других программ, что отличает их от обычных </a:t>
            </a:r>
            <a:r>
              <a:rPr lang="ru-RU" b="1" i="0" dirty="0" smtClean="0">
                <a:solidFill>
                  <a:srgbClr val="000000"/>
                </a:solidFill>
                <a:effectLst/>
                <a:latin typeface="Arial" panose="020B0604020202020204" pitchFamily="34" charset="0"/>
              </a:rPr>
              <a:t>видов компьютерных вирусов</a:t>
            </a:r>
            <a:r>
              <a:rPr lang="ru-RU" b="0" i="0" dirty="0" smtClean="0">
                <a:solidFill>
                  <a:srgbClr val="000000"/>
                </a:solidFill>
                <a:effectLst/>
                <a:latin typeface="Arial" panose="020B0604020202020204" pitchFamily="34" charset="0"/>
              </a:rPr>
              <a:t>.</a:t>
            </a:r>
            <a:endParaRPr lang="ru-RU" b="0" i="0" dirty="0">
              <a:solidFill>
                <a:srgbClr val="000000"/>
              </a:solidFill>
              <a:effectLst/>
              <a:latin typeface="Arial" panose="020B0604020202020204" pitchFamily="34" charset="0"/>
            </a:endParaRPr>
          </a:p>
        </p:txBody>
      </p:sp>
      <p:sp>
        <p:nvSpPr>
          <p:cNvPr id="3" name="Прямоугольник 2"/>
          <p:cNvSpPr/>
          <p:nvPr/>
        </p:nvSpPr>
        <p:spPr>
          <a:xfrm>
            <a:off x="2738677" y="429696"/>
            <a:ext cx="3666645" cy="369332"/>
          </a:xfrm>
          <a:prstGeom prst="rect">
            <a:avLst/>
          </a:prstGeom>
        </p:spPr>
        <p:txBody>
          <a:bodyPr wrap="none">
            <a:spAutoFit/>
          </a:bodyPr>
          <a:lstStyle/>
          <a:p>
            <a:r>
              <a:rPr lang="ru-RU" b="1" i="0" dirty="0" smtClean="0">
                <a:solidFill>
                  <a:srgbClr val="000000"/>
                </a:solidFill>
                <a:effectLst/>
                <a:latin typeface="Arial" panose="020B0604020202020204" pitchFamily="34" charset="0"/>
              </a:rPr>
              <a:t>Виды компьютерных вирусов</a:t>
            </a:r>
            <a:endParaRPr lang="ru-RU" dirty="0"/>
          </a:p>
        </p:txBody>
      </p:sp>
    </p:spTree>
    <p:extLst>
      <p:ext uri="{BB962C8B-B14F-4D97-AF65-F5344CB8AC3E}">
        <p14:creationId xmlns:p14="http://schemas.microsoft.com/office/powerpoint/2010/main" val="33199167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199" y="960120"/>
            <a:ext cx="7915275" cy="3416320"/>
          </a:xfrm>
          <a:prstGeom prst="rect">
            <a:avLst/>
          </a:prstGeom>
        </p:spPr>
        <p:txBody>
          <a:bodyPr wrap="square">
            <a:spAutoFit/>
          </a:bodyPr>
          <a:lstStyle/>
          <a:p>
            <a:pPr fontAlgn="base"/>
            <a:r>
              <a:rPr lang="ru-RU" b="1" i="0" dirty="0" smtClean="0">
                <a:solidFill>
                  <a:srgbClr val="000000"/>
                </a:solidFill>
                <a:effectLst/>
                <a:latin typeface="Arial" panose="020B0604020202020204" pitchFamily="34" charset="0"/>
              </a:rPr>
              <a:t>Шпионское ПО</a:t>
            </a:r>
          </a:p>
          <a:p>
            <a:pPr fontAlgn="base"/>
            <a:r>
              <a:rPr lang="ru-RU" b="0" i="0" dirty="0" smtClean="0">
                <a:solidFill>
                  <a:srgbClr val="000000"/>
                </a:solidFill>
                <a:effectLst/>
                <a:latin typeface="Arial" panose="020B0604020202020204" pitchFamily="34" charset="0"/>
              </a:rPr>
              <a:t>Шпионы могут переслать личные данные пользователя без его ведома третьим лицам. Шпионские программы при этом анализируют поведение пользователя в сети Интернет, а также, основываясь на собранных данных, демонстрируют пользователю рекламу или </a:t>
            </a:r>
            <a:r>
              <a:rPr lang="ru-RU" b="0" i="0" dirty="0" err="1" smtClean="0">
                <a:solidFill>
                  <a:srgbClr val="000000"/>
                </a:solidFill>
                <a:effectLst/>
                <a:latin typeface="Arial" panose="020B0604020202020204" pitchFamily="34" charset="0"/>
              </a:rPr>
              <a:t>pop-up</a:t>
            </a:r>
            <a:r>
              <a:rPr lang="ru-RU" b="0" i="0" dirty="0" smtClean="0">
                <a:solidFill>
                  <a:srgbClr val="000000"/>
                </a:solidFill>
                <a:effectLst/>
                <a:latin typeface="Arial" panose="020B0604020202020204" pitchFamily="34" charset="0"/>
              </a:rPr>
              <a:t> (всплывающие окна), которые непременно заинтересуют пользователя.</a:t>
            </a:r>
          </a:p>
          <a:p>
            <a:pPr fontAlgn="base"/>
            <a:r>
              <a:rPr lang="ru-RU" b="1" i="0" dirty="0" smtClean="0">
                <a:solidFill>
                  <a:srgbClr val="000000"/>
                </a:solidFill>
                <a:effectLst/>
                <a:latin typeface="Arial" panose="020B0604020202020204" pitchFamily="34" charset="0"/>
              </a:rPr>
              <a:t>Троянские программы</a:t>
            </a:r>
          </a:p>
          <a:p>
            <a:pPr fontAlgn="base"/>
            <a:r>
              <a:rPr lang="ru-RU" b="0" i="0" dirty="0" smtClean="0">
                <a:solidFill>
                  <a:srgbClr val="000000"/>
                </a:solidFill>
                <a:effectLst/>
                <a:latin typeface="Arial" panose="020B0604020202020204" pitchFamily="34" charset="0"/>
              </a:rPr>
              <a:t>Троянские программы это программы, которые должны выполнять определенные полезные функции, но после запуска таких программ выполняются действия другого характера (разрушительные). Трояны не могут размножаться самостоятельно, и это основное их отличие их от компьютерных вирусов.</a:t>
            </a:r>
            <a:endParaRPr lang="ru-RU" b="0" i="0" dirty="0">
              <a:solidFill>
                <a:srgbClr val="000000"/>
              </a:solidFill>
              <a:effectLst/>
              <a:latin typeface="Arial" panose="020B0604020202020204" pitchFamily="34" charset="0"/>
            </a:endParaRPr>
          </a:p>
        </p:txBody>
      </p:sp>
      <p:sp>
        <p:nvSpPr>
          <p:cNvPr id="3" name="Прямоугольник 2"/>
          <p:cNvSpPr/>
          <p:nvPr/>
        </p:nvSpPr>
        <p:spPr>
          <a:xfrm>
            <a:off x="2738677" y="429696"/>
            <a:ext cx="3666645" cy="369332"/>
          </a:xfrm>
          <a:prstGeom prst="rect">
            <a:avLst/>
          </a:prstGeom>
        </p:spPr>
        <p:txBody>
          <a:bodyPr wrap="none">
            <a:spAutoFit/>
          </a:bodyPr>
          <a:lstStyle/>
          <a:p>
            <a:r>
              <a:rPr lang="ru-RU" b="1" i="0" dirty="0" smtClean="0">
                <a:solidFill>
                  <a:srgbClr val="000000"/>
                </a:solidFill>
                <a:effectLst/>
                <a:latin typeface="Arial" panose="020B0604020202020204" pitchFamily="34" charset="0"/>
              </a:rPr>
              <a:t>Виды компьютерных вирусов</a:t>
            </a:r>
            <a:endParaRPr lang="ru-RU" dirty="0"/>
          </a:p>
        </p:txBody>
      </p:sp>
      <p:pic>
        <p:nvPicPr>
          <p:cNvPr id="14338" name="Picture 2" descr="http://www.sciencephoto.com/image/348705/large/T4000508-Computer_virus-SPL.jpg"/>
          <p:cNvPicPr>
            <a:picLocks noChangeAspect="1" noChangeArrowheads="1"/>
          </p:cNvPicPr>
          <p:nvPr/>
        </p:nvPicPr>
        <p:blipFill rotWithShape="1">
          <a:blip r:embed="rId2">
            <a:extLst>
              <a:ext uri="{28A0092B-C50C-407E-A947-70E740481C1C}">
                <a14:useLocalDpi xmlns:a14="http://schemas.microsoft.com/office/drawing/2010/main" val="0"/>
              </a:ext>
            </a:extLst>
          </a:blip>
          <a:srcRect l="13483" t="39214" r="8687" b="11258"/>
          <a:stretch/>
        </p:blipFill>
        <p:spPr bwMode="auto">
          <a:xfrm>
            <a:off x="1269012" y="4419748"/>
            <a:ext cx="2588612" cy="2059124"/>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6990" y="4043363"/>
            <a:ext cx="2235484" cy="2235484"/>
          </a:xfrm>
          <a:prstGeom prst="rect">
            <a:avLst/>
          </a:prstGeom>
        </p:spPr>
      </p:pic>
    </p:spTree>
    <p:extLst>
      <p:ext uri="{BB962C8B-B14F-4D97-AF65-F5344CB8AC3E}">
        <p14:creationId xmlns:p14="http://schemas.microsoft.com/office/powerpoint/2010/main" val="3162906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4362" y="987803"/>
            <a:ext cx="8201025" cy="2031325"/>
          </a:xfrm>
          <a:prstGeom prst="rect">
            <a:avLst/>
          </a:prstGeom>
        </p:spPr>
        <p:txBody>
          <a:bodyPr wrap="square">
            <a:spAutoFit/>
          </a:bodyPr>
          <a:lstStyle/>
          <a:p>
            <a:pPr fontAlgn="base"/>
            <a:r>
              <a:rPr lang="ru-RU" b="1" i="0" dirty="0" smtClean="0">
                <a:solidFill>
                  <a:srgbClr val="000000"/>
                </a:solidFill>
                <a:effectLst/>
                <a:latin typeface="Arial" panose="020B0604020202020204" pitchFamily="34" charset="0"/>
              </a:rPr>
              <a:t>Зомби</a:t>
            </a:r>
          </a:p>
          <a:p>
            <a:pPr fontAlgn="base"/>
            <a:r>
              <a:rPr lang="ru-RU" b="0" i="0" dirty="0" smtClean="0">
                <a:solidFill>
                  <a:srgbClr val="000000"/>
                </a:solidFill>
                <a:effectLst/>
                <a:latin typeface="Arial" panose="020B0604020202020204" pitchFamily="34" charset="0"/>
              </a:rPr>
              <a:t>Зомби - это инфицированный компьютер, который инфицирован вредоносными программами. Такой компьютер позволяет хакерам удаленно администрировать систему и с помощью этого совершать различные нужные действия (</a:t>
            </a:r>
            <a:r>
              <a:rPr lang="ru-RU" b="0" i="0" dirty="0" err="1" smtClean="0">
                <a:solidFill>
                  <a:srgbClr val="000000"/>
                </a:solidFill>
                <a:effectLst/>
                <a:latin typeface="Arial" panose="020B0604020202020204" pitchFamily="34" charset="0"/>
              </a:rPr>
              <a:t>DoS</a:t>
            </a:r>
            <a:r>
              <a:rPr lang="ru-RU" b="0" i="0" dirty="0" smtClean="0">
                <a:solidFill>
                  <a:srgbClr val="000000"/>
                </a:solidFill>
                <a:effectLst/>
                <a:latin typeface="Arial" panose="020B0604020202020204" pitchFamily="34" charset="0"/>
              </a:rPr>
              <a:t> атаку, рассылка спама и т.п.).</a:t>
            </a:r>
          </a:p>
          <a:p>
            <a:r>
              <a:rPr lang="ru-RU" dirty="0" smtClean="0"/>
              <a:t/>
            </a:r>
            <a:br>
              <a:rPr lang="ru-RU" dirty="0" smtClean="0"/>
            </a:br>
            <a:endParaRPr lang="ru-RU" dirty="0"/>
          </a:p>
        </p:txBody>
      </p:sp>
      <p:sp>
        <p:nvSpPr>
          <p:cNvPr id="3" name="Прямоугольник 2"/>
          <p:cNvSpPr/>
          <p:nvPr/>
        </p:nvSpPr>
        <p:spPr>
          <a:xfrm>
            <a:off x="2738677" y="429696"/>
            <a:ext cx="3666645" cy="369332"/>
          </a:xfrm>
          <a:prstGeom prst="rect">
            <a:avLst/>
          </a:prstGeom>
        </p:spPr>
        <p:txBody>
          <a:bodyPr wrap="none">
            <a:spAutoFit/>
          </a:bodyPr>
          <a:lstStyle/>
          <a:p>
            <a:r>
              <a:rPr lang="ru-RU" b="1" i="0" dirty="0" smtClean="0">
                <a:solidFill>
                  <a:srgbClr val="000000"/>
                </a:solidFill>
                <a:effectLst/>
                <a:latin typeface="Arial" panose="020B0604020202020204" pitchFamily="34" charset="0"/>
              </a:rPr>
              <a:t>Виды компьютерных вирусов</a:t>
            </a:r>
            <a:endParaRPr lang="ru-RU" dirty="0"/>
          </a:p>
        </p:txBody>
      </p:sp>
      <p:pic>
        <p:nvPicPr>
          <p:cNvPr id="9218" name="Picture 2" descr="http://planpure.info/mbiva/computer-viruses/pbaw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1.bp.blogspot.com/-9k_24P-WEMM/T40g4t3zgYI/AAAAAAAAAPU/QVo7hIi78Kk/s1600/Mengenal+Jenis+Dan+Varian+Virus+Kompu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000" y="2600326"/>
            <a:ext cx="4246512" cy="3657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3.bp.blogspot.com/-1BXt74YGpts/Td3JdOs00CI/AAAAAAAAAFA/p0khSQtzy2s/s1600/virus-kneber.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8447" y="2600326"/>
            <a:ext cx="3333750" cy="34480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0258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549" y="248335"/>
            <a:ext cx="7472363" cy="369332"/>
          </a:xfrm>
          <a:prstGeom prst="rect">
            <a:avLst/>
          </a:prstGeom>
        </p:spPr>
        <p:txBody>
          <a:bodyPr wrap="square">
            <a:spAutoFit/>
          </a:bodyPr>
          <a:lstStyle/>
          <a:p>
            <a:pPr fontAlgn="base"/>
            <a:r>
              <a:rPr lang="ru-RU" b="1" i="0" dirty="0" smtClean="0">
                <a:solidFill>
                  <a:srgbClr val="000000"/>
                </a:solidFill>
                <a:effectLst/>
                <a:latin typeface="Arial" panose="020B0604020202020204" pitchFamily="34" charset="0"/>
              </a:rPr>
              <a:t>Как определить, что на компьютере появились вирусы?</a:t>
            </a:r>
            <a:endParaRPr lang="ru-RU" b="1" i="0" dirty="0">
              <a:solidFill>
                <a:srgbClr val="000000"/>
              </a:solidFill>
              <a:effectLst/>
              <a:latin typeface="Arial" panose="020B0604020202020204" pitchFamily="34" charset="0"/>
            </a:endParaRPr>
          </a:p>
        </p:txBody>
      </p:sp>
      <p:sp>
        <p:nvSpPr>
          <p:cNvPr id="3" name="Прямоугольник 2"/>
          <p:cNvSpPr/>
          <p:nvPr/>
        </p:nvSpPr>
        <p:spPr>
          <a:xfrm>
            <a:off x="528637" y="922526"/>
            <a:ext cx="7915275" cy="5355312"/>
          </a:xfrm>
          <a:prstGeom prst="rect">
            <a:avLst/>
          </a:prstGeom>
        </p:spPr>
        <p:txBody>
          <a:bodyPr wrap="square">
            <a:spAutoFit/>
          </a:bodyPr>
          <a:lstStyle/>
          <a:p>
            <a:pPr marL="342900" indent="-342900" algn="just" fontAlgn="base">
              <a:buFont typeface="+mj-lt"/>
              <a:buAutoNum type="arabicPeriod"/>
            </a:pPr>
            <a:r>
              <a:rPr lang="ru-RU" i="0" dirty="0" smtClean="0">
                <a:solidFill>
                  <a:srgbClr val="000000"/>
                </a:solidFill>
                <a:effectLst/>
                <a:latin typeface="Arial" panose="020B0604020202020204" pitchFamily="34" charset="0"/>
              </a:rPr>
              <a:t>компьютер выдает сообщения, не относящиеся к работе ни одной из установленных программ;</a:t>
            </a:r>
          </a:p>
          <a:p>
            <a:pPr marL="342900" indent="-342900" algn="just" fontAlgn="base">
              <a:buFont typeface="+mj-lt"/>
              <a:buAutoNum type="arabicPeriod"/>
            </a:pPr>
            <a:r>
              <a:rPr lang="ru-RU" i="0" dirty="0" smtClean="0">
                <a:solidFill>
                  <a:srgbClr val="000000"/>
                </a:solidFill>
                <a:effectLst/>
                <a:latin typeface="Arial" panose="020B0604020202020204" pitchFamily="34" charset="0"/>
              </a:rPr>
              <a:t>самопроизвольно открываются окна рекламного или непристойного содержания;</a:t>
            </a:r>
          </a:p>
          <a:p>
            <a:pPr marL="342900" indent="-342900" algn="just" fontAlgn="base">
              <a:buFont typeface="+mj-lt"/>
              <a:buAutoNum type="arabicPeriod"/>
            </a:pPr>
            <a:r>
              <a:rPr lang="ru-RU" i="0" dirty="0" smtClean="0">
                <a:solidFill>
                  <a:srgbClr val="000000"/>
                </a:solidFill>
                <a:effectLst/>
                <a:latin typeface="Arial" panose="020B0604020202020204" pitchFamily="34" charset="0"/>
              </a:rPr>
              <a:t>компьютер издает непредусмотренные звуковые сигналы;</a:t>
            </a:r>
          </a:p>
          <a:p>
            <a:pPr marL="342900" indent="-342900" algn="just" fontAlgn="base">
              <a:buFont typeface="+mj-lt"/>
              <a:buAutoNum type="arabicPeriod"/>
            </a:pPr>
            <a:r>
              <a:rPr lang="ru-RU" i="0" dirty="0" smtClean="0">
                <a:solidFill>
                  <a:srgbClr val="000000"/>
                </a:solidFill>
                <a:effectLst/>
                <a:latin typeface="Arial" panose="020B0604020202020204" pitchFamily="34" charset="0"/>
              </a:rPr>
              <a:t>изменяется исходное назначение какого-либо действия на деструктивное (замена домашней страницы в браузере, изменение названий папок и документов);</a:t>
            </a:r>
          </a:p>
          <a:p>
            <a:pPr marL="342900" indent="-342900" algn="just" fontAlgn="base">
              <a:buFont typeface="+mj-lt"/>
              <a:buAutoNum type="arabicPeriod"/>
            </a:pPr>
            <a:r>
              <a:rPr lang="ru-RU" i="0" dirty="0" smtClean="0">
                <a:solidFill>
                  <a:srgbClr val="000000"/>
                </a:solidFill>
                <a:effectLst/>
                <a:latin typeface="Arial" panose="020B0604020202020204" pitchFamily="34" charset="0"/>
              </a:rPr>
              <a:t>нет доступа к вашими файлам по неизвестным вам причинам;</a:t>
            </a:r>
          </a:p>
          <a:p>
            <a:pPr marL="342900" indent="-342900" algn="just" fontAlgn="base">
              <a:buFont typeface="+mj-lt"/>
              <a:buAutoNum type="arabicPeriod"/>
            </a:pPr>
            <a:r>
              <a:rPr lang="ru-RU" i="0" dirty="0" smtClean="0">
                <a:solidFill>
                  <a:srgbClr val="000000"/>
                </a:solidFill>
                <a:effectLst/>
                <a:latin typeface="Arial" panose="020B0604020202020204" pitchFamily="34" charset="0"/>
              </a:rPr>
              <a:t>открывается и закрывается, без вашего участия, лоток CD-ROM устройства;</a:t>
            </a:r>
          </a:p>
          <a:p>
            <a:pPr marL="342900" indent="-342900" algn="just" fontAlgn="base">
              <a:buFont typeface="+mj-lt"/>
              <a:buAutoNum type="arabicPeriod"/>
            </a:pPr>
            <a:r>
              <a:rPr lang="ru-RU" i="0" dirty="0" smtClean="0">
                <a:solidFill>
                  <a:srgbClr val="000000"/>
                </a:solidFill>
                <a:effectLst/>
                <a:latin typeface="Arial" panose="020B0604020202020204" pitchFamily="34" charset="0"/>
              </a:rPr>
              <a:t>выдача брандмауэром (при его наличии на компьютере) сообщений с предупреждением о попытках выхода в Интернет неопознанных программ;</a:t>
            </a:r>
          </a:p>
          <a:p>
            <a:pPr marL="342900" indent="-342900" algn="just" fontAlgn="base">
              <a:buFont typeface="+mj-lt"/>
              <a:buAutoNum type="arabicPeriod"/>
            </a:pPr>
            <a:r>
              <a:rPr lang="ru-RU" i="0" dirty="0" smtClean="0">
                <a:solidFill>
                  <a:srgbClr val="000000"/>
                </a:solidFill>
                <a:effectLst/>
                <a:latin typeface="Arial" panose="020B0604020202020204" pitchFamily="34" charset="0"/>
              </a:rPr>
              <a:t>наличие в вашем почтовом ящике сообщений без обратного адреса и заголовка;</a:t>
            </a:r>
          </a:p>
          <a:p>
            <a:pPr marL="342900" indent="-342900" algn="just" fontAlgn="base">
              <a:buFont typeface="+mj-lt"/>
              <a:buAutoNum type="arabicPeriod"/>
            </a:pPr>
            <a:r>
              <a:rPr lang="ru-RU" i="0" dirty="0" smtClean="0">
                <a:solidFill>
                  <a:srgbClr val="000000"/>
                </a:solidFill>
                <a:effectLst/>
                <a:latin typeface="Arial" panose="020B0604020202020204" pitchFamily="34" charset="0"/>
              </a:rPr>
              <a:t>ваши знакомые рассказывают вам об отправленных вами письмах или сообщениях в ICQ, которые вы не отправляли;</a:t>
            </a:r>
          </a:p>
          <a:p>
            <a:pPr marL="342900" indent="-342900" algn="just" fontAlgn="base">
              <a:buFont typeface="+mj-lt"/>
              <a:buAutoNum type="arabicPeriod"/>
            </a:pPr>
            <a:r>
              <a:rPr lang="ru-RU" i="0" dirty="0" smtClean="0">
                <a:solidFill>
                  <a:srgbClr val="000000"/>
                </a:solidFill>
                <a:effectLst/>
                <a:latin typeface="Arial" panose="020B0604020202020204" pitchFamily="34" charset="0"/>
              </a:rPr>
              <a:t>в работе компьютера возникают частые сбои.</a:t>
            </a:r>
            <a:endParaRPr lang="ru-RU"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948314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85925" y="319772"/>
            <a:ext cx="6815138" cy="369332"/>
          </a:xfrm>
          <a:prstGeom prst="rect">
            <a:avLst/>
          </a:prstGeom>
        </p:spPr>
        <p:txBody>
          <a:bodyPr wrap="square">
            <a:spAutoFit/>
          </a:bodyPr>
          <a:lstStyle/>
          <a:p>
            <a:pPr fontAlgn="base"/>
            <a:r>
              <a:rPr lang="ru-RU" b="1" i="0" dirty="0" smtClean="0">
                <a:solidFill>
                  <a:srgbClr val="000000"/>
                </a:solidFill>
                <a:effectLst/>
                <a:latin typeface="Arial" panose="020B0604020202020204" pitchFamily="34" charset="0"/>
              </a:rPr>
              <a:t>Как могло произойти заражение компьютера?</a:t>
            </a:r>
            <a:endParaRPr lang="ru-RU" b="1" i="0" dirty="0">
              <a:solidFill>
                <a:srgbClr val="000000"/>
              </a:solidFill>
              <a:effectLst/>
              <a:latin typeface="Arial" panose="020B0604020202020204" pitchFamily="34" charset="0"/>
            </a:endParaRPr>
          </a:p>
        </p:txBody>
      </p:sp>
      <p:sp>
        <p:nvSpPr>
          <p:cNvPr id="3" name="Прямоугольник 2"/>
          <p:cNvSpPr/>
          <p:nvPr/>
        </p:nvSpPr>
        <p:spPr>
          <a:xfrm>
            <a:off x="514349" y="959227"/>
            <a:ext cx="7986714" cy="2031325"/>
          </a:xfrm>
          <a:prstGeom prst="rect">
            <a:avLst/>
          </a:prstGeom>
        </p:spPr>
        <p:txBody>
          <a:bodyPr wrap="square">
            <a:spAutoFit/>
          </a:bodyPr>
          <a:lstStyle/>
          <a:p>
            <a:pPr marL="342900" indent="-342900" fontAlgn="base">
              <a:buFont typeface="+mj-lt"/>
              <a:buAutoNum type="arabicPeriod"/>
            </a:pPr>
            <a:r>
              <a:rPr lang="ru-RU" b="0" i="0" dirty="0" smtClean="0">
                <a:solidFill>
                  <a:srgbClr val="000000"/>
                </a:solidFill>
                <a:effectLst/>
                <a:latin typeface="Arial" panose="020B0604020202020204" pitchFamily="34" charset="0"/>
              </a:rPr>
              <a:t>вы открыли письмо от неизвестного вам адресата,</a:t>
            </a:r>
          </a:p>
          <a:p>
            <a:pPr marL="342900" indent="-342900" fontAlgn="base">
              <a:buFont typeface="+mj-lt"/>
              <a:buAutoNum type="arabicPeriod"/>
            </a:pPr>
            <a:r>
              <a:rPr lang="ru-RU" b="0" i="0" dirty="0" smtClean="0">
                <a:solidFill>
                  <a:srgbClr val="000000"/>
                </a:solidFill>
                <a:effectLst/>
                <a:latin typeface="Arial" panose="020B0604020202020204" pitchFamily="34" charset="0"/>
              </a:rPr>
              <a:t>вы запустили программу с неизвестного сайта или программу, вложенную вам в письмо,</a:t>
            </a:r>
          </a:p>
          <a:p>
            <a:pPr marL="342900" indent="-342900" fontAlgn="base">
              <a:buFont typeface="+mj-lt"/>
              <a:buAutoNum type="arabicPeriod"/>
            </a:pPr>
            <a:r>
              <a:rPr lang="ru-RU" b="0" i="0" dirty="0" smtClean="0">
                <a:solidFill>
                  <a:srgbClr val="000000"/>
                </a:solidFill>
                <a:effectLst/>
                <a:latin typeface="Arial" panose="020B0604020202020204" pitchFamily="34" charset="0"/>
              </a:rPr>
              <a:t>вы открыли фотографию прекрасной девушки/мужчины, которая(</a:t>
            </a:r>
            <a:r>
              <a:rPr lang="ru-RU" b="0" i="0" dirty="0" err="1" smtClean="0">
                <a:solidFill>
                  <a:srgbClr val="000000"/>
                </a:solidFill>
                <a:effectLst/>
                <a:latin typeface="Arial" panose="020B0604020202020204" pitchFamily="34" charset="0"/>
              </a:rPr>
              <a:t>ый</a:t>
            </a:r>
            <a:r>
              <a:rPr lang="ru-RU" b="0" i="0" dirty="0" smtClean="0">
                <a:solidFill>
                  <a:srgbClr val="000000"/>
                </a:solidFill>
                <a:effectLst/>
                <a:latin typeface="Arial" panose="020B0604020202020204" pitchFamily="34" charset="0"/>
              </a:rPr>
              <a:t>) якобы хочет с вами познакомиться,</a:t>
            </a:r>
          </a:p>
          <a:p>
            <a:pPr marL="342900" indent="-342900" fontAlgn="base">
              <a:buFont typeface="+mj-lt"/>
              <a:buAutoNum type="arabicPeriod"/>
            </a:pPr>
            <a:r>
              <a:rPr lang="ru-RU" b="0" i="0" dirty="0" smtClean="0">
                <a:solidFill>
                  <a:srgbClr val="000000"/>
                </a:solidFill>
                <a:effectLst/>
                <a:latin typeface="Arial" panose="020B0604020202020204" pitchFamily="34" charset="0"/>
              </a:rPr>
              <a:t>вы обнаружили на своей флэшке непонятный новый файл и, не задумываясь, попытались его открыть.</a:t>
            </a:r>
            <a:endParaRPr lang="ru-RU" b="0" i="0" dirty="0">
              <a:solidFill>
                <a:srgbClr val="000000"/>
              </a:solidFill>
              <a:effectLst/>
              <a:latin typeface="Arial" panose="020B0604020202020204" pitchFamily="34" charset="0"/>
            </a:endParaRPr>
          </a:p>
        </p:txBody>
      </p:sp>
      <p:grpSp>
        <p:nvGrpSpPr>
          <p:cNvPr id="5" name="Группа 4"/>
          <p:cNvGrpSpPr/>
          <p:nvPr/>
        </p:nvGrpSpPr>
        <p:grpSpPr>
          <a:xfrm>
            <a:off x="1914525" y="2990552"/>
            <a:ext cx="4841081" cy="3630811"/>
            <a:chOff x="1685925" y="2990552"/>
            <a:chExt cx="4841081" cy="3630811"/>
          </a:xfrm>
        </p:grpSpPr>
        <p:pic>
          <p:nvPicPr>
            <p:cNvPr id="6146" name="Picture 2" descr="http://commoncourtesycomputerhelp.com/wp-content/uploads/2012/12/Virus-Remov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5925" y="2990552"/>
              <a:ext cx="4841081" cy="363081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686050" y="4757738"/>
              <a:ext cx="2757488" cy="3429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24254034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811" y="830640"/>
            <a:ext cx="8058152" cy="2031325"/>
          </a:xfrm>
          <a:prstGeom prst="rect">
            <a:avLst/>
          </a:prstGeom>
        </p:spPr>
        <p:txBody>
          <a:bodyPr wrap="square">
            <a:spAutoFit/>
          </a:bodyPr>
          <a:lstStyle/>
          <a:p>
            <a:r>
              <a:rPr lang="ru-RU" dirty="0" smtClean="0">
                <a:solidFill>
                  <a:srgbClr val="000000"/>
                </a:solidFill>
                <a:latin typeface="Arial" panose="020B0604020202020204" pitchFamily="34" charset="0"/>
              </a:rPr>
              <a:t>Г</a:t>
            </a:r>
            <a:r>
              <a:rPr lang="ru-RU" b="0" i="0" dirty="0" smtClean="0">
                <a:solidFill>
                  <a:srgbClr val="000000"/>
                </a:solidFill>
                <a:effectLst/>
                <a:latin typeface="Arial" panose="020B0604020202020204" pitchFamily="34" charset="0"/>
              </a:rPr>
              <a:t>лавную роль в защите компьютера играет не антивирусная программа, а сам пользователь – его рассудительность, внимательность и здравый смысл. </a:t>
            </a:r>
            <a:r>
              <a:rPr lang="ru-RU" dirty="0" smtClean="0"/>
              <a:t/>
            </a:r>
            <a:br>
              <a:rPr lang="ru-RU" dirty="0" smtClean="0"/>
            </a:br>
            <a:r>
              <a:rPr lang="ru-RU" b="0" i="0" dirty="0" smtClean="0">
                <a:solidFill>
                  <a:srgbClr val="000000"/>
                </a:solidFill>
                <a:effectLst/>
                <a:latin typeface="Arial" panose="020B0604020202020204" pitchFamily="34" charset="0"/>
              </a:rPr>
              <a:t>Прежде чем открыть файл или письмо — подумайте, а не пытаются ли вас обмануть? Послание от незнакомого человека со словами типа «Я нашёл интересную игру, посмотри!», безусловно, должно вас насторожить.</a:t>
            </a:r>
            <a:endParaRPr lang="ru-RU" dirty="0"/>
          </a:p>
        </p:txBody>
      </p:sp>
      <p:sp>
        <p:nvSpPr>
          <p:cNvPr id="3" name="Прямоугольник 2"/>
          <p:cNvSpPr/>
          <p:nvPr/>
        </p:nvSpPr>
        <p:spPr>
          <a:xfrm>
            <a:off x="2879579" y="329684"/>
            <a:ext cx="3207353" cy="369332"/>
          </a:xfrm>
          <a:prstGeom prst="rect">
            <a:avLst/>
          </a:prstGeom>
        </p:spPr>
        <p:txBody>
          <a:bodyPr wrap="none">
            <a:spAutoFit/>
          </a:bodyPr>
          <a:lstStyle/>
          <a:p>
            <a:r>
              <a:rPr lang="ru-RU" b="1" i="0" dirty="0" smtClean="0">
                <a:solidFill>
                  <a:srgbClr val="000000"/>
                </a:solidFill>
                <a:effectLst/>
                <a:latin typeface="Arial" panose="020B0604020202020204" pitchFamily="34" charset="0"/>
              </a:rPr>
              <a:t>Антивирусная программа </a:t>
            </a:r>
            <a:endParaRPr lang="ru-RU" b="1" dirty="0"/>
          </a:p>
        </p:txBody>
      </p:sp>
      <p:pic>
        <p:nvPicPr>
          <p:cNvPr id="7170" name="Picture 2" descr="http://computerbasicsebook.com/wp-content/uploads/2010/09/Antivirus-softwa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349" y="2761952"/>
            <a:ext cx="5965675" cy="36674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900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28736" y="276910"/>
            <a:ext cx="6843713" cy="369332"/>
          </a:xfrm>
          <a:prstGeom prst="rect">
            <a:avLst/>
          </a:prstGeom>
        </p:spPr>
        <p:txBody>
          <a:bodyPr wrap="square">
            <a:spAutoFit/>
          </a:bodyPr>
          <a:lstStyle/>
          <a:p>
            <a:pPr fontAlgn="base"/>
            <a:r>
              <a:rPr lang="ru-RU" b="1" i="0" dirty="0" smtClean="0">
                <a:solidFill>
                  <a:srgbClr val="000000"/>
                </a:solidFill>
                <a:effectLst/>
                <a:latin typeface="Arial" panose="020B0604020202020204" pitchFamily="34" charset="0"/>
              </a:rPr>
              <a:t>Как свести риск заражения вирусами к минимуму?</a:t>
            </a:r>
            <a:endParaRPr lang="ru-RU" b="1" i="0" dirty="0">
              <a:solidFill>
                <a:srgbClr val="000000"/>
              </a:solidFill>
              <a:effectLst/>
              <a:latin typeface="Arial" panose="020B0604020202020204" pitchFamily="34" charset="0"/>
            </a:endParaRPr>
          </a:p>
        </p:txBody>
      </p:sp>
      <p:sp>
        <p:nvSpPr>
          <p:cNvPr id="3" name="Прямоугольник 2"/>
          <p:cNvSpPr/>
          <p:nvPr/>
        </p:nvSpPr>
        <p:spPr>
          <a:xfrm>
            <a:off x="400049" y="835908"/>
            <a:ext cx="8272462" cy="3693319"/>
          </a:xfrm>
          <a:prstGeom prst="rect">
            <a:avLst/>
          </a:prstGeom>
        </p:spPr>
        <p:txBody>
          <a:bodyPr wrap="square">
            <a:spAutoFit/>
          </a:bodyPr>
          <a:lstStyle/>
          <a:p>
            <a:pPr marL="342900" indent="-342900" algn="just" fontAlgn="base">
              <a:buFont typeface="+mj-lt"/>
              <a:buAutoNum type="arabicPeriod"/>
            </a:pPr>
            <a:r>
              <a:rPr lang="ru-RU" b="0" i="0" dirty="0" smtClean="0">
                <a:solidFill>
                  <a:srgbClr val="000000"/>
                </a:solidFill>
                <a:effectLst/>
                <a:latin typeface="Arial" panose="020B0604020202020204" pitchFamily="34" charset="0"/>
              </a:rPr>
              <a:t>На вашем компьютере должна быть обязательно установлена антивирусная программа известного производителя (например, </a:t>
            </a:r>
            <a:r>
              <a:rPr lang="ru-RU" b="0" i="0" dirty="0" err="1" smtClean="0">
                <a:solidFill>
                  <a:srgbClr val="000000"/>
                </a:solidFill>
                <a:effectLst/>
                <a:latin typeface="Arial" panose="020B0604020202020204" pitchFamily="34" charset="0"/>
              </a:rPr>
              <a:t>Dr.Web</a:t>
            </a:r>
            <a:r>
              <a:rPr lang="ru-RU" b="0" i="0" dirty="0" smtClean="0">
                <a:solidFill>
                  <a:srgbClr val="000000"/>
                </a:solidFill>
                <a:effectLst/>
                <a:latin typeface="Arial" panose="020B0604020202020204" pitchFamily="34" charset="0"/>
              </a:rPr>
              <a:t>, Касперский, NOD32, </a:t>
            </a:r>
            <a:r>
              <a:rPr lang="ru-RU" b="0" i="0" dirty="0" err="1" smtClean="0">
                <a:solidFill>
                  <a:srgbClr val="000000"/>
                </a:solidFill>
                <a:effectLst/>
                <a:latin typeface="Arial" panose="020B0604020202020204" pitchFamily="34" charset="0"/>
              </a:rPr>
              <a:t>Avira</a:t>
            </a:r>
            <a:r>
              <a:rPr lang="ru-RU" b="0" i="0" dirty="0" smtClean="0">
                <a:solidFill>
                  <a:srgbClr val="000000"/>
                </a:solidFill>
                <a:effectLst/>
                <a:latin typeface="Arial" panose="020B0604020202020204" pitchFamily="34" charset="0"/>
              </a:rPr>
              <a:t>, </a:t>
            </a:r>
            <a:r>
              <a:rPr lang="ru-RU" b="0" i="0" dirty="0" err="1" smtClean="0">
                <a:solidFill>
                  <a:srgbClr val="000000"/>
                </a:solidFill>
                <a:effectLst/>
                <a:latin typeface="Arial" panose="020B0604020202020204" pitchFamily="34" charset="0"/>
              </a:rPr>
              <a:t>Avast</a:t>
            </a:r>
            <a:r>
              <a:rPr lang="ru-RU" b="0" i="0" dirty="0" smtClean="0">
                <a:solidFill>
                  <a:srgbClr val="000000"/>
                </a:solidFill>
                <a:effectLst/>
                <a:latin typeface="Arial" panose="020B0604020202020204" pitchFamily="34" charset="0"/>
              </a:rPr>
              <a:t> и т.п.)</a:t>
            </a:r>
          </a:p>
          <a:p>
            <a:pPr marL="342900" indent="-342900" algn="just" fontAlgn="base">
              <a:buFont typeface="+mj-lt"/>
              <a:buAutoNum type="arabicPeriod"/>
            </a:pPr>
            <a:r>
              <a:rPr lang="ru-RU" b="0" i="0" dirty="0" smtClean="0">
                <a:solidFill>
                  <a:srgbClr val="000000"/>
                </a:solidFill>
                <a:effectLst/>
                <a:latin typeface="Arial" panose="020B0604020202020204" pitchFamily="34" charset="0"/>
              </a:rPr>
              <a:t>Антивирусная программа всегда должна быть в актуальном состоянии: обычно программы сами следят за обновлениями своих компонентов, но нелишне время от времени и самому убеждаться в «свежести» антивирусных баз и программных модулей.</a:t>
            </a:r>
          </a:p>
          <a:p>
            <a:pPr marL="342900" indent="-342900" algn="just" fontAlgn="base">
              <a:buFont typeface="+mj-lt"/>
              <a:buAutoNum type="arabicPeriod"/>
            </a:pPr>
            <a:r>
              <a:rPr lang="ru-RU" b="0" i="0" dirty="0" smtClean="0">
                <a:solidFill>
                  <a:srgbClr val="000000"/>
                </a:solidFill>
                <a:effectLst/>
                <a:latin typeface="Arial" panose="020B0604020202020204" pitchFamily="34" charset="0"/>
              </a:rPr>
              <a:t>Ваша операционная система должна автоматически обновляться! </a:t>
            </a:r>
            <a:r>
              <a:rPr lang="ru-RU" b="0" i="0" dirty="0" err="1" smtClean="0">
                <a:solidFill>
                  <a:srgbClr val="000000"/>
                </a:solidFill>
                <a:effectLst/>
                <a:latin typeface="Arial" panose="020B0604020202020204" pitchFamily="34" charset="0"/>
              </a:rPr>
              <a:t>Windows</a:t>
            </a:r>
            <a:r>
              <a:rPr lang="ru-RU" b="0" i="0" dirty="0" smtClean="0">
                <a:solidFill>
                  <a:srgbClr val="000000"/>
                </a:solidFill>
                <a:effectLst/>
                <a:latin typeface="Arial" panose="020B0604020202020204" pitchFamily="34" charset="0"/>
              </a:rPr>
              <a:t> без обновлений подвергается большему риску заражения вирусами – поэтому, если система предупреждает вас о том, что автоматическое обновление по какой-либо причине не происходит, необходимо выполнить все рекомендованные действия, а если это не поможет – обратиться к специалисту.</a:t>
            </a:r>
            <a:endParaRPr lang="ru-RU" b="0" i="0" dirty="0">
              <a:solidFill>
                <a:srgbClr val="000000"/>
              </a:solidFill>
              <a:effectLst/>
              <a:latin typeface="Arial" panose="020B0604020202020204" pitchFamily="34" charset="0"/>
            </a:endParaRPr>
          </a:p>
        </p:txBody>
      </p:sp>
      <p:pic>
        <p:nvPicPr>
          <p:cNvPr id="8194" name="Picture 2" descr="http://planetrockwall.com/images/sized/images/uploads/computer-virus-570x366.jpg"/>
          <p:cNvPicPr>
            <a:picLocks noChangeAspect="1" noChangeArrowheads="1"/>
          </p:cNvPicPr>
          <p:nvPr/>
        </p:nvPicPr>
        <p:blipFill rotWithShape="1">
          <a:blip r:embed="rId2">
            <a:extLst>
              <a:ext uri="{28A0092B-C50C-407E-A947-70E740481C1C}">
                <a14:useLocalDpi xmlns:a14="http://schemas.microsoft.com/office/drawing/2010/main" val="0"/>
              </a:ext>
            </a:extLst>
          </a:blip>
          <a:srcRect l="6616" t="8829" r="4469"/>
          <a:stretch/>
        </p:blipFill>
        <p:spPr bwMode="auto">
          <a:xfrm>
            <a:off x="2157411" y="4529227"/>
            <a:ext cx="4443412" cy="1862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8116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7298" y="291198"/>
            <a:ext cx="7358063" cy="369332"/>
          </a:xfrm>
          <a:prstGeom prst="rect">
            <a:avLst/>
          </a:prstGeom>
        </p:spPr>
        <p:txBody>
          <a:bodyPr wrap="square">
            <a:spAutoFit/>
          </a:bodyPr>
          <a:lstStyle/>
          <a:p>
            <a:pPr fontAlgn="base"/>
            <a:r>
              <a:rPr lang="ru-RU" b="1" i="0" dirty="0" smtClean="0">
                <a:solidFill>
                  <a:srgbClr val="000000"/>
                </a:solidFill>
                <a:effectLst/>
                <a:latin typeface="Arial" panose="020B0604020202020204" pitchFamily="34" charset="0"/>
              </a:rPr>
              <a:t>Что делать, если ваш компьютер заражен вирусом?</a:t>
            </a:r>
            <a:endParaRPr lang="ru-RU" b="1" i="0" dirty="0">
              <a:solidFill>
                <a:srgbClr val="000000"/>
              </a:solidFill>
              <a:effectLst/>
              <a:latin typeface="Arial" panose="020B0604020202020204" pitchFamily="34" charset="0"/>
            </a:endParaRPr>
          </a:p>
        </p:txBody>
      </p:sp>
      <p:sp>
        <p:nvSpPr>
          <p:cNvPr id="3" name="Прямоугольник 2"/>
          <p:cNvSpPr/>
          <p:nvPr/>
        </p:nvSpPr>
        <p:spPr>
          <a:xfrm>
            <a:off x="600075" y="1085493"/>
            <a:ext cx="8186738" cy="2862322"/>
          </a:xfrm>
          <a:prstGeom prst="rect">
            <a:avLst/>
          </a:prstGeom>
        </p:spPr>
        <p:txBody>
          <a:bodyPr wrap="square">
            <a:spAutoFit/>
          </a:bodyPr>
          <a:lstStyle/>
          <a:p>
            <a:pPr marL="342900" indent="-342900" algn="just" fontAlgn="base">
              <a:buFont typeface="+mj-lt"/>
              <a:buAutoNum type="arabicPeriod"/>
            </a:pPr>
            <a:r>
              <a:rPr lang="ru-RU" b="0" i="0" dirty="0" smtClean="0">
                <a:solidFill>
                  <a:srgbClr val="000000"/>
                </a:solidFill>
                <a:effectLst/>
                <a:latin typeface="Arial" panose="020B0604020202020204" pitchFamily="34" charset="0"/>
              </a:rPr>
              <a:t>Если на вашем компьютере установлена постоянная антивирусная программа, обязательно обновите ее вирусную базу. После обновления вирусной базы поставьте ваш компьютер на полную проверку и удалите все зараженные объекты, которые антивирус не смог обнаружить ранее. По окончании перезагрузите компьютер.</a:t>
            </a:r>
          </a:p>
          <a:p>
            <a:pPr marL="342900" indent="-342900" algn="just" fontAlgn="base">
              <a:buFont typeface="+mj-lt"/>
              <a:buAutoNum type="arabicPeriod"/>
            </a:pPr>
            <a:r>
              <a:rPr lang="ru-RU" b="0" i="0" dirty="0" smtClean="0">
                <a:solidFill>
                  <a:srgbClr val="000000"/>
                </a:solidFill>
                <a:effectLst/>
                <a:latin typeface="Arial" panose="020B0604020202020204" pitchFamily="34" charset="0"/>
              </a:rPr>
              <a:t>Если на вашем компьютере не установлен постоянный антивирус, вам нужно его установить (рекомендуется использовать программы известных производителей - </a:t>
            </a:r>
            <a:r>
              <a:rPr lang="ru-RU" b="0" i="0" dirty="0" err="1" smtClean="0">
                <a:solidFill>
                  <a:srgbClr val="000000"/>
                </a:solidFill>
                <a:effectLst/>
                <a:latin typeface="Arial" panose="020B0604020202020204" pitchFamily="34" charset="0"/>
              </a:rPr>
              <a:t>Dr.Web</a:t>
            </a:r>
            <a:r>
              <a:rPr lang="ru-RU" b="0" i="0" dirty="0" smtClean="0">
                <a:solidFill>
                  <a:srgbClr val="000000"/>
                </a:solidFill>
                <a:effectLst/>
                <a:latin typeface="Arial" panose="020B0604020202020204" pitchFamily="34" charset="0"/>
              </a:rPr>
              <a:t>, Касперский </a:t>
            </a:r>
            <a:r>
              <a:rPr lang="ru-RU" b="0" i="0" dirty="0" err="1" smtClean="0">
                <a:solidFill>
                  <a:srgbClr val="000000"/>
                </a:solidFill>
                <a:effectLst/>
                <a:latin typeface="Arial" panose="020B0604020202020204" pitchFamily="34" charset="0"/>
              </a:rPr>
              <a:t>lab</a:t>
            </a:r>
            <a:r>
              <a:rPr lang="ru-RU" b="0" i="0" dirty="0" smtClean="0">
                <a:solidFill>
                  <a:srgbClr val="000000"/>
                </a:solidFill>
                <a:effectLst/>
                <a:latin typeface="Arial" panose="020B0604020202020204" pitchFamily="34" charset="0"/>
              </a:rPr>
              <a:t>., NOD32, </a:t>
            </a:r>
            <a:r>
              <a:rPr lang="ru-RU" b="0" i="0" dirty="0" err="1" smtClean="0">
                <a:solidFill>
                  <a:srgbClr val="000000"/>
                </a:solidFill>
                <a:effectLst/>
                <a:latin typeface="Arial" panose="020B0604020202020204" pitchFamily="34" charset="0"/>
              </a:rPr>
              <a:t>AntiVir</a:t>
            </a:r>
            <a:r>
              <a:rPr lang="ru-RU" b="0" i="0" dirty="0" smtClean="0">
                <a:solidFill>
                  <a:srgbClr val="000000"/>
                </a:solidFill>
                <a:effectLst/>
                <a:latin typeface="Arial" panose="020B0604020202020204" pitchFamily="34" charset="0"/>
              </a:rPr>
              <a:t> и т.п.), обязательно обновить его вирусную базу и сделать полную проверку вашего компьютера.</a:t>
            </a:r>
            <a:endParaRPr lang="ru-RU" b="0" i="0" dirty="0">
              <a:solidFill>
                <a:srgbClr val="000000"/>
              </a:solidFill>
              <a:effectLst/>
              <a:latin typeface="Arial" panose="020B0604020202020204" pitchFamily="34" charset="0"/>
            </a:endParaRPr>
          </a:p>
        </p:txBody>
      </p:sp>
      <p:pic>
        <p:nvPicPr>
          <p:cNvPr id="10242" name="Picture 2" descr="http://www.sciencephoto.com/image/350368/large/T4650342-Computer_viruses,_computer_artwork-SP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660" y="3983980"/>
            <a:ext cx="2576194" cy="2138660"/>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5331" y="3947815"/>
            <a:ext cx="2556225" cy="2102495"/>
          </a:xfrm>
          <a:prstGeom prst="rect">
            <a:avLst/>
          </a:prstGeom>
        </p:spPr>
      </p:pic>
      <p:pic>
        <p:nvPicPr>
          <p:cNvPr id="6" name="Picture 4" descr="http://www.free-antivirus.co/articles/Arm-Your-Computer-System-With-Antivirus-to-Combat-Viruses-104.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9927" y="3947815"/>
            <a:ext cx="2551165" cy="1972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775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051" y="858946"/>
            <a:ext cx="8386762" cy="3693319"/>
          </a:xfrm>
          <a:prstGeom prst="rect">
            <a:avLst/>
          </a:prstGeom>
        </p:spPr>
        <p:txBody>
          <a:bodyPr wrap="square">
            <a:spAutoFit/>
          </a:bodyPr>
          <a:lstStyle/>
          <a:p>
            <a:pPr marL="342900" indent="-342900" algn="just" fontAlgn="base">
              <a:buFont typeface="+mj-lt"/>
              <a:buAutoNum type="arabicPeriod"/>
            </a:pPr>
            <a:r>
              <a:rPr lang="ru-RU" b="0" i="0" dirty="0" smtClean="0">
                <a:solidFill>
                  <a:srgbClr val="000000"/>
                </a:solidFill>
                <a:effectLst/>
                <a:latin typeface="Arial" panose="020B0604020202020204" pitchFamily="34" charset="0"/>
              </a:rPr>
              <a:t>Лучше всего делать проверку в так называемом </a:t>
            </a:r>
            <a:r>
              <a:rPr lang="ru-RU" b="0" i="1" dirty="0" smtClean="0">
                <a:solidFill>
                  <a:srgbClr val="000000"/>
                </a:solidFill>
                <a:effectLst/>
                <a:latin typeface="Arial" panose="020B0604020202020204" pitchFamily="34" charset="0"/>
              </a:rPr>
              <a:t>«Безопасном режиме»</a:t>
            </a:r>
            <a:r>
              <a:rPr lang="ru-RU" b="0" i="0" dirty="0" smtClean="0">
                <a:solidFill>
                  <a:srgbClr val="000000"/>
                </a:solidFill>
                <a:effectLst/>
                <a:latin typeface="Arial" panose="020B0604020202020204" pitchFamily="34" charset="0"/>
              </a:rPr>
              <a:t>. Перезагрузите компьютер и перед тем, как у вас появится заставка с загрузкой </a:t>
            </a:r>
            <a:r>
              <a:rPr lang="ru-RU" b="0" i="0" dirty="0" err="1" smtClean="0">
                <a:solidFill>
                  <a:srgbClr val="000000"/>
                </a:solidFill>
                <a:effectLst/>
                <a:latin typeface="Arial" panose="020B0604020202020204" pitchFamily="34" charset="0"/>
              </a:rPr>
              <a:t>Windows</a:t>
            </a:r>
            <a:r>
              <a:rPr lang="ru-RU" b="0" i="0" dirty="0" smtClean="0">
                <a:solidFill>
                  <a:srgbClr val="000000"/>
                </a:solidFill>
                <a:effectLst/>
                <a:latin typeface="Arial" panose="020B0604020202020204" pitchFamily="34" charset="0"/>
              </a:rPr>
              <a:t>, нажмите F8, после чего </a:t>
            </a:r>
            <a:r>
              <a:rPr lang="ru-RU" b="0" i="0" dirty="0" err="1" smtClean="0">
                <a:solidFill>
                  <a:srgbClr val="000000"/>
                </a:solidFill>
                <a:effectLst/>
                <a:latin typeface="Arial" panose="020B0604020202020204" pitchFamily="34" charset="0"/>
              </a:rPr>
              <a:t>Windows</a:t>
            </a:r>
            <a:r>
              <a:rPr lang="ru-RU" b="0" i="0" dirty="0" smtClean="0">
                <a:solidFill>
                  <a:srgbClr val="000000"/>
                </a:solidFill>
                <a:effectLst/>
                <a:latin typeface="Arial" panose="020B0604020202020204" pitchFamily="34" charset="0"/>
              </a:rPr>
              <a:t> спросит, какой режим загрузки вы предпочитаете, — вам нужно выбрать Безопасный режим (англ. </a:t>
            </a:r>
            <a:r>
              <a:rPr lang="ru-RU" b="0" i="0" dirty="0" err="1" smtClean="0">
                <a:solidFill>
                  <a:srgbClr val="000000"/>
                </a:solidFill>
                <a:effectLst/>
                <a:latin typeface="Arial" panose="020B0604020202020204" pitchFamily="34" charset="0"/>
              </a:rPr>
              <a:t>Safe</a:t>
            </a:r>
            <a:r>
              <a:rPr lang="ru-RU" b="0" i="0" dirty="0" smtClean="0">
                <a:solidFill>
                  <a:srgbClr val="000000"/>
                </a:solidFill>
                <a:effectLst/>
                <a:latin typeface="Arial" panose="020B0604020202020204" pitchFamily="34" charset="0"/>
              </a:rPr>
              <a:t> </a:t>
            </a:r>
            <a:r>
              <a:rPr lang="ru-RU" b="0" i="0" dirty="0" err="1" smtClean="0">
                <a:solidFill>
                  <a:srgbClr val="000000"/>
                </a:solidFill>
                <a:effectLst/>
                <a:latin typeface="Arial" panose="020B0604020202020204" pitchFamily="34" charset="0"/>
              </a:rPr>
              <a:t>Mode</a:t>
            </a:r>
            <a:r>
              <a:rPr lang="ru-RU" b="0" i="0" dirty="0" smtClean="0">
                <a:solidFill>
                  <a:srgbClr val="000000"/>
                </a:solidFill>
                <a:effectLst/>
                <a:latin typeface="Arial" panose="020B0604020202020204" pitchFamily="34" charset="0"/>
              </a:rPr>
              <a:t>). После того как антивирус проверит весь ваш компьютер, вылечит/удалит зараженные файлы, вы можете перезагрузиться в Нормальный режим (просто сделайте перезагрузку системы еще раз).</a:t>
            </a:r>
          </a:p>
          <a:p>
            <a:pPr marL="342900" indent="-342900" algn="just" fontAlgn="base">
              <a:buFont typeface="+mj-lt"/>
              <a:buAutoNum type="arabicPeriod"/>
            </a:pPr>
            <a:r>
              <a:rPr lang="ru-RU" b="0" i="0" dirty="0" smtClean="0">
                <a:solidFill>
                  <a:srgbClr val="000000"/>
                </a:solidFill>
                <a:effectLst/>
                <a:latin typeface="Arial" panose="020B0604020202020204" pitchFamily="34" charset="0"/>
              </a:rPr>
              <a:t>Для однократной проверки и лечения вашего компьютера от вирусов вы можете загрузить с сайта </a:t>
            </a:r>
            <a:r>
              <a:rPr lang="ru-RU" b="0" i="0" dirty="0" err="1" smtClean="0">
                <a:solidFill>
                  <a:srgbClr val="000000"/>
                </a:solidFill>
                <a:effectLst/>
                <a:latin typeface="Arial" panose="020B0604020202020204" pitchFamily="34" charset="0"/>
              </a:rPr>
              <a:t>RiNet</a:t>
            </a:r>
            <a:r>
              <a:rPr lang="ru-RU" b="0" i="0" dirty="0" smtClean="0">
                <a:solidFill>
                  <a:srgbClr val="000000"/>
                </a:solidFill>
                <a:effectLst/>
                <a:latin typeface="Arial" panose="020B0604020202020204" pitchFamily="34" charset="0"/>
              </a:rPr>
              <a:t> (доступ к сайту открыт даже в том случае, если услуга доступа в Интернет заблокирована) антивирусную утилиту </a:t>
            </a:r>
            <a:r>
              <a:rPr lang="ru-RU" b="0" i="0" dirty="0" err="1" smtClean="0">
                <a:solidFill>
                  <a:srgbClr val="000000"/>
                </a:solidFill>
                <a:effectLst/>
                <a:latin typeface="Arial" panose="020B0604020202020204" pitchFamily="34" charset="0"/>
              </a:rPr>
              <a:t>CureIt</a:t>
            </a:r>
            <a:r>
              <a:rPr lang="ru-RU" b="0" i="0" dirty="0" smtClean="0">
                <a:solidFill>
                  <a:srgbClr val="000000"/>
                </a:solidFill>
                <a:effectLst/>
                <a:latin typeface="Arial" panose="020B0604020202020204" pitchFamily="34" charset="0"/>
              </a:rPr>
              <a:t>! от компании </a:t>
            </a:r>
            <a:r>
              <a:rPr lang="ru-RU" b="0" i="0" dirty="0" err="1" smtClean="0">
                <a:solidFill>
                  <a:srgbClr val="000000"/>
                </a:solidFill>
                <a:effectLst/>
                <a:latin typeface="Arial" panose="020B0604020202020204" pitchFamily="34" charset="0"/>
              </a:rPr>
              <a:t>Dr.Web</a:t>
            </a:r>
            <a:r>
              <a:rPr lang="ru-RU" b="0" i="0" dirty="0" smtClean="0">
                <a:solidFill>
                  <a:srgbClr val="000000"/>
                </a:solidFill>
                <a:effectLst/>
                <a:latin typeface="Arial" panose="020B0604020202020204" pitchFamily="34" charset="0"/>
              </a:rPr>
              <a:t>. При обнаружении вирусов удалите зараженные объекты и перезагрузите компьютер.</a:t>
            </a:r>
            <a:endParaRPr lang="ru-RU" b="0" i="0" dirty="0">
              <a:solidFill>
                <a:srgbClr val="000000"/>
              </a:solidFill>
              <a:effectLst/>
              <a:latin typeface="Arial" panose="020B0604020202020204" pitchFamily="34" charset="0"/>
            </a:endParaRPr>
          </a:p>
        </p:txBody>
      </p:sp>
      <p:sp>
        <p:nvSpPr>
          <p:cNvPr id="3" name="Прямоугольник 2"/>
          <p:cNvSpPr/>
          <p:nvPr/>
        </p:nvSpPr>
        <p:spPr>
          <a:xfrm>
            <a:off x="1257298" y="291198"/>
            <a:ext cx="7358063" cy="369332"/>
          </a:xfrm>
          <a:prstGeom prst="rect">
            <a:avLst/>
          </a:prstGeom>
        </p:spPr>
        <p:txBody>
          <a:bodyPr wrap="square">
            <a:spAutoFit/>
          </a:bodyPr>
          <a:lstStyle/>
          <a:p>
            <a:pPr fontAlgn="base"/>
            <a:r>
              <a:rPr lang="ru-RU" b="1" i="0" dirty="0" smtClean="0">
                <a:solidFill>
                  <a:srgbClr val="000000"/>
                </a:solidFill>
                <a:effectLst/>
                <a:latin typeface="Arial" panose="020B0604020202020204" pitchFamily="34" charset="0"/>
              </a:rPr>
              <a:t>Что делать, если ваш компьютер заражен вирусом?</a:t>
            </a:r>
            <a:endParaRPr lang="ru-RU" b="1" i="0" dirty="0">
              <a:solidFill>
                <a:srgbClr val="000000"/>
              </a:solidFill>
              <a:effectLst/>
              <a:latin typeface="Arial" panose="020B0604020202020204" pitchFamily="34" charset="0"/>
            </a:endParaRPr>
          </a:p>
        </p:txBody>
      </p:sp>
      <p:pic>
        <p:nvPicPr>
          <p:cNvPr id="13314" name="Picture 2" descr="http://3.bp.blogspot.com/-47CNT4dS60U/UrCFMzyVbCI/AAAAAAAABnQ/pHw5Ty5ezX4/s1600/remove-computer-viru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8241" y="4552265"/>
            <a:ext cx="3050381" cy="1828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9099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00249" y="362634"/>
            <a:ext cx="6615113" cy="369332"/>
          </a:xfrm>
          <a:prstGeom prst="rect">
            <a:avLst/>
          </a:prstGeom>
        </p:spPr>
        <p:txBody>
          <a:bodyPr wrap="square">
            <a:spAutoFit/>
          </a:bodyPr>
          <a:lstStyle/>
          <a:p>
            <a:pPr fontAlgn="base"/>
            <a:r>
              <a:rPr lang="ru-RU" b="1" i="0" dirty="0" smtClean="0">
                <a:solidFill>
                  <a:srgbClr val="000000"/>
                </a:solidFill>
                <a:effectLst/>
                <a:latin typeface="Arial" panose="020B0604020202020204" pitchFamily="34" charset="0"/>
              </a:rPr>
              <a:t>Незаконный доступ к вашему компьютеру</a:t>
            </a:r>
            <a:endParaRPr lang="ru-RU" b="1" i="0" dirty="0">
              <a:solidFill>
                <a:srgbClr val="000000"/>
              </a:solidFill>
              <a:effectLst/>
              <a:latin typeface="Arial" panose="020B0604020202020204" pitchFamily="34" charset="0"/>
            </a:endParaRPr>
          </a:p>
        </p:txBody>
      </p:sp>
      <p:sp>
        <p:nvSpPr>
          <p:cNvPr id="3" name="Прямоугольник 2"/>
          <p:cNvSpPr/>
          <p:nvPr/>
        </p:nvSpPr>
        <p:spPr>
          <a:xfrm>
            <a:off x="485775" y="1121032"/>
            <a:ext cx="5100638" cy="4801314"/>
          </a:xfrm>
          <a:prstGeom prst="rect">
            <a:avLst/>
          </a:prstGeom>
        </p:spPr>
        <p:txBody>
          <a:bodyPr wrap="square">
            <a:spAutoFit/>
          </a:bodyPr>
          <a:lstStyle/>
          <a:p>
            <a:pPr algn="just" fontAlgn="base"/>
            <a:r>
              <a:rPr lang="ru-RU" b="0" i="0" dirty="0" smtClean="0">
                <a:solidFill>
                  <a:srgbClr val="000000"/>
                </a:solidFill>
                <a:effectLst/>
                <a:latin typeface="Arial" panose="020B0604020202020204" pitchFamily="34" charset="0"/>
              </a:rPr>
              <a:t>Еще одна опасность сети - так называемые хакеры.</a:t>
            </a:r>
          </a:p>
          <a:p>
            <a:pPr algn="just" fontAlgn="base"/>
            <a:r>
              <a:rPr lang="ru-RU" b="0" i="0" dirty="0" smtClean="0">
                <a:solidFill>
                  <a:srgbClr val="000000"/>
                </a:solidFill>
                <a:effectLst/>
                <a:latin typeface="Arial" panose="020B0604020202020204" pitchFamily="34" charset="0"/>
              </a:rPr>
              <a:t>С развитием сети Интернет информация становится все более и более доступной. В настоящее время даже технически не образованный человек, посетив один из тысяч хакерских сайтов, может попытаться получить доступ к вашему компьютеру.</a:t>
            </a:r>
          </a:p>
          <a:p>
            <a:pPr algn="just" fontAlgn="base"/>
            <a:r>
              <a:rPr lang="ru-RU" b="0" i="0" dirty="0" smtClean="0">
                <a:solidFill>
                  <a:srgbClr val="000000"/>
                </a:solidFill>
                <a:effectLst/>
                <a:latin typeface="Arial" panose="020B0604020202020204" pitchFamily="34" charset="0"/>
              </a:rPr>
              <a:t>Часто услугами хакеров пользуются фирмы, занимающиеся </a:t>
            </a:r>
            <a:r>
              <a:rPr lang="ru-RU" b="0" i="0" dirty="0" err="1" smtClean="0">
                <a:solidFill>
                  <a:srgbClr val="000000"/>
                </a:solidFill>
                <a:effectLst/>
                <a:latin typeface="Arial" panose="020B0604020202020204" pitchFamily="34" charset="0"/>
              </a:rPr>
              <a:t>спамерской</a:t>
            </a:r>
            <a:r>
              <a:rPr lang="ru-RU" b="0" i="0" dirty="0" smtClean="0">
                <a:solidFill>
                  <a:srgbClr val="000000"/>
                </a:solidFill>
                <a:effectLst/>
                <a:latin typeface="Arial" panose="020B0604020202020204" pitchFamily="34" charset="0"/>
              </a:rPr>
              <a:t> деятельностью - незаконной массовой рассылкой рекламы по электронным адресам. Ваш «взломанный» хакером компьютер превращается в сервер, рассылающий спам. Как правило </a:t>
            </a:r>
            <a:r>
              <a:rPr lang="ru-RU" b="0" i="0" dirty="0" err="1" smtClean="0">
                <a:solidFill>
                  <a:srgbClr val="000000"/>
                </a:solidFill>
                <a:effectLst/>
                <a:latin typeface="Arial" panose="020B0604020202020204" pitchFamily="34" charset="0"/>
              </a:rPr>
              <a:t>интернет-провайдеры</a:t>
            </a:r>
            <a:r>
              <a:rPr lang="ru-RU" b="0" i="0" dirty="0" smtClean="0">
                <a:solidFill>
                  <a:srgbClr val="000000"/>
                </a:solidFill>
                <a:effectLst/>
                <a:latin typeface="Arial" panose="020B0604020202020204" pitchFamily="34" charset="0"/>
              </a:rPr>
              <a:t> блокируют доступ в сеть абонентам, с чьих компьютеров поступает зловредный трафик.</a:t>
            </a:r>
            <a:endParaRPr lang="ru-RU" b="0" i="0" dirty="0">
              <a:solidFill>
                <a:srgbClr val="000000"/>
              </a:solidFill>
              <a:effectLst/>
              <a:latin typeface="Arial" panose="020B0604020202020204" pitchFamily="34" charset="0"/>
            </a:endParaRPr>
          </a:p>
        </p:txBody>
      </p:sp>
      <p:pic>
        <p:nvPicPr>
          <p:cNvPr id="11266" name="Picture 2" descr="https://sp.yimg.com/xj/th?id=OIP.M4ea2643c3bf12d990e5989efc1fd2601H0&amp;pid=15.1&amp;P=0&amp;w=300&amp;h=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7208" y="2780328"/>
            <a:ext cx="2728341" cy="35433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pt.dreamstime.com/bact-eacuterias-clipart-dos-v-iacuterus-dos-germes-thumb31317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6568" y="1121032"/>
            <a:ext cx="2149619" cy="1789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33744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8675" y="419784"/>
            <a:ext cx="8072437" cy="369332"/>
          </a:xfrm>
          <a:prstGeom prst="rect">
            <a:avLst/>
          </a:prstGeom>
        </p:spPr>
        <p:txBody>
          <a:bodyPr wrap="square">
            <a:spAutoFit/>
          </a:bodyPr>
          <a:lstStyle/>
          <a:p>
            <a:pPr fontAlgn="base"/>
            <a:r>
              <a:rPr lang="ru-RU" b="1" i="0" dirty="0" smtClean="0">
                <a:solidFill>
                  <a:srgbClr val="000000"/>
                </a:solidFill>
                <a:effectLst/>
                <a:latin typeface="Arial" panose="020B0604020202020204" pitchFamily="34" charset="0"/>
              </a:rPr>
              <a:t>Некоторые правила по обеспечению вашей сетевой безопасности:</a:t>
            </a:r>
            <a:endParaRPr lang="ru-RU" b="1" i="0" dirty="0">
              <a:solidFill>
                <a:srgbClr val="000000"/>
              </a:solidFill>
              <a:effectLst/>
              <a:latin typeface="Arial" panose="020B0604020202020204" pitchFamily="34" charset="0"/>
            </a:endParaRPr>
          </a:p>
        </p:txBody>
      </p:sp>
      <p:sp>
        <p:nvSpPr>
          <p:cNvPr id="3" name="Прямоугольник 2"/>
          <p:cNvSpPr/>
          <p:nvPr/>
        </p:nvSpPr>
        <p:spPr>
          <a:xfrm>
            <a:off x="457200" y="1418422"/>
            <a:ext cx="4786313" cy="4524315"/>
          </a:xfrm>
          <a:prstGeom prst="rect">
            <a:avLst/>
          </a:prstGeom>
        </p:spPr>
        <p:txBody>
          <a:bodyPr wrap="square">
            <a:spAutoFit/>
          </a:bodyPr>
          <a:lstStyle/>
          <a:p>
            <a:pPr marL="342900" indent="-342900" algn="just" fontAlgn="base">
              <a:buFont typeface="+mj-lt"/>
              <a:buAutoNum type="arabicPeriod"/>
            </a:pPr>
            <a:r>
              <a:rPr lang="ru-RU" b="0" i="0" dirty="0" smtClean="0">
                <a:solidFill>
                  <a:srgbClr val="000000"/>
                </a:solidFill>
                <a:effectLst/>
                <a:latin typeface="Arial" panose="020B0604020202020204" pitchFamily="34" charset="0"/>
              </a:rPr>
              <a:t>Ваша операционная система должна быть в актуальном состоянии, если ваша ОС не поддерживается обновлениями, вы используете ее на свой страх и риск.</a:t>
            </a:r>
            <a:endParaRPr lang="en-US" dirty="0">
              <a:solidFill>
                <a:srgbClr val="000000"/>
              </a:solidFill>
              <a:latin typeface="Arial" panose="020B0604020202020204" pitchFamily="34" charset="0"/>
            </a:endParaRPr>
          </a:p>
          <a:p>
            <a:pPr marL="342900" indent="-342900" algn="just" fontAlgn="base">
              <a:buFont typeface="+mj-lt"/>
              <a:buAutoNum type="arabicPeriod"/>
            </a:pPr>
            <a:endParaRPr lang="ru-RU" b="0" i="0" dirty="0" smtClean="0">
              <a:solidFill>
                <a:srgbClr val="000000"/>
              </a:solidFill>
              <a:effectLst/>
              <a:latin typeface="Arial" panose="020B0604020202020204" pitchFamily="34" charset="0"/>
            </a:endParaRPr>
          </a:p>
          <a:p>
            <a:pPr marL="342900" indent="-342900" algn="just" fontAlgn="base">
              <a:buFont typeface="+mj-lt"/>
              <a:buAutoNum type="arabicPeriod"/>
            </a:pPr>
            <a:r>
              <a:rPr lang="ru-RU" b="0" i="0" dirty="0" smtClean="0">
                <a:solidFill>
                  <a:srgbClr val="000000"/>
                </a:solidFill>
                <a:effectLst/>
                <a:latin typeface="Arial" panose="020B0604020202020204" pitchFamily="34" charset="0"/>
              </a:rPr>
              <a:t>Если вам не хочется обновлять ОС, пользуйтесь функцией «Только критические обновления и </a:t>
            </a:r>
            <a:r>
              <a:rPr lang="ru-RU" b="0" i="0" dirty="0" err="1" smtClean="0">
                <a:solidFill>
                  <a:srgbClr val="000000"/>
                </a:solidFill>
                <a:effectLst/>
                <a:latin typeface="Arial" panose="020B0604020202020204" pitchFamily="34" charset="0"/>
              </a:rPr>
              <a:t>патчи</a:t>
            </a:r>
            <a:r>
              <a:rPr lang="ru-RU" b="0" i="0" dirty="0" smtClean="0">
                <a:solidFill>
                  <a:srgbClr val="000000"/>
                </a:solidFill>
                <a:effectLst/>
                <a:latin typeface="Arial" panose="020B0604020202020204" pitchFamily="34" charset="0"/>
              </a:rPr>
              <a:t> безопасности».</a:t>
            </a:r>
            <a:endParaRPr lang="en-US" b="0" i="0" dirty="0" smtClean="0">
              <a:solidFill>
                <a:srgbClr val="000000"/>
              </a:solidFill>
              <a:effectLst/>
              <a:latin typeface="Arial" panose="020B0604020202020204" pitchFamily="34" charset="0"/>
            </a:endParaRPr>
          </a:p>
          <a:p>
            <a:pPr marL="342900" indent="-342900" algn="just" fontAlgn="base">
              <a:buFont typeface="+mj-lt"/>
              <a:buAutoNum type="arabicPeriod"/>
            </a:pPr>
            <a:endParaRPr lang="ru-RU" b="0" i="0" dirty="0" smtClean="0">
              <a:solidFill>
                <a:srgbClr val="000000"/>
              </a:solidFill>
              <a:effectLst/>
              <a:latin typeface="Arial" panose="020B0604020202020204" pitchFamily="34" charset="0"/>
            </a:endParaRPr>
          </a:p>
          <a:p>
            <a:pPr marL="342900" indent="-342900" algn="just" fontAlgn="base">
              <a:buFont typeface="+mj-lt"/>
              <a:buAutoNum type="arabicPeriod"/>
            </a:pPr>
            <a:r>
              <a:rPr lang="ru-RU" b="0" i="0" dirty="0" smtClean="0">
                <a:solidFill>
                  <a:srgbClr val="000000"/>
                </a:solidFill>
                <a:effectLst/>
                <a:latin typeface="Arial" panose="020B0604020202020204" pitchFamily="34" charset="0"/>
              </a:rPr>
              <a:t>Установите себе программу </a:t>
            </a:r>
            <a:r>
              <a:rPr lang="ru-RU" b="0" i="0" dirty="0" err="1" smtClean="0">
                <a:solidFill>
                  <a:srgbClr val="000000"/>
                </a:solidFill>
                <a:effectLst/>
                <a:latin typeface="Arial" panose="020B0604020202020204" pitchFamily="34" charset="0"/>
              </a:rPr>
              <a:t>Firewall</a:t>
            </a:r>
            <a:r>
              <a:rPr lang="ru-RU" b="0" i="0" dirty="0" smtClean="0">
                <a:solidFill>
                  <a:srgbClr val="000000"/>
                </a:solidFill>
                <a:effectLst/>
                <a:latin typeface="Arial" panose="020B0604020202020204" pitchFamily="34" charset="0"/>
              </a:rPr>
              <a:t> (он же брандмауэр) стороннего производителя, а не входящий в поставку ОС </a:t>
            </a:r>
            <a:r>
              <a:rPr lang="ru-RU" b="0" i="0" dirty="0" err="1" smtClean="0">
                <a:solidFill>
                  <a:srgbClr val="000000"/>
                </a:solidFill>
                <a:effectLst/>
                <a:latin typeface="Arial" panose="020B0604020202020204" pitchFamily="34" charset="0"/>
              </a:rPr>
              <a:t>Windows</a:t>
            </a:r>
            <a:r>
              <a:rPr lang="ru-RU" b="0" i="0" dirty="0" smtClean="0">
                <a:solidFill>
                  <a:srgbClr val="000000"/>
                </a:solidFill>
                <a:effectLst/>
                <a:latin typeface="Arial" panose="020B0604020202020204" pitchFamily="34" charset="0"/>
              </a:rPr>
              <a:t> (кстати, </a:t>
            </a:r>
            <a:r>
              <a:rPr lang="ru-RU" b="0" i="0" dirty="0" err="1" smtClean="0">
                <a:solidFill>
                  <a:srgbClr val="000000"/>
                </a:solidFill>
                <a:effectLst/>
                <a:latin typeface="Arial" panose="020B0604020202020204" pitchFamily="34" charset="0"/>
              </a:rPr>
              <a:t>Firewall</a:t>
            </a:r>
            <a:r>
              <a:rPr lang="ru-RU" b="0" i="0" dirty="0" smtClean="0">
                <a:solidFill>
                  <a:srgbClr val="000000"/>
                </a:solidFill>
                <a:effectLst/>
                <a:latin typeface="Arial" panose="020B0604020202020204" pitchFamily="34" charset="0"/>
              </a:rPr>
              <a:t> поможет вам и в борьбе с вирусами).</a:t>
            </a:r>
            <a:endParaRPr lang="ru-RU" b="0" i="0" dirty="0">
              <a:solidFill>
                <a:srgbClr val="000000"/>
              </a:solidFill>
              <a:effectLst/>
              <a:latin typeface="Arial" panose="020B0604020202020204" pitchFamily="34" charset="0"/>
            </a:endParaRPr>
          </a:p>
        </p:txBody>
      </p:sp>
      <p:pic>
        <p:nvPicPr>
          <p:cNvPr id="12290" name="Picture 2" descr="http://thumbs.dreamstime.com/z/computer-has-virus-2733710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4711"/>
          <a:stretch/>
        </p:blipFill>
        <p:spPr bwMode="auto">
          <a:xfrm>
            <a:off x="5514975" y="1418422"/>
            <a:ext cx="2928937" cy="4524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057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thumbs.dreamstime.com/z/anti-virus-1386554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7414"/>
          <a:stretch/>
        </p:blipFill>
        <p:spPr bwMode="auto">
          <a:xfrm>
            <a:off x="2292845" y="2343150"/>
            <a:ext cx="4450855" cy="402431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852885" y="1109960"/>
            <a:ext cx="6781023" cy="923330"/>
          </a:xfrm>
          <a:prstGeom prst="rect">
            <a:avLst/>
          </a:prstGeom>
          <a:noFill/>
        </p:spPr>
        <p:txBody>
          <a:bodyPr wrap="none" lIns="91440" tIns="45720" rIns="91440" bIns="45720">
            <a:spAutoFit/>
          </a:bodyPr>
          <a:lstStyle/>
          <a:p>
            <a:pPr algn="ctr"/>
            <a:r>
              <a:rPr lang="ru-RU" sz="5400" dirty="0" smtClean="0">
                <a:ln w="0"/>
                <a:solidFill>
                  <a:schemeClr val="accent5">
                    <a:lumMod val="50000"/>
                  </a:schemeClr>
                </a:solidFill>
                <a:effectLst>
                  <a:outerShdw blurRad="38100" dist="25400" dir="5400000" algn="ctr" rotWithShape="0">
                    <a:srgbClr val="6E747A">
                      <a:alpha val="43000"/>
                    </a:srgbClr>
                  </a:outerShdw>
                </a:effectLst>
              </a:rPr>
              <a:t>Спасибо за внимание!</a:t>
            </a:r>
            <a:endParaRPr lang="ru-RU" sz="5400" b="0" cap="none" spc="0" dirty="0">
              <a:ln w="0"/>
              <a:solidFill>
                <a:schemeClr val="accent5">
                  <a:lumMod val="50000"/>
                </a:schemeClr>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06624013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b225a74fc482773c4f9d72198259d896cddf"/>
</p:tagLst>
</file>

<file path=ppt/theme/theme1.xml><?xml version="1.0" encoding="utf-8"?>
<a:theme xmlns:a="http://schemas.openxmlformats.org/drawingml/2006/main" name="Davlenie tv.tel_zhidkostei_fuzik sunduk">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Davlenie tv.tel_zhidkostei_fuzik sunduk</Template>
  <TotalTime>93</TotalTime>
  <Words>1605</Words>
  <Application>Microsoft Office PowerPoint</Application>
  <PresentationFormat>Экран (4:3)</PresentationFormat>
  <Paragraphs>87</Paragraphs>
  <Slides>19</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19</vt:i4>
      </vt:variant>
    </vt:vector>
  </HeadingPairs>
  <TitlesOfParts>
    <vt:vector size="22" baseType="lpstr">
      <vt:lpstr>Arial</vt:lpstr>
      <vt:lpstr>Calibri</vt:lpstr>
      <vt:lpstr>Davlenie tv.tel_zhidkostei_fuzik sunduk</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Aida</dc:creator>
  <cp:lastModifiedBy>Aida</cp:lastModifiedBy>
  <cp:revision>14</cp:revision>
  <dcterms:created xsi:type="dcterms:W3CDTF">2016-01-20T11:45:48Z</dcterms:created>
  <dcterms:modified xsi:type="dcterms:W3CDTF">2016-01-20T13:28:03Z</dcterms:modified>
</cp:coreProperties>
</file>