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>
        <p:scale>
          <a:sx n="82" d="100"/>
          <a:sy n="82" d="100"/>
        </p:scale>
        <p:origin x="-732" y="-3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2126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Заголовок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1463626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4708574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Овал 13"/>
          <p:cNvSpPr/>
          <p:nvPr/>
        </p:nvSpPr>
        <p:spPr>
          <a:xfrm>
            <a:off x="4540348" y="3526302"/>
            <a:ext cx="45720" cy="45720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5" name="Дата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D2A2CB-67CA-4CE4-96E0-6625B3158ADE}" type="datetimeFigureOut">
              <a:rPr lang="ru-RU" smtClean="0"/>
              <a:pPr/>
              <a:t>05.06.2011</a:t>
            </a:fld>
            <a:endParaRPr lang="ru-RU" dirty="0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1D1FFC3-C88D-43DE-B57E-84FDDFE2F025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Содержимое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86D2A2CB-67CA-4CE4-96E0-6625B3158ADE}" type="datetimeFigureOut">
              <a:rPr lang="ru-RU" smtClean="0"/>
              <a:pPr/>
              <a:t>05.06.2011</a:t>
            </a:fld>
            <a:endParaRPr lang="ru-RU" dirty="0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fld id="{11D1FFC3-C88D-43DE-B57E-84FDDFE2F025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6" name="Нижний колонтитул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D2A2CB-67CA-4CE4-96E0-6625B3158ADE}" type="datetimeFigureOut">
              <a:rPr lang="ru-RU" smtClean="0"/>
              <a:pPr/>
              <a:t>05.06.2011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D1FFC3-C88D-43DE-B57E-84FDDFE2F025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685800" y="4916992"/>
            <a:ext cx="79248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D2A2CB-67CA-4CE4-96E0-6625B3158ADE}" type="datetimeFigureOut">
              <a:rPr lang="ru-RU" smtClean="0"/>
              <a:pPr/>
              <a:t>05.06.2011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D1FFC3-C88D-43DE-B57E-84FDDFE2F025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D1FFC3-C88D-43DE-B57E-84FDDFE2F025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D2A2CB-67CA-4CE4-96E0-6625B3158ADE}" type="datetimeFigureOut">
              <a:rPr lang="ru-RU" smtClean="0"/>
              <a:pPr/>
              <a:t>05.06.2011</a:t>
            </a:fld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2" name="Содержимое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4" name="Содержимое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562945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>
            <a:off x="4754880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D2A2CB-67CA-4CE4-96E0-6625B3158ADE}" type="datetimeFigureOut">
              <a:rPr lang="ru-RU" smtClean="0"/>
              <a:pPr/>
              <a:t>05.06.2011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D1FFC3-C88D-43DE-B57E-84FDDFE2F025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D2A2CB-67CA-4CE4-96E0-6625B3158ADE}" type="datetimeFigureOut">
              <a:rPr lang="ru-RU" smtClean="0"/>
              <a:pPr/>
              <a:t>05.06.2011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D1FFC3-C88D-43DE-B57E-84FDDFE2F025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Содержимое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1" name="Заголовок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Дата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86D2A2CB-67CA-4CE4-96E0-6625B3158ADE}" type="datetimeFigureOut">
              <a:rPr lang="ru-RU" smtClean="0"/>
              <a:pPr/>
              <a:t>05.06.2011</a:t>
            </a:fld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11D1FFC3-C88D-43DE-B57E-84FDDFE2F025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ru-RU" dirty="0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D2A2CB-67CA-4CE4-96E0-6625B3158ADE}" type="datetimeFigureOut">
              <a:rPr lang="ru-RU" smtClean="0"/>
              <a:pPr/>
              <a:t>05.06.2011</a:t>
            </a:fld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1D1FFC3-C88D-43DE-B57E-84FDDFE2F025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D2A2CB-67CA-4CE4-96E0-6625B3158ADE}" type="datetimeFigureOut">
              <a:rPr lang="ru-RU" smtClean="0"/>
              <a:pPr/>
              <a:t>05.06.2011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D1FFC3-C88D-43DE-B57E-84FDDFE2F025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D2A2CB-67CA-4CE4-96E0-6625B3158ADE}" type="datetimeFigureOut">
              <a:rPr lang="ru-RU" smtClean="0"/>
              <a:pPr/>
              <a:t>05.06.2011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D1FFC3-C88D-43DE-B57E-84FDDFE2F025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82296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86D2A2CB-67CA-4CE4-96E0-6625B3158ADE}" type="datetimeFigureOut">
              <a:rPr lang="ru-RU" smtClean="0"/>
              <a:pPr/>
              <a:t>05.06.2011</a:t>
            </a:fld>
            <a:endParaRPr lang="ru-RU" dirty="0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410575" y="6181531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fld id="{11D1FFC3-C88D-43DE-B57E-84FDDFE2F025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lang="en-US" sz="4200" b="0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2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l" rtl="0" eaLnBrk="1" latinLnBrk="0" hangingPunct="1">
        <a:spcBef>
          <a:spcPts val="300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838200" y="4357694"/>
            <a:ext cx="8305800" cy="1143000"/>
          </a:xfrm>
        </p:spPr>
        <p:txBody>
          <a:bodyPr/>
          <a:lstStyle/>
          <a:p>
            <a:r>
              <a:rPr lang="ru-RU" sz="4400" dirty="0" smtClean="0"/>
              <a:t>Жизнь. Жизнь после смерти.</a:t>
            </a:r>
            <a:endParaRPr lang="ru-RU" sz="4400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285952" y="1142984"/>
            <a:ext cx="6858048" cy="1857388"/>
          </a:xfrm>
        </p:spPr>
        <p:txBody>
          <a:bodyPr/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 Александр Исаевич Солженицын</a:t>
            </a:r>
            <a:endParaRPr lang="ru-RU" dirty="0"/>
          </a:p>
        </p:txBody>
      </p:sp>
      <p:pic>
        <p:nvPicPr>
          <p:cNvPr id="4" name="Рисунок 3" descr="expert_620_06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348" y="928670"/>
            <a:ext cx="1714512" cy="221457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714348" y="571480"/>
            <a:ext cx="7924800" cy="1085848"/>
          </a:xfrm>
        </p:spPr>
        <p:txBody>
          <a:bodyPr/>
          <a:lstStyle/>
          <a:p>
            <a:r>
              <a:rPr lang="ru-RU" sz="5400" dirty="0" smtClean="0"/>
              <a:t>             Биография</a:t>
            </a:r>
            <a:endParaRPr lang="ru-RU" sz="5400" dirty="0"/>
          </a:p>
        </p:txBody>
      </p:sp>
      <p:sp>
        <p:nvSpPr>
          <p:cNvPr id="11" name="Текст 10"/>
          <p:cNvSpPr>
            <a:spLocks noGrp="1"/>
          </p:cNvSpPr>
          <p:nvPr>
            <p:ph type="body" idx="1"/>
          </p:nvPr>
        </p:nvSpPr>
        <p:spPr>
          <a:xfrm>
            <a:off x="642910" y="1571612"/>
            <a:ext cx="7924800" cy="3214710"/>
          </a:xfrm>
        </p:spPr>
        <p:txBody>
          <a:bodyPr>
            <a:normAutofit/>
          </a:bodyPr>
          <a:lstStyle/>
          <a:p>
            <a:r>
              <a:rPr lang="ru-RU" sz="2800" dirty="0" smtClean="0"/>
              <a:t>Александр Исаевич Солженицын родился 11 декабря 1918 года в Кисловодске. Отец его погиб от несчастного случая за полгода до рождения сына. В 1925 году семья переехала в </a:t>
            </a:r>
            <a:r>
              <a:rPr lang="ru-RU" dirty="0" smtClean="0"/>
              <a:t>Ростов-на-Дону</a:t>
            </a:r>
            <a:r>
              <a:rPr lang="ru-RU" sz="2800" dirty="0" smtClean="0"/>
              <a:t>; там в 1936 Солженицын поступил на физико-математический факультет университета (окончил в 1941).</a:t>
            </a:r>
            <a:endParaRPr lang="ru-RU" sz="2800" dirty="0"/>
          </a:p>
        </p:txBody>
      </p:sp>
    </p:spTree>
  </p:cSld>
  <p:clrMapOvr>
    <a:masterClrMapping/>
  </p:clrMapOvr>
  <p:transition>
    <p:wipe dir="u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Содержимое 7"/>
          <p:cNvSpPr>
            <a:spLocks noGrp="1"/>
          </p:cNvSpPr>
          <p:nvPr>
            <p:ph idx="1"/>
          </p:nvPr>
        </p:nvSpPr>
        <p:spPr>
          <a:xfrm>
            <a:off x="500034" y="642918"/>
            <a:ext cx="8229600" cy="5429288"/>
          </a:xfrm>
        </p:spPr>
        <p:txBody>
          <a:bodyPr>
            <a:normAutofit/>
          </a:bodyPr>
          <a:lstStyle/>
          <a:p>
            <a:r>
              <a:rPr lang="ru-RU" dirty="0" smtClean="0"/>
              <a:t>Тяга к умственной самостоятельности и обостренный интерес к дореволюционному прошлому семьи, в которой хранили память о прежней, непохожей на советскую, жизни, рано подвели Солженицына к замыслу большой книги (по образцу «Войны и мира» Л. Н. Толстого) о первой мировой войне и революции, одним из героев которой мыслился отец писателя. Литературные планы (при характерном для эпохи сознании, что всему должно учиться) обусловили поступление Солженицына на заочное отделение Московского института философии, литературы, истории.</a:t>
            </a:r>
          </a:p>
          <a:p>
            <a:endParaRPr lang="ru-RU" dirty="0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  <p:transition spd="slow">
    <p:split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Заголовок 2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27" name="Содержимое 26"/>
          <p:cNvSpPr>
            <a:spLocks noGrp="1"/>
          </p:cNvSpPr>
          <p:nvPr>
            <p:ph sz="half" idx="1"/>
          </p:nvPr>
        </p:nvSpPr>
        <p:spPr>
          <a:xfrm>
            <a:off x="500034" y="1142984"/>
            <a:ext cx="4059936" cy="4572000"/>
          </a:xfrm>
        </p:spPr>
        <p:txBody>
          <a:bodyPr/>
          <a:lstStyle/>
          <a:p>
            <a:r>
              <a:rPr lang="ru-RU" dirty="0" smtClean="0"/>
              <a:t>В октябре 1941 Солженицын был мобилизован, прошел всю войну, был награжден орденами Отечественной войны 2-й степени и Красной Звезды</a:t>
            </a:r>
            <a:endParaRPr lang="ru-RU" dirty="0"/>
          </a:p>
        </p:txBody>
      </p:sp>
      <p:pic>
        <p:nvPicPr>
          <p:cNvPr id="29" name="Содержимое 28" descr="Презентация1.jpg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4929190" y="1214422"/>
            <a:ext cx="2786082" cy="3714776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</p:spTree>
  </p:cSld>
  <p:clrMapOvr>
    <a:masterClrMapping/>
  </p:clrMapOvr>
  <p:transition>
    <p:strips dir="ru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000108"/>
            <a:ext cx="4329114" cy="5286412"/>
          </a:xfrm>
        </p:spPr>
        <p:txBody>
          <a:bodyPr>
            <a:normAutofit fontScale="92500" lnSpcReduction="10000"/>
          </a:bodyPr>
          <a:lstStyle/>
          <a:p>
            <a:r>
              <a:rPr lang="ru-RU" dirty="0" smtClean="0"/>
              <a:t>9 февраля 1945 Солженицына арестовали за резкие </a:t>
            </a:r>
            <a:r>
              <a:rPr lang="ru-RU" dirty="0" err="1" smtClean="0"/>
              <a:t>антисталинские</a:t>
            </a:r>
            <a:r>
              <a:rPr lang="ru-RU" dirty="0" smtClean="0"/>
              <a:t> высказывания в письмах к другу детства Н. </a:t>
            </a:r>
            <a:r>
              <a:rPr lang="ru-RU" dirty="0" err="1" smtClean="0"/>
              <a:t>Виткевичу</a:t>
            </a:r>
            <a:r>
              <a:rPr lang="ru-RU" dirty="0" smtClean="0"/>
              <a:t>; 27 июля он был осужден на 8 лет исправительно-трудовых лагерей. С февраля 1953 Солженицын очутился на "вечном </a:t>
            </a:r>
            <a:r>
              <a:rPr lang="ru-RU" dirty="0" err="1" smtClean="0"/>
              <a:t>ссыльнопоселении</a:t>
            </a:r>
            <a:r>
              <a:rPr lang="ru-RU" dirty="0" smtClean="0"/>
              <a:t>" в ауле Кок-Терек (Джамбульская область, Казахстан). Дважды лечился в Ташкенте от рака.</a:t>
            </a:r>
            <a:endParaRPr lang="ru-RU" dirty="0"/>
          </a:p>
        </p:txBody>
      </p:sp>
      <p:pic>
        <p:nvPicPr>
          <p:cNvPr id="5" name="Содержимое 4" descr="clip_image001.jpg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5000628" y="1000108"/>
            <a:ext cx="3571900" cy="471490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plus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Содержимое 9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619644"/>
          </a:xfrm>
        </p:spPr>
        <p:txBody>
          <a:bodyPr/>
          <a:lstStyle/>
          <a:p>
            <a:r>
              <a:rPr lang="ru-RU" dirty="0" smtClean="0"/>
              <a:t>В феврале 1956 был реабилитирован решением Верховного Суда СССР, что дало ему возможность вернуться в Россию: он поселился в Рязани и стал преподавать в школе.</a:t>
            </a:r>
            <a:endParaRPr lang="ru-RU" dirty="0"/>
          </a:p>
        </p:txBody>
      </p:sp>
      <p:pic>
        <p:nvPicPr>
          <p:cNvPr id="12" name="Содержимое 11" descr="Слайд1.JPG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5072066" y="1428736"/>
            <a:ext cx="3000396" cy="378621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8258204" cy="5715000"/>
          </a:xfrm>
        </p:spPr>
        <p:txBody>
          <a:bodyPr>
            <a:normAutofit lnSpcReduction="10000"/>
          </a:bodyPr>
          <a:lstStyle/>
          <a:p>
            <a:r>
              <a:rPr lang="ru-RU" dirty="0" smtClean="0"/>
              <a:t>В 1959 году Солженицын за три недели написал рассказ "Щ-854 (Один день одного зэка)", который два года спустя попал в журнал "Новый мир" к А. Т. Твардовскому, и Твардовский добился разрешения на его публикацию непосредственно у Н. С.Хрущева. Так был опубликован знаменитый "Один день Ивана Денисовича" ("Новый мир", 1962, № 11). Вскоре этот рассказ был выдвинут на Ленинскую премию, однако встретил энергичное противодействие защитников коммунизма. После смещения Хрущева началась травля писателя: в сентябре 1965 года КГБ захватило архив Солженицына; возможности печататься практически не было, а в ноябре 1969 года Солженицына исключили из Союза писателей.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ransition>
    <p:pull dir="ld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Содержимое 4"/>
          <p:cNvSpPr>
            <a:spLocks noGrp="1"/>
          </p:cNvSpPr>
          <p:nvPr>
            <p:ph sz="half" idx="1"/>
          </p:nvPr>
        </p:nvSpPr>
        <p:spPr>
          <a:xfrm>
            <a:off x="500034" y="500042"/>
            <a:ext cx="4114800" cy="4762520"/>
          </a:xfrm>
        </p:spPr>
        <p:txBody>
          <a:bodyPr>
            <a:normAutofit fontScale="77500" lnSpcReduction="20000"/>
          </a:bodyPr>
          <a:lstStyle/>
          <a:p>
            <a:r>
              <a:rPr lang="ru-RU" dirty="0" smtClean="0"/>
              <a:t>В 1970 году Нобелевский комитет присудил Солженицыну свою премию за вклад в мировую литературу, что вызвало на родине новую волну нападок и преследований. В сентябре 1973 КГБ обнаружило тайник с рукописью "Архипелага ГУЛАГ", после чего Солженицын дал разрешение на публикацию текста парижскому издательству "</a:t>
            </a:r>
            <a:r>
              <a:rPr lang="ru-RU" dirty="0" err="1" smtClean="0"/>
              <a:t>ИМКА-Пресс</a:t>
            </a:r>
            <a:r>
              <a:rPr lang="ru-RU" dirty="0" smtClean="0"/>
              <a:t>". 12 февраля 1974 Солженицына арестовали, лишили гражданства и на следующий день выслали в ФРГ.</a:t>
            </a:r>
            <a:endParaRPr lang="ru-RU" dirty="0"/>
          </a:p>
        </p:txBody>
      </p:sp>
      <p:sp>
        <p:nvSpPr>
          <p:cNvPr id="6" name="Содержимое 5"/>
          <p:cNvSpPr>
            <a:spLocks noGrp="1"/>
          </p:cNvSpPr>
          <p:nvPr>
            <p:ph sz="half" idx="2"/>
          </p:nvPr>
        </p:nvSpPr>
        <p:spPr>
          <a:xfrm>
            <a:off x="4714876" y="571480"/>
            <a:ext cx="4059936" cy="4572000"/>
          </a:xfrm>
        </p:spPr>
        <p:txBody>
          <a:bodyPr>
            <a:normAutofit fontScale="77500" lnSpcReduction="20000"/>
          </a:bodyPr>
          <a:lstStyle/>
          <a:p>
            <a:r>
              <a:rPr lang="ru-RU" dirty="0" smtClean="0"/>
              <a:t>11 декабря 1990 года Солженицын написал письмо в Комитет по государственным премиям Российской Федерации, в котором отказался получать премию за книгу «Архипелаг ГУЛАГ». Он писал: «Это книга о страданиях миллионов, и я не могу собирать на ней почет...»</a:t>
            </a:r>
            <a:endParaRPr lang="ru-RU" dirty="0"/>
          </a:p>
        </p:txBody>
      </p:sp>
      <p:pic>
        <p:nvPicPr>
          <p:cNvPr id="7" name="Рисунок 6" descr="Узники ГУЛАГА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43438" y="3286124"/>
            <a:ext cx="3929090" cy="2643206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8" name="Прямоугольник 7"/>
          <p:cNvSpPr/>
          <p:nvPr/>
        </p:nvSpPr>
        <p:spPr>
          <a:xfrm>
            <a:off x="3759193" y="5934670"/>
            <a:ext cx="538480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/>
            <a:r>
              <a:rPr lang="ru-RU" sz="5400" b="1" dirty="0" smtClean="0">
                <a:ln w="50800"/>
                <a:solidFill>
                  <a:schemeClr val="bg1">
                    <a:shade val="50000"/>
                  </a:schemeClr>
                </a:solidFill>
              </a:rPr>
              <a:t>Узники ГУЛАГА</a:t>
            </a:r>
            <a:endParaRPr lang="ru-RU" sz="5400" b="1" cap="none" spc="0" dirty="0">
              <a:ln w="50800"/>
              <a:solidFill>
                <a:schemeClr val="bg1">
                  <a:shade val="50000"/>
                </a:schemeClr>
              </a:solidFill>
              <a:effectLst/>
            </a:endParaRPr>
          </a:p>
        </p:txBody>
      </p:sp>
    </p:spTree>
  </p:cSld>
  <p:clrMapOvr>
    <a:masterClrMapping/>
  </p:clrMapOvr>
  <p:transition>
    <p:pull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Содержимое 8"/>
          <p:cNvSpPr>
            <a:spLocks noGrp="1"/>
          </p:cNvSpPr>
          <p:nvPr>
            <p:ph idx="1"/>
          </p:nvPr>
        </p:nvSpPr>
        <p:spPr>
          <a:xfrm>
            <a:off x="457200" y="285728"/>
            <a:ext cx="8229600" cy="6072230"/>
          </a:xfrm>
        </p:spPr>
        <p:txBody>
          <a:bodyPr>
            <a:normAutofit/>
          </a:bodyPr>
          <a:lstStyle/>
          <a:p>
            <a:r>
              <a:rPr lang="ru-RU" sz="2800" dirty="0" smtClean="0"/>
              <a:t>В 1976 году Солженицын перебрался в США и поселился в уединении в усадьбе близ города Кавендиш в штате Вермонт( отсюда его прозвище "вермонтский затворник"). Вернуться в Россию он смог лишь после перестройки: 16 августа 1990 года указом президента СССР писателю было возвращено гражданство, а 27 мая 1994 года Солженицын вернулся домой, проехав по всей стране, от Дальнего Востока до Москвы. В 1997 году был избран в Российскую Академию наук. Писатель скончался 3 августа 2008 года в Москве. Похоронен на кладбище Донского монастыря.</a:t>
            </a:r>
          </a:p>
          <a:p>
            <a:endParaRPr lang="ru-RU" sz="2800" dirty="0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ransition>
    <p:wheel spokes="2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500034" y="0"/>
            <a:ext cx="8229600" cy="1219200"/>
          </a:xfrm>
        </p:spPr>
        <p:txBody>
          <a:bodyPr/>
          <a:lstStyle/>
          <a:p>
            <a:r>
              <a:rPr lang="ru-RU" dirty="0" smtClean="0"/>
              <a:t>Друзья и люди о писателе</a:t>
            </a:r>
            <a:endParaRPr lang="ru-RU" dirty="0"/>
          </a:p>
        </p:txBody>
      </p:sp>
      <p:sp>
        <p:nvSpPr>
          <p:cNvPr id="8" name="Содержимое 7"/>
          <p:cNvSpPr>
            <a:spLocks noGrp="1"/>
          </p:cNvSpPr>
          <p:nvPr>
            <p:ph sz="half" idx="1"/>
          </p:nvPr>
        </p:nvSpPr>
        <p:spPr>
          <a:xfrm>
            <a:off x="357158" y="1285860"/>
            <a:ext cx="4231416" cy="5214974"/>
          </a:xfrm>
        </p:spPr>
        <p:txBody>
          <a:bodyPr>
            <a:normAutofit fontScale="62500" lnSpcReduction="20000"/>
          </a:bodyPr>
          <a:lstStyle/>
          <a:p>
            <a:r>
              <a:rPr lang="ru-RU" dirty="0" smtClean="0"/>
              <a:t>«Наказание божие» для тоталитарной власти</a:t>
            </a:r>
          </a:p>
          <a:p>
            <a:r>
              <a:rPr lang="ru-RU" dirty="0" smtClean="0"/>
              <a:t>Александр </a:t>
            </a:r>
            <a:r>
              <a:rPr lang="ru-RU" dirty="0" err="1" smtClean="0"/>
              <a:t>Солженицин</a:t>
            </a:r>
            <a:r>
              <a:rPr lang="ru-RU" dirty="0" smtClean="0"/>
              <a:t> - одна из самых замечательных фигур минувшего столетия, а, возможно, и не только. Это тот случай, когда о человеке можно прежде всего говорить как об выдающемся социальном явлении. В историю ХХ века он вошел, как подлинное «наказание божие» для тоталитарной власти. Это был тот редчайший случай, когда власть, при всей своей дьявольской мощи, ничего не могла сделать с отдельным человеком, который был узником, узником совести. Это замечательный пример того, как писатель работал не за рабочим столом в кабинете, а на лесоповале, превратив свое сознание в «экран памяти», в текст, который имел могучую силу.</a:t>
            </a:r>
            <a:endParaRPr lang="ru-RU" dirty="0"/>
          </a:p>
        </p:txBody>
      </p:sp>
      <p:pic>
        <p:nvPicPr>
          <p:cNvPr id="10" name="Содержимое 9" descr="soldzh02.jpg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4786314" y="1357298"/>
            <a:ext cx="3857652" cy="4071966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Содержимое 5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8329642" cy="5715000"/>
          </a:xfrm>
        </p:spPr>
        <p:txBody>
          <a:bodyPr>
            <a:normAutofit fontScale="92500" lnSpcReduction="10000"/>
          </a:bodyPr>
          <a:lstStyle/>
          <a:p>
            <a:r>
              <a:rPr lang="ru-RU" dirty="0" err="1" smtClean="0"/>
              <a:t>Солженицин</a:t>
            </a:r>
            <a:r>
              <a:rPr lang="ru-RU" dirty="0" smtClean="0"/>
              <a:t> ничего из себя не изображал. Он просто написал то, что знал, собрал, записал и... И получился, используя терминологию одного известного политика, самый мощный снаряд в сторону СССР и КПСС под названием «Архипелаг ГУЛАГ». </a:t>
            </a:r>
          </a:p>
          <a:p>
            <a:r>
              <a:rPr lang="ru-RU" dirty="0" smtClean="0"/>
              <a:t>Получив еще в 1970-м Нобелевскую премию, он не успокоился, не почил на лаврах. Он знал, что дело всей жизни не сделано: он «ковал» книжку о </a:t>
            </a:r>
            <a:r>
              <a:rPr lang="ru-RU" dirty="0" err="1" smtClean="0"/>
              <a:t>ГУЛАГе</a:t>
            </a:r>
            <a:r>
              <a:rPr lang="ru-RU" dirty="0" smtClean="0"/>
              <a:t>, книжку, которая перевернула мировоззрение миллионов людей. Булат Окуджава во времена, когда царил брежневский «</a:t>
            </a:r>
            <a:r>
              <a:rPr lang="ru-RU" dirty="0" err="1" smtClean="0"/>
              <a:t>стабилизец</a:t>
            </a:r>
            <a:r>
              <a:rPr lang="ru-RU" dirty="0" smtClean="0"/>
              <a:t>», написал: </a:t>
            </a:r>
          </a:p>
          <a:p>
            <a:r>
              <a:rPr lang="ru-RU" i="1" dirty="0" smtClean="0"/>
              <a:t>Римская империя времени упадка</a:t>
            </a:r>
            <a:br>
              <a:rPr lang="ru-RU" i="1" dirty="0" smtClean="0"/>
            </a:br>
            <a:r>
              <a:rPr lang="ru-RU" i="1" dirty="0" smtClean="0"/>
              <a:t>сохраняла видимость твердого порядка: </a:t>
            </a:r>
            <a:br>
              <a:rPr lang="ru-RU" i="1" dirty="0" smtClean="0"/>
            </a:br>
            <a:r>
              <a:rPr lang="ru-RU" i="1" dirty="0" smtClean="0"/>
              <a:t>Цезарь был на месте, соратники рядом.</a:t>
            </a:r>
            <a:br>
              <a:rPr lang="ru-RU" i="1" dirty="0" smtClean="0"/>
            </a:br>
            <a:r>
              <a:rPr lang="ru-RU" i="1" dirty="0" smtClean="0"/>
              <a:t>Жизнь была прекрасна, судя по докладам. </a:t>
            </a:r>
            <a:endParaRPr lang="ru-RU" dirty="0"/>
          </a:p>
        </p:txBody>
      </p:sp>
      <p:sp>
        <p:nvSpPr>
          <p:cNvPr id="7" name="Текст 6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Содержимое 5"/>
          <p:cNvSpPr>
            <a:spLocks noGrp="1"/>
          </p:cNvSpPr>
          <p:nvPr>
            <p:ph sz="half" idx="1"/>
          </p:nvPr>
        </p:nvSpPr>
        <p:spPr>
          <a:xfrm>
            <a:off x="457200" y="500042"/>
            <a:ext cx="4059936" cy="5595958"/>
          </a:xfrm>
        </p:spPr>
        <p:txBody>
          <a:bodyPr>
            <a:normAutofit fontScale="85000" lnSpcReduction="10000"/>
          </a:bodyPr>
          <a:lstStyle/>
          <a:p>
            <a:r>
              <a:rPr lang="ru-RU" dirty="0" smtClean="0"/>
              <a:t>"Архипелаг ГУЛАГ" сдвинул в сознании современников какие-то, казавшиеся неподъемными, могучие тектонические плиты! Но целился Солженицын лишь в Советский Союз, а попал и в Россию, которая отнюдь не была "империей зла". Мученически пострадав и героически выстояв, был изгнан на чужбину (ибо "никакой пророк не принимается в своем отечестве"), но возвратился триумфатором… Был осыпаем почестями – и отказывался от них...</a:t>
            </a:r>
            <a:endParaRPr lang="ru-RU" dirty="0"/>
          </a:p>
        </p:txBody>
      </p:sp>
      <p:pic>
        <p:nvPicPr>
          <p:cNvPr id="8" name="Содержимое 7" descr="Валентин Никитин.jpg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5143504" y="1000108"/>
            <a:ext cx="3000396" cy="428628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9" name="Прямоугольник 8"/>
          <p:cNvSpPr/>
          <p:nvPr/>
        </p:nvSpPr>
        <p:spPr>
          <a:xfrm>
            <a:off x="4071934" y="5357826"/>
            <a:ext cx="4857784" cy="64633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Валентин Никитин</a:t>
            </a:r>
            <a:endParaRPr lang="ru-RU" sz="36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500034" y="1000108"/>
            <a:ext cx="4059936" cy="4572000"/>
          </a:xfrm>
        </p:spPr>
        <p:txBody>
          <a:bodyPr>
            <a:normAutofit lnSpcReduction="10000"/>
          </a:bodyPr>
          <a:lstStyle/>
          <a:p>
            <a:r>
              <a:rPr lang="ru-RU" dirty="0" smtClean="0"/>
              <a:t>Председатель Комитета свободы совести священник ГЛЕБ ЯКУНИН Жизнь и судьба Солженицына не только драматичны, но даже трагичны. Имея великий дар пророка – обличителя грехов и преступлений, - Солженицын отказался от него ...</a:t>
            </a:r>
            <a:endParaRPr lang="ru-RU" dirty="0"/>
          </a:p>
        </p:txBody>
      </p:sp>
      <p:pic>
        <p:nvPicPr>
          <p:cNvPr id="5" name="Содержимое 4" descr="Глеб Якунин.jpg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5199899" y="785813"/>
            <a:ext cx="3089189" cy="4572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6" name="Прямоугольник 5"/>
          <p:cNvSpPr/>
          <p:nvPr/>
        </p:nvSpPr>
        <p:spPr>
          <a:xfrm>
            <a:off x="4195273" y="5357826"/>
            <a:ext cx="494872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dirty="0" smtClean="0"/>
              <a:t>ГЛЕБ ЯКУНИН</a:t>
            </a:r>
            <a:endParaRPr lang="ru-RU" sz="5400" b="1" cap="none" spc="50" dirty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accent1">
                  <a:tint val="3000"/>
                  <a:alpha val="95000"/>
                </a:schemeClr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ru-RU" dirty="0" smtClean="0"/>
              <a:t>ЛЕВ РЕГЕЛЬСОН: «Смерть Солженицына – это психологическое завершение </a:t>
            </a:r>
            <a:r>
              <a:rPr lang="ru-RU" dirty="0" err="1" smtClean="0"/>
              <a:t>советчины</a:t>
            </a:r>
            <a:r>
              <a:rPr lang="ru-RU" dirty="0" smtClean="0"/>
              <a:t> – ушел из жизни самый яркий ее противник»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ransition>
    <p:pull dir="r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0" y="285728"/>
            <a:ext cx="4429156" cy="6286544"/>
          </a:xfrm>
        </p:spPr>
        <p:txBody>
          <a:bodyPr>
            <a:normAutofit fontScale="70000" lnSpcReduction="20000"/>
          </a:bodyPr>
          <a:lstStyle/>
          <a:p>
            <a:r>
              <a:rPr lang="ru-RU" dirty="0" smtClean="0"/>
              <a:t>Глава издательств «Русский путь» НИКИТА СТРУВЕ: Никита Алексеевич, Вы в течение многих лет знали Александра Исаевича Солженицына. Что Вы чувствуете сейчас?</a:t>
            </a:r>
          </a:p>
          <a:p>
            <a:r>
              <a:rPr lang="ru-RU" dirty="0" smtClean="0"/>
              <a:t>Никита Струве: Да, я знал его более 30 лет. Чувствую…большую пустоту. Люди не вечны – все это мы понимаем, но… Большую пустоту!</a:t>
            </a:r>
          </a:p>
          <a:p>
            <a:r>
              <a:rPr lang="ru-RU" dirty="0" smtClean="0"/>
              <a:t>– Как вера и Церковь присутствовали в жизни Солженицына?</a:t>
            </a:r>
          </a:p>
          <a:p>
            <a:r>
              <a:rPr lang="ru-RU" dirty="0" smtClean="0"/>
              <a:t>– Как об этом можно сказать одним словом? Вера в его жизни играла очень большую роль – об этом Александр Исаевич писал в "Архипелаге ГУЛАГ", он верил в Провидение, в </a:t>
            </a:r>
            <a:r>
              <a:rPr lang="ru-RU" dirty="0" err="1" smtClean="0"/>
              <a:t>сверхмирность</a:t>
            </a:r>
            <a:r>
              <a:rPr lang="ru-RU" dirty="0" smtClean="0"/>
              <a:t>. В своем американском доме он основал домашнюю церковь, и на освящении, когда мы с ним </a:t>
            </a:r>
            <a:r>
              <a:rPr lang="ru-RU" dirty="0" err="1" smtClean="0"/>
              <a:t>литургисали</a:t>
            </a:r>
            <a:r>
              <a:rPr lang="ru-RU" dirty="0" smtClean="0"/>
              <a:t>, так сказать, служил отец Александр </a:t>
            </a:r>
            <a:r>
              <a:rPr lang="ru-RU" dirty="0" err="1" smtClean="0"/>
              <a:t>Шмеман</a:t>
            </a:r>
            <a:r>
              <a:rPr lang="ru-RU" dirty="0" smtClean="0"/>
              <a:t>. Я помню, тогда Александр Исаевич сказал: "Когда служит отец Александр – я все понимаю".</a:t>
            </a:r>
            <a:endParaRPr lang="ru-RU" dirty="0"/>
          </a:p>
        </p:txBody>
      </p:sp>
      <p:pic>
        <p:nvPicPr>
          <p:cNvPr id="5" name="Содержимое 4" descr="Струве и Солженицын.jpg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4714876" y="357166"/>
            <a:ext cx="4059238" cy="471490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0" name="Прямоугольник 9"/>
          <p:cNvSpPr/>
          <p:nvPr/>
        </p:nvSpPr>
        <p:spPr>
          <a:xfrm>
            <a:off x="4357686" y="5143513"/>
            <a:ext cx="4547951" cy="144655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/>
            <a:r>
              <a:rPr lang="ru-RU" sz="28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Н.Струве и </a:t>
            </a:r>
            <a:r>
              <a:rPr lang="ru-RU" sz="32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А.Солженицын</a:t>
            </a:r>
          </a:p>
          <a:p>
            <a:pPr algn="ctr"/>
            <a:endParaRPr lang="ru-RU" sz="2800" b="1" cap="none" spc="0" dirty="0">
              <a:ln w="50800"/>
              <a:solidFill>
                <a:schemeClr val="bg1">
                  <a:shade val="50000"/>
                </a:schemeClr>
              </a:solidFill>
              <a:effectLst/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214282" y="857232"/>
            <a:ext cx="8715436" cy="5715040"/>
          </a:xfrm>
        </p:spPr>
        <p:txBody>
          <a:bodyPr>
            <a:normAutofit fontScale="85000" lnSpcReduction="10000"/>
          </a:bodyPr>
          <a:lstStyle/>
          <a:p>
            <a:endParaRPr lang="ru-RU" dirty="0" smtClean="0"/>
          </a:p>
          <a:p>
            <a:r>
              <a:rPr lang="ru-RU" dirty="0" smtClean="0"/>
              <a:t>"«Единая Россия» нашла себе нового идеолога в лице недавно скончавшегося выдающегося писателя, общественного деятеля и нобелевского лауреата Александра Солженицына. Мысль о новом духовном лидере посетила </a:t>
            </a:r>
            <a:r>
              <a:rPr lang="ru-RU" dirty="0" err="1" smtClean="0"/>
              <a:t>единороссов</a:t>
            </a:r>
            <a:r>
              <a:rPr lang="ru-RU" dirty="0" smtClean="0"/>
              <a:t> на совместном заседании трех дискуссионных клубов партии.</a:t>
            </a:r>
          </a:p>
          <a:p>
            <a:endParaRPr lang="ru-RU" dirty="0" smtClean="0"/>
          </a:p>
          <a:p>
            <a:r>
              <a:rPr lang="ru-RU" dirty="0" smtClean="0"/>
              <a:t>«Александр Исаевич мог бы стать одним из тех идеологов российского развития, на которое могла бы сориентироваться партия «Единая Россия», -- высказался заместитель секретаря президиума генсовета партии Юрий Шувалов. Его поддержал председатель Центра социально-консервативной политики, </a:t>
            </a:r>
            <a:r>
              <a:rPr lang="ru-RU" dirty="0" err="1" smtClean="0"/>
              <a:t>замсекретаря</a:t>
            </a:r>
            <a:r>
              <a:rPr lang="ru-RU" dirty="0" smtClean="0"/>
              <a:t> президиума генсовета партии и глава думского комитета по труду и социальной политике Андрей Исаев. Он заметил, что партия давно уже следует правильным курсом и придерживается «тех традиций консерватизма, которые заложил Солженицын».</a:t>
            </a: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14480" y="285728"/>
            <a:ext cx="8229600" cy="1219200"/>
          </a:xfrm>
        </p:spPr>
        <p:txBody>
          <a:bodyPr>
            <a:normAutofit fontScale="90000"/>
          </a:bodyPr>
          <a:lstStyle/>
          <a:p>
            <a:r>
              <a:rPr lang="ru-RU" sz="4400" dirty="0" smtClean="0"/>
              <a:t>Верные </a:t>
            </a:r>
            <a:r>
              <a:rPr lang="ru-RU" sz="4400" dirty="0" err="1" smtClean="0"/>
              <a:t>солженицынцы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</p:spTree>
  </p:cSld>
  <p:clrMapOvr>
    <a:masterClrMapping/>
  </p:clrMapOvr>
  <p:transition>
    <p:pull dir="ru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mtClean="0"/>
              <a:t>Культура : </a:t>
            </a:r>
            <a:r>
              <a:rPr lang="ru-RU" dirty="0" smtClean="0"/>
              <a:t>Восстановление дома детства Солженицына Ставрополье.</a:t>
            </a:r>
            <a:endParaRPr lang="ru-RU" dirty="0"/>
          </a:p>
        </p:txBody>
      </p:sp>
      <p:pic>
        <p:nvPicPr>
          <p:cNvPr id="9" name="Содержимое 8" descr="Культура  Восстановление дома детства Солженицына Ставрополье.jpg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4857752" y="1571612"/>
            <a:ext cx="3857652" cy="4500594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8" name="Содержимое 7"/>
          <p:cNvSpPr>
            <a:spLocks noGrp="1"/>
          </p:cNvSpPr>
          <p:nvPr>
            <p:ph sz="half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ru-RU" dirty="0" smtClean="0"/>
              <a:t>В детстве писатель </a:t>
            </a:r>
            <a:r>
              <a:rPr lang="ru-RU" dirty="0" err="1" smtClean="0"/>
              <a:t>провeл</a:t>
            </a:r>
            <a:r>
              <a:rPr lang="ru-RU" dirty="0" smtClean="0"/>
              <a:t> в </a:t>
            </a:r>
            <a:r>
              <a:rPr lang="ru-RU" dirty="0" err="1" smtClean="0"/>
              <a:t>нeм</a:t>
            </a:r>
            <a:r>
              <a:rPr lang="ru-RU" dirty="0" smtClean="0"/>
              <a:t> несколько лет. Местные жители считают, что там должен разместиться мемориальный музей.</a:t>
            </a:r>
          </a:p>
          <a:p>
            <a:r>
              <a:rPr lang="ru-RU" dirty="0" smtClean="0"/>
              <a:t>Но средств на восстановление старинного особняка у города нет и здание практически пришло в упадок</a:t>
            </a:r>
            <a:r>
              <a:rPr lang="ru-RU" dirty="0" smtClean="0"/>
              <a:t>. Сейчас </a:t>
            </a:r>
            <a:r>
              <a:rPr lang="ru-RU" dirty="0" smtClean="0"/>
              <a:t>окна заколочены.</a:t>
            </a:r>
          </a:p>
          <a:p>
            <a:r>
              <a:rPr lang="ru-RU" dirty="0" smtClean="0"/>
              <a:t> Памятник истории и культуры регионального значения, связанный с именем Солженицына, погибает. </a:t>
            </a:r>
          </a:p>
          <a:p>
            <a:endParaRPr lang="ru-RU" dirty="0"/>
          </a:p>
        </p:txBody>
      </p:sp>
    </p:spTree>
  </p:cSld>
  <p:clrMapOvr>
    <a:masterClrMapping/>
  </p:clrMapOvr>
  <p:transition>
    <p:zoom dir="in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ru-RU" dirty="0" smtClean="0"/>
              <a:t>Не так давно представители управы Таганского района торжественно поменяли таблички на домах по улице Большая Коммунистическая - теперь ей присвоено имя Александра Солженицына. </a:t>
            </a:r>
            <a:endParaRPr lang="ru-RU" dirty="0"/>
          </a:p>
        </p:txBody>
      </p:sp>
      <p:pic>
        <p:nvPicPr>
          <p:cNvPr id="5" name="Содержимое 4" descr="Общество  Священнослужители и эксперты об улице Солженицына.jpg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4429124" y="1428736"/>
            <a:ext cx="4214842" cy="450059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ransition spd="slow">
    <p:cut thruBlk="1"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Бумажная">
  <a:themeElements>
    <a:clrScheme name="Бумажная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Бумажная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Бумажная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Paper</Template>
  <TotalTime>167</TotalTime>
  <Words>1287</Words>
  <Application>Microsoft Office PowerPoint</Application>
  <PresentationFormat>Экран (4:3)</PresentationFormat>
  <Paragraphs>40</Paragraphs>
  <Slides>18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19" baseType="lpstr">
      <vt:lpstr>Бумажная</vt:lpstr>
      <vt:lpstr>  Александр Исаевич Солженицын</vt:lpstr>
      <vt:lpstr>             Биография</vt:lpstr>
      <vt:lpstr>Слайд 3</vt:lpstr>
      <vt:lpstr> </vt:lpstr>
      <vt:lpstr>Слайд 5</vt:lpstr>
      <vt:lpstr>Слайд 6</vt:lpstr>
      <vt:lpstr>Слайд 7</vt:lpstr>
      <vt:lpstr>Слайд 8</vt:lpstr>
      <vt:lpstr>Слайд 9</vt:lpstr>
      <vt:lpstr>Друзья и люди о писателе</vt:lpstr>
      <vt:lpstr>Слайд 11</vt:lpstr>
      <vt:lpstr>Слайд 12</vt:lpstr>
      <vt:lpstr>Слайд 13</vt:lpstr>
      <vt:lpstr>Слайд 14</vt:lpstr>
      <vt:lpstr>Слайд 15</vt:lpstr>
      <vt:lpstr>Верные солженицынцы </vt:lpstr>
      <vt:lpstr>Культура : Восстановление дома детства Солженицына Ставрополье.</vt:lpstr>
      <vt:lpstr>Слайд 18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Александр Исаевич Солженицын</dc:title>
  <dc:creator>Admin</dc:creator>
  <cp:lastModifiedBy>Putinn</cp:lastModifiedBy>
  <cp:revision>20</cp:revision>
  <dcterms:created xsi:type="dcterms:W3CDTF">2009-04-13T10:40:28Z</dcterms:created>
  <dcterms:modified xsi:type="dcterms:W3CDTF">2011-06-05T11:36:20Z</dcterms:modified>
</cp:coreProperties>
</file>