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C76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6233" autoAdjust="0"/>
  </p:normalViewPr>
  <p:slideViewPr>
    <p:cSldViewPr>
      <p:cViewPr varScale="1">
        <p:scale>
          <a:sx n="106" d="100"/>
          <a:sy n="106" d="100"/>
        </p:scale>
        <p:origin x="-11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45DA0A7F-90BD-4356-A285-B9F2F1055875}"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DA0A7F-90BD-4356-A285-B9F2F105587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DA0A7F-90BD-4356-A285-B9F2F1055875}"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5DA0A7F-90BD-4356-A285-B9F2F105587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45DA0A7F-90BD-4356-A285-B9F2F105587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45DA0A7F-90BD-4356-A285-B9F2F105587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45DA0A7F-90BD-4356-A285-B9F2F1055875}"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5DA0A7F-90BD-4356-A285-B9F2F105587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5DA0A7F-90BD-4356-A285-B9F2F1055875}"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DA0A7F-90BD-4356-A285-B9F2F105587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ABC7996-3B94-4074-A974-7960E0260B70}" type="datetimeFigureOut">
              <a:rPr lang="ru-RU" smtClean="0"/>
              <a:pPr/>
              <a:t>22.12.2013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DA0A7F-90BD-4356-A285-B9F2F105587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ABC7996-3B94-4074-A974-7960E0260B70}" type="datetimeFigureOut">
              <a:rPr lang="ru-RU" smtClean="0"/>
              <a:pPr/>
              <a:t>22.12.2013</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5DA0A7F-90BD-4356-A285-B9F2F1055875}"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500050" y="0"/>
            <a:ext cx="8143900" cy="1285860"/>
          </a:xfrm>
        </p:spPr>
        <p:txBody>
          <a:bodyPr>
            <a:noAutofit/>
            <a:scene3d>
              <a:camera prst="orthographicFront"/>
              <a:lightRig rig="threePt" dir="t"/>
            </a:scene3d>
            <a:sp3d extrusionH="57150">
              <a:bevelT w="38100" h="38100" prst="angle"/>
            </a:sp3d>
          </a:bodyPr>
          <a:lstStyle/>
          <a:p>
            <a:pPr algn="ctr"/>
            <a:r>
              <a:rPr lang="ru-RU" sz="1750" b="1" dirty="0" smtClean="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t/>
            </a:r>
            <a:br>
              <a:rPr lang="ru-RU" sz="1750" b="1" dirty="0" smtClean="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br>
            <a:r>
              <a:rPr lang="ru-RU" sz="1750" b="1" dirty="0" smtClean="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t/>
            </a:r>
            <a:br>
              <a:rPr lang="ru-RU" sz="1750" b="1" dirty="0" smtClean="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br>
            <a:r>
              <a:rPr lang="ru-RU" sz="1750" b="1" dirty="0" smtClean="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t/>
            </a:r>
            <a:br>
              <a:rPr lang="ru-RU" sz="1750" b="1" dirty="0" smtClean="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br>
            <a:r>
              <a:rPr lang="ru-RU" sz="1800" b="1" dirty="0" smtClean="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t>Общая характеристика</a:t>
            </a:r>
            <a:br>
              <a:rPr lang="ru-RU" sz="1800" b="1" dirty="0" smtClean="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br>
            <a:r>
              <a:rPr lang="ru-RU" sz="1800" b="1" dirty="0" smtClean="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t>русской</a:t>
            </a:r>
            <a:r>
              <a:rPr lang="ru-RU" sz="1800" b="1" dirty="0">
                <a:ln w="3175" cmpd="dbl">
                  <a:solidFill>
                    <a:srgbClr val="D6C76C"/>
                  </a:solidFill>
                  <a:prstDash val="lgDashDotDot"/>
                  <a:miter lim="800000"/>
                </a:ln>
                <a:solidFill>
                  <a:schemeClr val="bg2">
                    <a:lumMod val="50000"/>
                  </a:schemeClr>
                </a:solidFill>
                <a:effectLst>
                  <a:outerShdw blurRad="38100" dist="38100" dir="7020000" algn="tl">
                    <a:srgbClr val="000000">
                      <a:alpha val="35000"/>
                    </a:srgbClr>
                  </a:outerShdw>
                </a:effectLst>
              </a:rPr>
              <a:t>  литературы   первой   половины  XIX  века</a:t>
            </a:r>
            <a:r>
              <a:rPr lang="ru-RU" sz="18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a:t>
            </a:r>
            <a:r>
              <a:rPr lang="ru-RU" sz="1600" dirty="0" smtClean="0"/>
              <a:t/>
            </a:r>
            <a:br>
              <a:rPr lang="ru-RU" sz="1600" dirty="0" smtClean="0"/>
            </a:br>
            <a:r>
              <a:rPr lang="ru-RU" sz="1600" dirty="0" smtClean="0"/>
              <a:t/>
            </a:r>
            <a:br>
              <a:rPr lang="ru-RU" sz="1600" dirty="0" smtClean="0"/>
            </a:br>
            <a:endParaRPr lang="ru-RU" sz="1600" dirty="0"/>
          </a:p>
        </p:txBody>
      </p:sp>
      <p:sp>
        <p:nvSpPr>
          <p:cNvPr id="5" name="Подзаголовок 4"/>
          <p:cNvSpPr>
            <a:spLocks noGrp="1"/>
          </p:cNvSpPr>
          <p:nvPr>
            <p:ph type="subTitle" idx="1"/>
          </p:nvPr>
        </p:nvSpPr>
        <p:spPr>
          <a:xfrm>
            <a:off x="2857488" y="1000108"/>
            <a:ext cx="6286512" cy="5715040"/>
          </a:xfrm>
        </p:spPr>
        <p:txBody>
          <a:bodyPr>
            <a:normAutofit fontScale="77500" lnSpcReduction="20000"/>
          </a:bodyPr>
          <a:lstStyle/>
          <a:p>
            <a:r>
              <a:rPr lang="ru-RU" dirty="0" smtClean="0"/>
              <a:t> </a:t>
            </a:r>
          </a:p>
          <a:p>
            <a:r>
              <a:rPr lang="ru-RU" dirty="0" smtClean="0"/>
              <a:t>19   век  называют «Золотым  веком » русской поэзии и  веком  русской  литературы  в  мировом  масштабе. Не стоит забывать, что литературный скачок, осуществившийся в  19   веке , был подготовлен всем ходом литературного процесса 17-18 веков. </a:t>
            </a:r>
            <a:br>
              <a:rPr lang="ru-RU" dirty="0" smtClean="0"/>
            </a:br>
            <a:r>
              <a:rPr lang="ru-RU" dirty="0" smtClean="0"/>
              <a:t/>
            </a:r>
            <a:br>
              <a:rPr lang="ru-RU" dirty="0" smtClean="0"/>
            </a:br>
            <a:r>
              <a:rPr lang="ru-RU" dirty="0" smtClean="0"/>
              <a:t> 19   век  – это время формирования русского литературного языка, который оформился во многом благодаря А.С. Пушкину.</a:t>
            </a:r>
            <a:br>
              <a:rPr lang="ru-RU" dirty="0" smtClean="0"/>
            </a:br>
            <a:r>
              <a:rPr lang="ru-RU" dirty="0" smtClean="0"/>
              <a:t/>
            </a:r>
            <a:br>
              <a:rPr lang="ru-RU" dirty="0" smtClean="0"/>
            </a:br>
            <a:r>
              <a:rPr lang="ru-RU" dirty="0" smtClean="0"/>
              <a:t>Но начался  19   век  с расцвета сентиментализма и становления романтизма. Указанные литературные направления нашли выражение, прежде всего, в поэзии. На  первый  план выходят стихотворные произведения поэтов Е.А. Баратынского, К.Н. Батюшкова, В.А. Жуковского, А.А. Фета, Д.В. Давыдова, Н.М. Языкова. Творчеством Ф.И. Тютчева «Золотой век» русской поэзии был завершен. Тем не менее, центральной фигурой этого времени был Александр Сергеевич Пушкин.</a:t>
            </a:r>
            <a:endParaRPr lang="ru-RU" dirty="0"/>
          </a:p>
        </p:txBody>
      </p:sp>
      <p:pic>
        <p:nvPicPr>
          <p:cNvPr id="14338" name="Picture 2" descr="http://gl00.weburg.net/00/persons/3/10356/big/456577.jpg"/>
          <p:cNvPicPr>
            <a:picLocks noChangeAspect="1" noChangeArrowheads="1"/>
          </p:cNvPicPr>
          <p:nvPr/>
        </p:nvPicPr>
        <p:blipFill>
          <a:blip r:embed="rId2"/>
          <a:srcRect/>
          <a:stretch>
            <a:fillRect/>
          </a:stretch>
        </p:blipFill>
        <p:spPr bwMode="auto">
          <a:xfrm>
            <a:off x="0" y="1214422"/>
            <a:ext cx="2895112" cy="4214842"/>
          </a:xfrm>
          <a:prstGeom prst="rect">
            <a:avLst/>
          </a:prstGeom>
          <a:ln>
            <a:noFill/>
          </a:ln>
          <a:effectLst>
            <a:softEdge rad="112500"/>
          </a:effectLst>
        </p:spPr>
      </p:pic>
      <p:sp>
        <p:nvSpPr>
          <p:cNvPr id="7" name="Прямоугольник 6"/>
          <p:cNvSpPr/>
          <p:nvPr/>
        </p:nvSpPr>
        <p:spPr>
          <a:xfrm>
            <a:off x="0" y="5357826"/>
            <a:ext cx="2786050" cy="584775"/>
          </a:xfrm>
          <a:prstGeom prst="rect">
            <a:avLst/>
          </a:prstGeom>
        </p:spPr>
        <p:txBody>
          <a:bodyPr wrap="square">
            <a:spAutoFit/>
          </a:bodyPr>
          <a:lstStyle/>
          <a:p>
            <a:pPr algn="ctr"/>
            <a:r>
              <a:rPr lang="ru-RU" sz="1600" dirty="0" smtClean="0">
                <a:solidFill>
                  <a:schemeClr val="tx2">
                    <a:shade val="30000"/>
                    <a:satMod val="150000"/>
                  </a:schemeClr>
                </a:solidFill>
              </a:rPr>
              <a:t>Пушкин  </a:t>
            </a:r>
            <a:r>
              <a:rPr lang="ru-RU" sz="1600" dirty="0">
                <a:solidFill>
                  <a:schemeClr val="tx2">
                    <a:shade val="30000"/>
                    <a:satMod val="150000"/>
                  </a:schemeClr>
                </a:solidFill>
              </a:rPr>
              <a:t>Александр </a:t>
            </a:r>
            <a:r>
              <a:rPr lang="ru-RU" sz="1600" dirty="0" smtClean="0">
                <a:solidFill>
                  <a:schemeClr val="tx2">
                    <a:shade val="30000"/>
                    <a:satMod val="150000"/>
                  </a:schemeClr>
                </a:solidFill>
              </a:rPr>
              <a:t>Сергеевич (1799-1837)</a:t>
            </a:r>
            <a:endParaRPr lang="ru-RU" sz="1600" dirty="0">
              <a:solidFill>
                <a:schemeClr val="tx2">
                  <a:shade val="30000"/>
                  <a:satMod val="1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786050" y="0"/>
            <a:ext cx="4000528" cy="4857760"/>
          </a:xfrm>
        </p:spPr>
        <p:txBody>
          <a:bodyPr>
            <a:normAutofit fontScale="90000"/>
          </a:bodyPr>
          <a:lstStyle/>
          <a:p>
            <a:r>
              <a:rPr lang="ru-RU" sz="2000" dirty="0" smtClean="0">
                <a:solidFill>
                  <a:schemeClr val="tx2">
                    <a:shade val="30000"/>
                    <a:satMod val="150000"/>
                  </a:schemeClr>
                </a:solidFill>
                <a:latin typeface="+mn-lt"/>
                <a:ea typeface="+mn-ea"/>
                <a:cs typeface="+mn-cs"/>
              </a:rPr>
              <a:t>Наряду с поэзией начала развиваться проза. Прозаики начала века находились под влиянием английских исторических романов В. Скотта, переводы которых пользовались огромной популярностью. Развитие русской прозы  19   века  началось с прозаических произведений А.С. Пушкина и Н.В. Гоголя. Пушкин под влиянием английских исторических романов создает повесть «Капитанская дочка», где действия разворачивается на фоне грандиозных исторических событий во времена Пугачевского бунта*. </a:t>
            </a:r>
          </a:p>
        </p:txBody>
      </p:sp>
      <p:sp>
        <p:nvSpPr>
          <p:cNvPr id="6" name="Подзаголовок 5"/>
          <p:cNvSpPr>
            <a:spLocks noGrp="1"/>
          </p:cNvSpPr>
          <p:nvPr>
            <p:ph sz="half" idx="1"/>
          </p:nvPr>
        </p:nvSpPr>
        <p:spPr>
          <a:xfrm>
            <a:off x="0" y="4786322"/>
            <a:ext cx="2786050" cy="428628"/>
          </a:xfrm>
        </p:spPr>
        <p:txBody>
          <a:bodyPr>
            <a:noAutofit/>
          </a:bodyPr>
          <a:lstStyle/>
          <a:p>
            <a:pPr>
              <a:buNone/>
            </a:pPr>
            <a:r>
              <a:rPr lang="ru-RU" sz="1550" dirty="0" smtClean="0"/>
              <a:t>Сэр Вальтер Скотт (1771-1832)</a:t>
            </a:r>
            <a:endParaRPr lang="ru-RU" sz="1550" dirty="0"/>
          </a:p>
        </p:txBody>
      </p:sp>
      <p:sp>
        <p:nvSpPr>
          <p:cNvPr id="11" name="Содержимое 10"/>
          <p:cNvSpPr>
            <a:spLocks noGrp="1"/>
          </p:cNvSpPr>
          <p:nvPr>
            <p:ph sz="half" idx="2"/>
          </p:nvPr>
        </p:nvSpPr>
        <p:spPr>
          <a:xfrm>
            <a:off x="0" y="5786454"/>
            <a:ext cx="9144000" cy="1071546"/>
          </a:xfrm>
          <a:blipFill>
            <a:blip r:embed="rId2"/>
            <a:tile tx="0" ty="0" sx="100000" sy="100000" flip="none" algn="tl"/>
          </a:blipFill>
        </p:spPr>
        <p:style>
          <a:lnRef idx="2">
            <a:schemeClr val="dk1"/>
          </a:lnRef>
          <a:fillRef idx="1">
            <a:schemeClr val="lt1"/>
          </a:fillRef>
          <a:effectRef idx="0">
            <a:schemeClr val="dk1"/>
          </a:effectRef>
          <a:fontRef idx="minor">
            <a:schemeClr val="dk1"/>
          </a:fontRef>
        </p:style>
        <p:txBody>
          <a:bodyPr>
            <a:normAutofit fontScale="92500" lnSpcReduction="20000"/>
          </a:bodyPr>
          <a:lstStyle/>
          <a:p>
            <a:pPr>
              <a:buNone/>
            </a:pPr>
            <a:r>
              <a:rPr lang="ru-RU" sz="1400" b="1" dirty="0" smtClean="0"/>
              <a:t>*      </a:t>
            </a:r>
            <a:r>
              <a:rPr lang="ru-RU" sz="2000" b="1" dirty="0" smtClean="0">
                <a:solidFill>
                  <a:schemeClr val="tx2">
                    <a:shade val="30000"/>
                    <a:satMod val="150000"/>
                  </a:schemeClr>
                </a:solidFill>
                <a:effectLst>
                  <a:outerShdw blurRad="50000" dist="30000" dir="5400000" algn="tl" rotWithShape="0">
                    <a:srgbClr val="000000">
                      <a:alpha val="30000"/>
                    </a:srgbClr>
                  </a:outerShdw>
                </a:effectLst>
              </a:rPr>
              <a:t>Крестьянская война 1773-1775 годов под предводительством Емельяна Пугачёва (</a:t>
            </a:r>
            <a:r>
              <a:rPr lang="ru-RU" sz="2000" b="1" dirty="0" err="1" smtClean="0">
                <a:solidFill>
                  <a:schemeClr val="tx2">
                    <a:shade val="30000"/>
                    <a:satMod val="150000"/>
                  </a:schemeClr>
                </a:solidFill>
                <a:effectLst>
                  <a:outerShdw blurRad="50000" dist="30000" dir="5400000" algn="tl" rotWithShape="0">
                    <a:srgbClr val="000000">
                      <a:alpha val="30000"/>
                    </a:srgbClr>
                  </a:outerShdw>
                </a:effectLst>
              </a:rPr>
              <a:t>Пугачёвщина,Пугачёвское</a:t>
            </a:r>
            <a:r>
              <a:rPr lang="ru-RU" sz="2000" b="1" dirty="0" smtClean="0">
                <a:solidFill>
                  <a:schemeClr val="tx2">
                    <a:shade val="30000"/>
                    <a:satMod val="150000"/>
                  </a:schemeClr>
                </a:solidFill>
                <a:effectLst>
                  <a:outerShdw blurRad="50000" dist="30000" dir="5400000" algn="tl" rotWithShape="0">
                    <a:srgbClr val="000000">
                      <a:alpha val="30000"/>
                    </a:srgbClr>
                  </a:outerShdw>
                </a:effectLst>
              </a:rPr>
              <a:t> восстание, Пугачёвский бунт) —восстание яицких казаков, переросшее в полномасштабную</a:t>
            </a:r>
            <a:r>
              <a:rPr lang="ru-RU" sz="2100" b="1" dirty="0" smtClean="0">
                <a:solidFill>
                  <a:schemeClr val="tx2">
                    <a:shade val="30000"/>
                    <a:satMod val="150000"/>
                  </a:schemeClr>
                </a:solidFill>
                <a:effectLst>
                  <a:outerShdw blurRad="50000" dist="30000" dir="5400000" algn="tl" rotWithShape="0">
                    <a:srgbClr val="000000">
                      <a:alpha val="30000"/>
                    </a:srgbClr>
                  </a:outerShdw>
                </a:effectLst>
              </a:rPr>
              <a:t> крестьянскую</a:t>
            </a:r>
            <a:r>
              <a:rPr lang="ru-RU" sz="2000" b="1" dirty="0" smtClean="0">
                <a:solidFill>
                  <a:schemeClr val="tx2">
                    <a:shade val="30000"/>
                    <a:satMod val="150000"/>
                  </a:schemeClr>
                </a:solidFill>
                <a:effectLst>
                  <a:outerShdw blurRad="50000" dist="30000" dir="5400000" algn="tl" rotWithShape="0">
                    <a:srgbClr val="000000">
                      <a:alpha val="30000"/>
                    </a:srgbClr>
                  </a:outerShdw>
                </a:effectLst>
              </a:rPr>
              <a:t>    войну под предводительством Е. И. Пугачёва.</a:t>
            </a:r>
          </a:p>
        </p:txBody>
      </p:sp>
      <p:pic>
        <p:nvPicPr>
          <p:cNvPr id="1026" name="Picture 2" descr="http://www.istpravda.ru/upload/medialibrary/29e/29ef9d4ea84a0f1f9323d6cc8c9d0e67.jpg"/>
          <p:cNvPicPr>
            <a:picLocks noChangeAspect="1" noChangeArrowheads="1"/>
          </p:cNvPicPr>
          <p:nvPr/>
        </p:nvPicPr>
        <p:blipFill>
          <a:blip r:embed="rId3"/>
          <a:srcRect/>
          <a:stretch>
            <a:fillRect/>
          </a:stretch>
        </p:blipFill>
        <p:spPr bwMode="auto">
          <a:xfrm>
            <a:off x="0" y="1000108"/>
            <a:ext cx="2832579" cy="3786214"/>
          </a:xfrm>
          <a:prstGeom prst="rect">
            <a:avLst/>
          </a:prstGeom>
          <a:ln>
            <a:noFill/>
          </a:ln>
          <a:effectLst>
            <a:softEdge rad="112500"/>
          </a:effectLst>
        </p:spPr>
      </p:pic>
      <p:pic>
        <p:nvPicPr>
          <p:cNvPr id="1028" name="Picture 4" descr="http://www.russianlife.com/default/cache/file/DFA102FE-C5A1-17DB-D1D78DC0AADD0313.jpg"/>
          <p:cNvPicPr>
            <a:picLocks noChangeAspect="1" noChangeArrowheads="1"/>
          </p:cNvPicPr>
          <p:nvPr/>
        </p:nvPicPr>
        <p:blipFill>
          <a:blip r:embed="rId4"/>
          <a:srcRect/>
          <a:stretch>
            <a:fillRect/>
          </a:stretch>
        </p:blipFill>
        <p:spPr bwMode="auto">
          <a:xfrm>
            <a:off x="6642376" y="0"/>
            <a:ext cx="2501624" cy="3429000"/>
          </a:xfrm>
          <a:prstGeom prst="rect">
            <a:avLst/>
          </a:prstGeom>
          <a:ln>
            <a:noFill/>
          </a:ln>
          <a:effectLst>
            <a:softEdge rad="112500"/>
          </a:effectLst>
        </p:spPr>
      </p:pic>
      <p:sp>
        <p:nvSpPr>
          <p:cNvPr id="13" name="Прямоугольник 12"/>
          <p:cNvSpPr/>
          <p:nvPr/>
        </p:nvSpPr>
        <p:spPr>
          <a:xfrm>
            <a:off x="6715140" y="3357562"/>
            <a:ext cx="2428860" cy="615553"/>
          </a:xfrm>
          <a:prstGeom prst="rect">
            <a:avLst/>
          </a:prstGeom>
        </p:spPr>
        <p:txBody>
          <a:bodyPr wrap="square">
            <a:spAutoFit/>
          </a:bodyPr>
          <a:lstStyle/>
          <a:p>
            <a:pPr algn="ctr"/>
            <a:r>
              <a:rPr lang="ru-RU" sz="1700" dirty="0"/>
              <a:t>Гоголь Николай </a:t>
            </a:r>
            <a:r>
              <a:rPr lang="ru-RU" sz="1700" dirty="0" smtClean="0"/>
              <a:t>Васильевич (1809-1852)</a:t>
            </a:r>
            <a:endParaRPr lang="ru-RU" sz="17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8992" y="274320"/>
            <a:ext cx="5504696" cy="2940366"/>
          </a:xfrm>
        </p:spPr>
        <p:txBody>
          <a:bodyPr>
            <a:normAutofit/>
          </a:bodyPr>
          <a:lstStyle/>
          <a:p>
            <a:r>
              <a:rPr lang="ru-RU" sz="1800" dirty="0" smtClean="0"/>
              <a:t>А.С. Пушкин и Н.В. Гоголь обозначили основные художественные типы, которые будут разрабатываться писателями на всем протяжении  19  века . Это художественный тип «лишнего человека», образцом которого является Евгений Онегин в романе А.С. Пушкина, и так называемый тип «маленького человека», который показан Н.В. Гоголем в его повести «Шинель», а также А.С. Пушкиным в повести «Станционный смотритель»</a:t>
            </a:r>
            <a:endParaRPr lang="ru-RU" sz="1800" dirty="0"/>
          </a:p>
        </p:txBody>
      </p:sp>
      <p:sp>
        <p:nvSpPr>
          <p:cNvPr id="3" name="Содержимое 2"/>
          <p:cNvSpPr>
            <a:spLocks noGrp="1"/>
          </p:cNvSpPr>
          <p:nvPr>
            <p:ph sz="half" idx="1"/>
          </p:nvPr>
        </p:nvSpPr>
        <p:spPr>
          <a:xfrm>
            <a:off x="8786842" y="4599626"/>
            <a:ext cx="357158" cy="2258374"/>
          </a:xfrm>
        </p:spPr>
        <p:txBody>
          <a:bodyPr/>
          <a:lstStyle/>
          <a:p>
            <a:pPr>
              <a:buNone/>
            </a:pPr>
            <a:r>
              <a:rPr lang="ru-RU" dirty="0" smtClean="0"/>
              <a:t> </a:t>
            </a:r>
            <a:endParaRPr lang="ru-RU" dirty="0"/>
          </a:p>
        </p:txBody>
      </p:sp>
      <p:sp>
        <p:nvSpPr>
          <p:cNvPr id="4" name="Содержимое 3"/>
          <p:cNvSpPr>
            <a:spLocks noGrp="1"/>
          </p:cNvSpPr>
          <p:nvPr>
            <p:ph sz="half" idx="2"/>
          </p:nvPr>
        </p:nvSpPr>
        <p:spPr>
          <a:xfrm>
            <a:off x="8643966" y="4572008"/>
            <a:ext cx="289722" cy="1615432"/>
          </a:xfrm>
        </p:spPr>
        <p:txBody>
          <a:bodyPr>
            <a:normAutofit/>
          </a:bodyPr>
          <a:lstStyle/>
          <a:p>
            <a:pPr>
              <a:buNone/>
            </a:pPr>
            <a:r>
              <a:rPr lang="ru-RU" sz="2000" dirty="0" smtClean="0">
                <a:solidFill>
                  <a:schemeClr val="tx2">
                    <a:shade val="30000"/>
                    <a:satMod val="150000"/>
                  </a:schemeClr>
                </a:solidFill>
                <a:effectLst>
                  <a:outerShdw blurRad="50000" dist="30000" dir="5400000" algn="tl" rotWithShape="0">
                    <a:srgbClr val="000000">
                      <a:alpha val="30000"/>
                    </a:srgbClr>
                  </a:outerShdw>
                </a:effectLst>
              </a:rPr>
              <a:t> </a:t>
            </a:r>
          </a:p>
        </p:txBody>
      </p:sp>
      <p:pic>
        <p:nvPicPr>
          <p:cNvPr id="15362" name="Picture 2" descr="http://img0.liveinternet.ru/images/attach/c/3/76/869/76869878_71083914_eo.jpg"/>
          <p:cNvPicPr>
            <a:picLocks noChangeAspect="1" noChangeArrowheads="1"/>
          </p:cNvPicPr>
          <p:nvPr/>
        </p:nvPicPr>
        <p:blipFill>
          <a:blip r:embed="rId2"/>
          <a:srcRect/>
          <a:stretch>
            <a:fillRect/>
          </a:stretch>
        </p:blipFill>
        <p:spPr bwMode="auto">
          <a:xfrm>
            <a:off x="0" y="0"/>
            <a:ext cx="3214710" cy="3429000"/>
          </a:xfrm>
          <a:prstGeom prst="rect">
            <a:avLst/>
          </a:prstGeom>
          <a:ln>
            <a:noFill/>
          </a:ln>
          <a:effectLst>
            <a:softEdge rad="112500"/>
          </a:effectLst>
        </p:spPr>
      </p:pic>
      <p:pic>
        <p:nvPicPr>
          <p:cNvPr id="15364" name="Picture 4" descr="http://www.virtuzor.ru/data/projects/photos/2/185/684724b3f7e43d8236d05d99230f2790.jpg"/>
          <p:cNvPicPr>
            <a:picLocks noChangeAspect="1" noChangeArrowheads="1"/>
          </p:cNvPicPr>
          <p:nvPr/>
        </p:nvPicPr>
        <p:blipFill>
          <a:blip r:embed="rId3"/>
          <a:srcRect/>
          <a:stretch>
            <a:fillRect/>
          </a:stretch>
        </p:blipFill>
        <p:spPr bwMode="auto">
          <a:xfrm>
            <a:off x="0" y="3429000"/>
            <a:ext cx="3214678" cy="3429000"/>
          </a:xfrm>
          <a:prstGeom prst="rect">
            <a:avLst/>
          </a:prstGeom>
          <a:ln>
            <a:noFill/>
          </a:ln>
          <a:effectLst>
            <a:softEdge rad="112500"/>
          </a:effectLst>
        </p:spPr>
      </p:pic>
      <p:pic>
        <p:nvPicPr>
          <p:cNvPr id="15366" name="Picture 6" descr="http://www.hrono.ru/img/rgd/smotr01.jpg"/>
          <p:cNvPicPr>
            <a:picLocks noChangeAspect="1" noChangeArrowheads="1"/>
          </p:cNvPicPr>
          <p:nvPr/>
        </p:nvPicPr>
        <p:blipFill>
          <a:blip r:embed="rId4"/>
          <a:srcRect/>
          <a:stretch>
            <a:fillRect/>
          </a:stretch>
        </p:blipFill>
        <p:spPr bwMode="auto">
          <a:xfrm>
            <a:off x="3286116" y="3429000"/>
            <a:ext cx="5857884" cy="3429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Picture 6" descr="http://feb-web.ru/feb/irl/pictures/il7-218-.jpg"/>
          <p:cNvPicPr>
            <a:picLocks noChangeAspect="1" noChangeArrowheads="1"/>
          </p:cNvPicPr>
          <p:nvPr/>
        </p:nvPicPr>
        <p:blipFill>
          <a:blip r:embed="rId2"/>
          <a:srcRect/>
          <a:stretch>
            <a:fillRect/>
          </a:stretch>
        </p:blipFill>
        <p:spPr bwMode="auto">
          <a:xfrm>
            <a:off x="0" y="-500090"/>
            <a:ext cx="3000364" cy="3286148"/>
          </a:xfrm>
          <a:prstGeom prst="rect">
            <a:avLst/>
          </a:prstGeom>
          <a:ln>
            <a:noFill/>
          </a:ln>
          <a:effectLst>
            <a:softEdge rad="112500"/>
          </a:effectLst>
        </p:spPr>
      </p:pic>
      <p:sp>
        <p:nvSpPr>
          <p:cNvPr id="2" name="Заголовок 1"/>
          <p:cNvSpPr>
            <a:spLocks noGrp="1"/>
          </p:cNvSpPr>
          <p:nvPr>
            <p:ph type="title"/>
          </p:nvPr>
        </p:nvSpPr>
        <p:spPr>
          <a:xfrm>
            <a:off x="8286776" y="274320"/>
            <a:ext cx="646912" cy="1143000"/>
          </a:xfrm>
        </p:spPr>
        <p:txBody>
          <a:bodyPr/>
          <a:lstStyle/>
          <a:p>
            <a:r>
              <a:rPr lang="ru-RU" dirty="0" smtClean="0"/>
              <a:t>  </a:t>
            </a:r>
            <a:endParaRPr lang="ru-RU" dirty="0"/>
          </a:p>
        </p:txBody>
      </p:sp>
      <p:sp>
        <p:nvSpPr>
          <p:cNvPr id="3" name="Содержимое 2"/>
          <p:cNvSpPr>
            <a:spLocks noGrp="1"/>
          </p:cNvSpPr>
          <p:nvPr>
            <p:ph sz="half" idx="1"/>
          </p:nvPr>
        </p:nvSpPr>
        <p:spPr>
          <a:xfrm>
            <a:off x="571472" y="2928934"/>
            <a:ext cx="8572528" cy="2286016"/>
          </a:xfrm>
        </p:spPr>
        <p:txBody>
          <a:bodyPr>
            <a:noAutofit/>
          </a:bodyPr>
          <a:lstStyle/>
          <a:p>
            <a:pPr>
              <a:buNone/>
            </a:pPr>
            <a:r>
              <a:rPr lang="ru-RU" sz="1530" b="1" dirty="0" smtClean="0"/>
              <a:t>        Литература  унаследовала от 18 века публицистичность и сатирический характер. В прозаической поэме Н.В. Гоголя «Мертвые души» писатель в острой сатирической манере показывает мошенника, который скупает мертвые души, различные типы помещиков, которые являются воплощением различных человеческих пороков (сказывается влияние классицизма*). В этом же плане выдержана комедия «Ревизор». </a:t>
            </a:r>
            <a:br>
              <a:rPr lang="ru-RU" sz="1530" b="1" dirty="0" smtClean="0"/>
            </a:br>
            <a:r>
              <a:rPr lang="ru-RU" sz="1530" b="1" dirty="0" smtClean="0"/>
              <a:t>Полны сатирических образов и произведения А. С. Пушкина.  Литература  продолжает сатирически изображать российскую действительность. Тенденция изображения пороков и недостатков российского общества – характерная черта всей русской классической литературы</a:t>
            </a:r>
            <a:r>
              <a:rPr lang="ru-RU" sz="1550" b="1" dirty="0" smtClean="0"/>
              <a:t> . Она прослеживается в произведениях практически всех писателей  19   века .</a:t>
            </a:r>
            <a:endParaRPr lang="ru-RU" sz="1550" b="1" dirty="0"/>
          </a:p>
        </p:txBody>
      </p:sp>
      <p:sp>
        <p:nvSpPr>
          <p:cNvPr id="4" name="Содержимое 3"/>
          <p:cNvSpPr>
            <a:spLocks noGrp="1"/>
          </p:cNvSpPr>
          <p:nvPr>
            <p:ph sz="half" idx="2"/>
          </p:nvPr>
        </p:nvSpPr>
        <p:spPr>
          <a:xfrm>
            <a:off x="0" y="5357826"/>
            <a:ext cx="9144000" cy="1500174"/>
          </a:xfrm>
          <a:blipFill>
            <a:blip r:embed="rId3"/>
            <a:tile tx="0" ty="0" sx="100000" sy="100000" flip="none" algn="tl"/>
          </a:blipFill>
        </p:spPr>
        <p:style>
          <a:lnRef idx="2">
            <a:schemeClr val="dk1"/>
          </a:lnRef>
          <a:fillRef idx="1">
            <a:schemeClr val="lt1"/>
          </a:fillRef>
          <a:effectRef idx="0">
            <a:schemeClr val="dk1"/>
          </a:effectRef>
          <a:fontRef idx="minor">
            <a:schemeClr val="dk1"/>
          </a:fontRef>
        </p:style>
        <p:txBody>
          <a:bodyPr>
            <a:noAutofit/>
          </a:bodyPr>
          <a:lstStyle/>
          <a:p>
            <a:pPr>
              <a:buNone/>
            </a:pPr>
            <a:r>
              <a:rPr lang="ru-RU" sz="1430" b="1" dirty="0" smtClean="0">
                <a:solidFill>
                  <a:schemeClr val="tx2">
                    <a:shade val="30000"/>
                    <a:satMod val="150000"/>
                  </a:schemeClr>
                </a:solidFill>
                <a:effectLst>
                  <a:outerShdw blurRad="50000" dist="30000" dir="5400000" algn="tl" rotWithShape="0">
                    <a:srgbClr val="000000">
                      <a:alpha val="30000"/>
                    </a:srgbClr>
                  </a:outerShdw>
                </a:effectLst>
              </a:rPr>
              <a:t>*     В основе классицизма лежат идеи рационализма. Художественное произведение, с точки зрения классицизма, должно строиться на основании строгих канонов, тем самым обнаруживая стройность и логичность самого мироздания. Интерес для классицизма представляет только вечное, неизменное - в каждом явлении он стремится распознать только существенные, типологические черты, отбрасывая случайные индивидуальные признаки. Эстетика классицизма придаёт огромное значение общественно-воспитательной функции искусства. Многие правила и каноны классицизм берет из античного искусства. </a:t>
            </a:r>
          </a:p>
        </p:txBody>
      </p:sp>
      <p:pic>
        <p:nvPicPr>
          <p:cNvPr id="16388" name="Picture 4" descr="http://900igr.net/datai/literatura/Gogol-4/0027-040-Zakljuchenie.jpg"/>
          <p:cNvPicPr>
            <a:picLocks noChangeAspect="1" noChangeArrowheads="1"/>
          </p:cNvPicPr>
          <p:nvPr/>
        </p:nvPicPr>
        <p:blipFill>
          <a:blip r:embed="rId4"/>
          <a:srcRect/>
          <a:stretch>
            <a:fillRect/>
          </a:stretch>
        </p:blipFill>
        <p:spPr bwMode="auto">
          <a:xfrm>
            <a:off x="3000364" y="-571528"/>
            <a:ext cx="6286512" cy="3381372"/>
          </a:xfrm>
          <a:prstGeom prst="rect">
            <a:avLst/>
          </a:prstGeom>
          <a:ln>
            <a:noFill/>
          </a:ln>
          <a:effectLst>
            <a:softEdge rad="112500"/>
          </a:effectLst>
        </p:spPr>
      </p:pic>
      <p:sp>
        <p:nvSpPr>
          <p:cNvPr id="8" name="Прямоугольник 7"/>
          <p:cNvSpPr/>
          <p:nvPr/>
        </p:nvSpPr>
        <p:spPr>
          <a:xfrm>
            <a:off x="4069426" y="3244334"/>
            <a:ext cx="184731" cy="369332"/>
          </a:xfrm>
          <a:prstGeom prst="rect">
            <a:avLst/>
          </a:prstGeom>
        </p:spPr>
        <p:txBody>
          <a:bodyPr wrap="none">
            <a:spAutoFit/>
          </a:bodyPr>
          <a:lstStyle/>
          <a:p>
            <a:endParaRPr lang="ru-RU" dirty="0"/>
          </a:p>
        </p:txBody>
      </p:sp>
      <p:sp>
        <p:nvSpPr>
          <p:cNvPr id="9" name="Прямоугольник 8"/>
          <p:cNvSpPr/>
          <p:nvPr/>
        </p:nvSpPr>
        <p:spPr>
          <a:xfrm>
            <a:off x="1142976" y="2500306"/>
            <a:ext cx="842731" cy="307777"/>
          </a:xfrm>
          <a:prstGeom prst="rect">
            <a:avLst/>
          </a:prstGeom>
        </p:spPr>
        <p:txBody>
          <a:bodyPr wrap="none">
            <a:spAutoFit/>
          </a:bodyPr>
          <a:lstStyle/>
          <a:p>
            <a:r>
              <a:rPr lang="ru-RU" sz="1400" dirty="0"/>
              <a:t>Ч</a:t>
            </a:r>
            <a:r>
              <a:rPr lang="ru-RU" sz="1400" dirty="0" smtClean="0"/>
              <a:t>ичиков</a:t>
            </a:r>
            <a:endParaRPr lang="ru-RU"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14678" y="0"/>
            <a:ext cx="5719010" cy="6858000"/>
          </a:xfrm>
        </p:spPr>
        <p:txBody>
          <a:bodyPr>
            <a:noAutofit/>
          </a:bodyPr>
          <a:lstStyle/>
          <a:p>
            <a:r>
              <a:rPr lang="ru-RU" sz="1550" dirty="0" smtClean="0"/>
              <a:t>В начале 19 века один из самых крупных деятелей литературы был Н.М. Карамзин . По природе склонный к чувствительности и меланхолии, он жадно воспринимал влияния западной литературы - Руссо и его последователей, французских и немецких, английского романа Ричардсона, юмора Стерна.  </a:t>
            </a:r>
            <a:br>
              <a:rPr lang="ru-RU" sz="1550" dirty="0" smtClean="0"/>
            </a:br>
            <a:r>
              <a:rPr lang="ru-RU" sz="1550" dirty="0" smtClean="0"/>
              <a:t>Карамзин считал долгом посещать знаменитых писателей, и в первый  раз в  русской   литературе  давал живые сведения о действующих лицах европейского просвещения.</a:t>
            </a:r>
            <a:br>
              <a:rPr lang="ru-RU" sz="1550" dirty="0" smtClean="0"/>
            </a:br>
            <a:r>
              <a:rPr lang="ru-RU" sz="1550" dirty="0" smtClean="0"/>
              <a:t>Успех имели сентиментальные повести Карамзина - "Бедная Лиза", и повести исторические, в которых проявляется уже сентиментальная риторика будущей "Истории Государства Российского ". В первый раз русская история излагалась талантливым, уже знаменитым писателем, вооруженная многосторонними исследованиями, но вместе с тем в красивой, общедоступной форме, в тоне национальной гордости и с сентиментальным красноречием, которое должно было особенно действовать в популярном чтении.</a:t>
            </a:r>
            <a:br>
              <a:rPr lang="ru-RU" sz="1550" dirty="0" smtClean="0"/>
            </a:br>
            <a:r>
              <a:rPr lang="ru-RU" sz="1550" dirty="0" smtClean="0"/>
              <a:t> Карамзин имел большое значение и как преобразователь литературного языка. Карамзин и его последователи хотели приблизить литературный язык к разговорной речи, избегали тяжелой славянщины, не пугались слов иностранных и стремились сообщить языку изящество и легкость. Но школа Карамзина была недолговечна: стали бросаться в глаза смешные стороны чувствительности, не имевшей притом ни ценного поэтического, ни общественного содержания; а главное - в поэзии явились гораздо более значительные силы и с более жизненным направлением.</a:t>
            </a:r>
            <a:endParaRPr lang="ru-RU" sz="1550" dirty="0"/>
          </a:p>
        </p:txBody>
      </p:sp>
      <p:sp>
        <p:nvSpPr>
          <p:cNvPr id="3" name="Содержимое 2"/>
          <p:cNvSpPr>
            <a:spLocks noGrp="1"/>
          </p:cNvSpPr>
          <p:nvPr>
            <p:ph sz="half" idx="1"/>
          </p:nvPr>
        </p:nvSpPr>
        <p:spPr>
          <a:xfrm>
            <a:off x="428596" y="5429264"/>
            <a:ext cx="1785950" cy="1305854"/>
          </a:xfrm>
        </p:spPr>
        <p:txBody>
          <a:bodyPr/>
          <a:lstStyle/>
          <a:p>
            <a:pPr>
              <a:buNone/>
            </a:pPr>
            <a:r>
              <a:rPr lang="ru-RU" dirty="0" smtClean="0"/>
              <a:t> </a:t>
            </a:r>
            <a:endParaRPr lang="ru-RU" dirty="0"/>
          </a:p>
        </p:txBody>
      </p:sp>
      <p:sp>
        <p:nvSpPr>
          <p:cNvPr id="4" name="Содержимое 3"/>
          <p:cNvSpPr>
            <a:spLocks noGrp="1"/>
          </p:cNvSpPr>
          <p:nvPr>
            <p:ph sz="half" idx="2"/>
          </p:nvPr>
        </p:nvSpPr>
        <p:spPr>
          <a:xfrm>
            <a:off x="7358082" y="5214950"/>
            <a:ext cx="1575606" cy="972490"/>
          </a:xfrm>
        </p:spPr>
        <p:txBody>
          <a:bodyPr/>
          <a:lstStyle/>
          <a:p>
            <a:pPr>
              <a:buNone/>
            </a:pPr>
            <a:r>
              <a:rPr lang="ru-RU" dirty="0" smtClean="0"/>
              <a:t>  </a:t>
            </a:r>
            <a:endParaRPr lang="ru-RU" dirty="0"/>
          </a:p>
        </p:txBody>
      </p:sp>
      <p:sp>
        <p:nvSpPr>
          <p:cNvPr id="5" name="Прямоугольник 4"/>
          <p:cNvSpPr/>
          <p:nvPr/>
        </p:nvSpPr>
        <p:spPr>
          <a:xfrm>
            <a:off x="0" y="5214950"/>
            <a:ext cx="3000396" cy="584775"/>
          </a:xfrm>
          <a:prstGeom prst="rect">
            <a:avLst/>
          </a:prstGeom>
        </p:spPr>
        <p:txBody>
          <a:bodyPr wrap="square">
            <a:spAutoFit/>
          </a:bodyPr>
          <a:lstStyle/>
          <a:p>
            <a:pPr algn="ctr"/>
            <a:r>
              <a:rPr lang="ru-RU" sz="1600" dirty="0" smtClean="0"/>
              <a:t>Карамзин Николай Михайлович (1766-1826)</a:t>
            </a:r>
            <a:endParaRPr lang="ru-RU" sz="1600" dirty="0"/>
          </a:p>
        </p:txBody>
      </p:sp>
      <p:pic>
        <p:nvPicPr>
          <p:cNvPr id="17410" name="Picture 2" descr="http://www.surbor.ru/dict/read_files/i_282.jpg"/>
          <p:cNvPicPr>
            <a:picLocks noChangeAspect="1" noChangeArrowheads="1"/>
          </p:cNvPicPr>
          <p:nvPr/>
        </p:nvPicPr>
        <p:blipFill>
          <a:blip r:embed="rId2"/>
          <a:srcRect/>
          <a:stretch>
            <a:fillRect/>
          </a:stretch>
        </p:blipFill>
        <p:spPr bwMode="auto">
          <a:xfrm>
            <a:off x="0" y="1071546"/>
            <a:ext cx="3228975" cy="419100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868" y="0"/>
            <a:ext cx="5572132" cy="6286520"/>
          </a:xfrm>
        </p:spPr>
        <p:txBody>
          <a:bodyPr>
            <a:noAutofit/>
          </a:bodyPr>
          <a:lstStyle/>
          <a:p>
            <a:r>
              <a:rPr lang="ru-RU" sz="1390" dirty="0" smtClean="0"/>
              <a:t>В начале столетия началась поэтическая деятельность В.А. Жуковского. Его первые стихотворения обратили на себя внимание тонкостью чувства и "сладостью стиха". Его имя стало знаменитым, когда в двенадцатом году был написан "Певец во стане русских воинов", исполненный патриотическим одушевлением. Современники не замечали странности формы, где русские воины являлись в классических вооружениях и в романтическом освещении: классическая условность еще не была забыта, к романтической начинали привыкать. Его поэзии отвечал личный характер, религиозно-мистическое настроение сближало его с Гоголем. От новейшего литературного круга он был далек. В ходе литературного развития Жуковский кроме переводных трудов, всегда изящных и расширявших горизонт русской поэзии, имел еще заслугу высокого понимания существа поэзии. Его определение поэзии отвечало всему его мировоззрению. Поэзия - "есть Бог в святых мечтах земли", и с другой стороны, "поэзия - есть добродетель". Определение было слишком личное, но во всяком случае, ставившее поэзию в самые высокие сферы нравственной жизни. </a:t>
            </a:r>
            <a:br>
              <a:rPr lang="ru-RU" sz="1390" dirty="0" smtClean="0"/>
            </a:br>
            <a:r>
              <a:rPr lang="ru-RU" sz="1390" dirty="0" smtClean="0"/>
              <a:t>Младшим современником Жуковского был К.Н. Батюшков ,но его литературное поприще было прервано слишком рано и печально душевной болезнью, в которой он прожил последние десятки лет своей жизни. Это было живое и разнообразное дарование, не успевшее развиться до полной самобытности. В своей поэзии он все еще находится в зависимости от европейских образцов, старых и новых; но он вдумывался в чужую поэзию, сам увлекся ею и то, что было бы раньше простым подражанием, становилось его искренним, иногда глубоким увлечением. Была у него особенность и в выработке стиха; здесь вместе с Жуковским он был непосредственным предшественником Пушкина.</a:t>
            </a:r>
            <a:endParaRPr lang="ru-RU" sz="1390" dirty="0"/>
          </a:p>
        </p:txBody>
      </p:sp>
      <p:sp>
        <p:nvSpPr>
          <p:cNvPr id="3" name="Содержимое 2"/>
          <p:cNvSpPr>
            <a:spLocks noGrp="1"/>
          </p:cNvSpPr>
          <p:nvPr>
            <p:ph sz="half" idx="1"/>
          </p:nvPr>
        </p:nvSpPr>
        <p:spPr>
          <a:xfrm>
            <a:off x="1435608" y="5072074"/>
            <a:ext cx="636062" cy="1115366"/>
          </a:xfrm>
        </p:spPr>
        <p:txBody>
          <a:bodyPr/>
          <a:lstStyle/>
          <a:p>
            <a:pPr>
              <a:buNone/>
            </a:pPr>
            <a:r>
              <a:rPr lang="ru-RU" dirty="0" smtClean="0"/>
              <a:t> </a:t>
            </a:r>
            <a:endParaRPr lang="ru-RU" dirty="0"/>
          </a:p>
        </p:txBody>
      </p:sp>
      <p:sp>
        <p:nvSpPr>
          <p:cNvPr id="4" name="Содержимое 3"/>
          <p:cNvSpPr>
            <a:spLocks noGrp="1"/>
          </p:cNvSpPr>
          <p:nvPr>
            <p:ph sz="half" idx="2"/>
          </p:nvPr>
        </p:nvSpPr>
        <p:spPr>
          <a:xfrm>
            <a:off x="5276088" y="4929198"/>
            <a:ext cx="224606" cy="1258242"/>
          </a:xfrm>
        </p:spPr>
        <p:txBody>
          <a:bodyPr/>
          <a:lstStyle/>
          <a:p>
            <a:pPr>
              <a:buNone/>
            </a:pPr>
            <a:r>
              <a:rPr lang="ru-RU" dirty="0" smtClean="0"/>
              <a:t> </a:t>
            </a:r>
            <a:endParaRPr lang="ru-RU" dirty="0"/>
          </a:p>
        </p:txBody>
      </p:sp>
      <p:sp>
        <p:nvSpPr>
          <p:cNvPr id="5" name="Прямоугольник 4"/>
          <p:cNvSpPr/>
          <p:nvPr/>
        </p:nvSpPr>
        <p:spPr>
          <a:xfrm>
            <a:off x="0" y="3000372"/>
            <a:ext cx="3571868" cy="276999"/>
          </a:xfrm>
          <a:prstGeom prst="rect">
            <a:avLst/>
          </a:prstGeom>
        </p:spPr>
        <p:txBody>
          <a:bodyPr wrap="square">
            <a:spAutoFit/>
          </a:bodyPr>
          <a:lstStyle/>
          <a:p>
            <a:pPr algn="ctr"/>
            <a:r>
              <a:rPr lang="ru-RU" sz="12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Жуковский </a:t>
            </a:r>
            <a:r>
              <a:rPr lang="ru-RU" sz="12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Василий </a:t>
            </a:r>
            <a:r>
              <a:rPr lang="ru-RU" sz="12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Андреевич (1783-1852) </a:t>
            </a:r>
            <a:endParaRPr lang="ru-RU" sz="1200" dirty="0">
              <a:solidFill>
                <a:schemeClr val="tx2">
                  <a:satMod val="130000"/>
                </a:schemeClr>
              </a:solidFill>
              <a:effectLst>
                <a:outerShdw blurRad="50000" dist="30000" dir="5400000" algn="tl" rotWithShape="0">
                  <a:srgbClr val="000000">
                    <a:alpha val="30000"/>
                  </a:srgbClr>
                </a:outerShdw>
              </a:effectLst>
              <a:latin typeface="+mj-lt"/>
              <a:ea typeface="+mj-ea"/>
              <a:cs typeface="+mj-cs"/>
            </a:endParaRPr>
          </a:p>
        </p:txBody>
      </p:sp>
      <p:pic>
        <p:nvPicPr>
          <p:cNvPr id="18434" name="Picture 2" descr="http://karnaval.my1.ru/_bl/11/38786477.jpg"/>
          <p:cNvPicPr>
            <a:picLocks noChangeAspect="1" noChangeArrowheads="1"/>
          </p:cNvPicPr>
          <p:nvPr/>
        </p:nvPicPr>
        <p:blipFill>
          <a:blip r:embed="rId2"/>
          <a:srcRect/>
          <a:stretch>
            <a:fillRect/>
          </a:stretch>
        </p:blipFill>
        <p:spPr bwMode="auto">
          <a:xfrm>
            <a:off x="-1143040" y="-142900"/>
            <a:ext cx="4643470" cy="3148273"/>
          </a:xfrm>
          <a:prstGeom prst="rect">
            <a:avLst/>
          </a:prstGeom>
          <a:ln>
            <a:noFill/>
          </a:ln>
          <a:effectLst>
            <a:outerShdw blurRad="292100" dist="139700" dir="2700000" algn="tl" rotWithShape="0">
              <a:srgbClr val="333333">
                <a:alpha val="65000"/>
              </a:srgbClr>
            </a:outerShdw>
          </a:effectLst>
        </p:spPr>
      </p:pic>
      <p:sp>
        <p:nvSpPr>
          <p:cNvPr id="7" name="Прямоугольник 6"/>
          <p:cNvSpPr/>
          <p:nvPr/>
        </p:nvSpPr>
        <p:spPr>
          <a:xfrm>
            <a:off x="3500430" y="6396335"/>
            <a:ext cx="2500330" cy="461665"/>
          </a:xfrm>
          <a:prstGeom prst="rect">
            <a:avLst/>
          </a:prstGeom>
        </p:spPr>
        <p:txBody>
          <a:bodyPr wrap="square">
            <a:spAutoFit/>
          </a:bodyPr>
          <a:lstStyle/>
          <a:p>
            <a:pPr algn="ctr"/>
            <a:r>
              <a:rPr lang="ru-RU" sz="12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Батюшков Константин </a:t>
            </a:r>
            <a:r>
              <a:rPr lang="ru-RU" sz="12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Николаевич (1787-1855) </a:t>
            </a:r>
            <a:endParaRPr lang="ru-RU" sz="1200" dirty="0">
              <a:solidFill>
                <a:schemeClr val="tx2">
                  <a:satMod val="130000"/>
                </a:schemeClr>
              </a:solidFill>
              <a:effectLst>
                <a:outerShdw blurRad="50000" dist="30000" dir="5400000" algn="tl" rotWithShape="0">
                  <a:srgbClr val="000000">
                    <a:alpha val="30000"/>
                  </a:srgbClr>
                </a:outerShdw>
              </a:effectLst>
              <a:latin typeface="+mj-lt"/>
              <a:ea typeface="+mj-ea"/>
              <a:cs typeface="+mj-cs"/>
            </a:endParaRPr>
          </a:p>
        </p:txBody>
      </p:sp>
      <p:pic>
        <p:nvPicPr>
          <p:cNvPr id="18436" name="Picture 4" descr="http://www.graycell.ru/picture/big/batyushkov.jpg"/>
          <p:cNvPicPr>
            <a:picLocks noChangeAspect="1" noChangeArrowheads="1"/>
          </p:cNvPicPr>
          <p:nvPr/>
        </p:nvPicPr>
        <p:blipFill>
          <a:blip r:embed="rId3"/>
          <a:srcRect/>
          <a:stretch>
            <a:fillRect/>
          </a:stretch>
        </p:blipFill>
        <p:spPr bwMode="auto">
          <a:xfrm>
            <a:off x="0" y="3357562"/>
            <a:ext cx="3500430" cy="364333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996" y="1142984"/>
            <a:ext cx="135996" cy="560088"/>
          </a:xfrm>
        </p:spPr>
        <p:txBody>
          <a:bodyPr>
            <a:normAutofit fontScale="90000"/>
          </a:bodyPr>
          <a:lstStyle/>
          <a:p>
            <a:r>
              <a:rPr lang="ru-RU" dirty="0" smtClean="0"/>
              <a:t> </a:t>
            </a:r>
            <a:endParaRPr lang="ru-RU" dirty="0"/>
          </a:p>
        </p:txBody>
      </p:sp>
      <p:sp>
        <p:nvSpPr>
          <p:cNvPr id="3" name="Содержимое 2"/>
          <p:cNvSpPr>
            <a:spLocks noGrp="1"/>
          </p:cNvSpPr>
          <p:nvPr>
            <p:ph sz="half" idx="1"/>
          </p:nvPr>
        </p:nvSpPr>
        <p:spPr>
          <a:xfrm>
            <a:off x="642910" y="214290"/>
            <a:ext cx="4643470" cy="5401670"/>
          </a:xfrm>
        </p:spPr>
        <p:txBody>
          <a:bodyPr>
            <a:normAutofit fontScale="55000" lnSpcReduction="20000"/>
          </a:bodyPr>
          <a:lstStyle/>
          <a:p>
            <a:pPr>
              <a:buNone/>
            </a:pPr>
            <a:r>
              <a:rPr lang="ru-RU" dirty="0" smtClean="0"/>
              <a:t>        </a:t>
            </a:r>
            <a:r>
              <a:rPr lang="ru-RU" sz="2900" dirty="0" smtClean="0"/>
              <a:t>Более свободная атмосфера общественной жизни была в царствование Александра I*, отозвалась большим оживлением литературных интересов. В это время составил свою славу И.А. Крылов . Он начал свое литературное поприще еще во времена Екатерины комедиями и сатирическим журналом среднего достоинства . Добившись успеха лишь в зрелые годы , он остановился на том жанре, который более отвечал его таланту. Частью он пересказывал традиционные сюжеты басен, но много также написал оригинальных и  превзошел своих предшественников </a:t>
            </a:r>
            <a:r>
              <a:rPr lang="ru-RU" sz="2900" dirty="0" err="1" smtClean="0"/>
              <a:t>Хемницера</a:t>
            </a:r>
            <a:r>
              <a:rPr lang="ru-RU" sz="2900" dirty="0" smtClean="0"/>
              <a:t> и Дмитриева. У него остались ложноклассическая манера, но вместе с тем много живого остроумия, знания русского быта и языка. По общему складу мировоззрения это был человек рассудка, довольно равнодушный к волнениям жизни, какие происходили вокруг него, недоверчивый к увлечениям. Это была умеренность, но в то же время и скептицизм.</a:t>
            </a:r>
            <a:endParaRPr lang="ru-RU" sz="2900" dirty="0"/>
          </a:p>
        </p:txBody>
      </p:sp>
      <p:sp>
        <p:nvSpPr>
          <p:cNvPr id="4" name="Содержимое 3"/>
          <p:cNvSpPr>
            <a:spLocks noGrp="1"/>
          </p:cNvSpPr>
          <p:nvPr>
            <p:ph sz="half" idx="2"/>
          </p:nvPr>
        </p:nvSpPr>
        <p:spPr>
          <a:xfrm>
            <a:off x="7715272" y="5143512"/>
            <a:ext cx="1218416" cy="1043928"/>
          </a:xfrm>
        </p:spPr>
        <p:txBody>
          <a:bodyPr>
            <a:normAutofit fontScale="55000" lnSpcReduction="20000"/>
          </a:bodyPr>
          <a:lstStyle/>
          <a:p>
            <a:pPr>
              <a:buNone/>
            </a:pPr>
            <a:r>
              <a:rPr lang="ru-RU" dirty="0" smtClean="0"/>
              <a:t> </a:t>
            </a:r>
            <a:endParaRPr lang="ru-RU" dirty="0"/>
          </a:p>
        </p:txBody>
      </p:sp>
      <p:pic>
        <p:nvPicPr>
          <p:cNvPr id="19458" name="Picture 2" descr="http://gtrk-saratov.ru/images/cms/data/2011-2012/february/10%20feb/krylov1.jpg"/>
          <p:cNvPicPr>
            <a:picLocks noChangeAspect="1" noChangeArrowheads="1"/>
          </p:cNvPicPr>
          <p:nvPr/>
        </p:nvPicPr>
        <p:blipFill>
          <a:blip r:embed="rId2"/>
          <a:srcRect/>
          <a:stretch>
            <a:fillRect/>
          </a:stretch>
        </p:blipFill>
        <p:spPr bwMode="auto">
          <a:xfrm>
            <a:off x="5500694" y="142852"/>
            <a:ext cx="3397572" cy="4143380"/>
          </a:xfrm>
          <a:prstGeom prst="rect">
            <a:avLst/>
          </a:prstGeom>
          <a:ln>
            <a:noFill/>
          </a:ln>
          <a:effectLst>
            <a:softEdge rad="112500"/>
          </a:effectLst>
        </p:spPr>
      </p:pic>
      <p:sp>
        <p:nvSpPr>
          <p:cNvPr id="6" name="Прямоугольник 5"/>
          <p:cNvSpPr/>
          <p:nvPr/>
        </p:nvSpPr>
        <p:spPr>
          <a:xfrm>
            <a:off x="5572132" y="4286256"/>
            <a:ext cx="3357554" cy="261610"/>
          </a:xfrm>
          <a:prstGeom prst="rect">
            <a:avLst/>
          </a:prstGeom>
        </p:spPr>
        <p:txBody>
          <a:bodyPr wrap="square">
            <a:spAutoFit/>
          </a:bodyPr>
          <a:lstStyle/>
          <a:p>
            <a:pPr algn="ctr"/>
            <a:r>
              <a:rPr lang="ru-RU" sz="1100" dirty="0" smtClean="0"/>
              <a:t>Крылов </a:t>
            </a:r>
            <a:r>
              <a:rPr lang="ru-RU" sz="1100" dirty="0"/>
              <a:t>Иван </a:t>
            </a:r>
            <a:r>
              <a:rPr lang="ru-RU" sz="1100" dirty="0" smtClean="0"/>
              <a:t>Андреевич (1768-1844)</a:t>
            </a:r>
            <a:endParaRPr lang="ru-RU" sz="1100" dirty="0"/>
          </a:p>
        </p:txBody>
      </p:sp>
      <p:sp>
        <p:nvSpPr>
          <p:cNvPr id="7" name="Прямоугольник 6"/>
          <p:cNvSpPr/>
          <p:nvPr/>
        </p:nvSpPr>
        <p:spPr>
          <a:xfrm>
            <a:off x="0" y="5249867"/>
            <a:ext cx="9144000" cy="1608133"/>
          </a:xfrm>
          <a:prstGeom prst="rect">
            <a:avLst/>
          </a:prstGeom>
          <a:blipFill>
            <a:blip r:embed="rId3"/>
            <a:tile tx="0" ty="0" sx="100000" sy="100000" flip="none" algn="tl"/>
          </a:blipFill>
        </p:spPr>
        <p:style>
          <a:lnRef idx="2">
            <a:schemeClr val="dk1"/>
          </a:lnRef>
          <a:fillRef idx="1">
            <a:schemeClr val="lt1"/>
          </a:fillRef>
          <a:effectRef idx="0">
            <a:schemeClr val="dk1"/>
          </a:effectRef>
          <a:fontRef idx="minor">
            <a:schemeClr val="dk1"/>
          </a:fontRef>
        </p:style>
        <p:txBody>
          <a:bodyPr wrap="square">
            <a:spAutoFit/>
          </a:bodyPr>
          <a:lstStyle/>
          <a:p>
            <a:r>
              <a:rPr lang="ru-RU" sz="1450" dirty="0" smtClean="0">
                <a:solidFill>
                  <a:schemeClr val="tx1"/>
                </a:solidFill>
              </a:rPr>
              <a:t>*    </a:t>
            </a:r>
            <a:r>
              <a:rPr lang="ru-RU" sz="1400" b="1" dirty="0" smtClean="0">
                <a:solidFill>
                  <a:schemeClr val="tx1"/>
                </a:solidFill>
              </a:rPr>
              <a:t>1801 — 1825 Правление российского императора Александра I. В начале царствования провел умеренно либеральные реформы. Во внешней политике лавировал между Великобританией и Францией. В 1805—1807 участвовал в антифранцузских коали­циях. В 1807—1812 временно сблизился с Францией. Вел ус­пешные войны с Турцией (1806—1812) и Швецией (1808—1809). При Александре I к России присоединены Восточная Грузия (1801), Финляндия (1809), Бессарабия (1812), Восточный Кавказ (1813), бывшее герцогство Варшавское (1815). После Отечест­венной войны 1812 возглавил в 1813—1814 антифранцузскую коалицию европейских держав. Был одним из руководителей Венского конгресса 1814—1815 и организаторов Священного союза.</a:t>
            </a:r>
            <a:endParaRPr lang="ru-RU" sz="1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0298" y="142852"/>
            <a:ext cx="3786214" cy="6429420"/>
          </a:xfrm>
        </p:spPr>
        <p:txBody>
          <a:bodyPr>
            <a:normAutofit/>
          </a:bodyPr>
          <a:lstStyle/>
          <a:p>
            <a:r>
              <a:rPr lang="ru-RU" sz="1500" dirty="0" smtClean="0"/>
              <a:t>Другим весьма известным и почитаемым писателем того времени был Н.И. </a:t>
            </a:r>
            <a:r>
              <a:rPr lang="ru-RU" sz="1500" dirty="0" err="1" smtClean="0"/>
              <a:t>Гнедич</a:t>
            </a:r>
            <a:r>
              <a:rPr lang="ru-RU" sz="1500" dirty="0" smtClean="0"/>
              <a:t>, главнейшим трудом которого был перевод Илиады: он положил многие годы на завершение этого труда, возбудившего удивление современников. В переводе </a:t>
            </a:r>
            <a:r>
              <a:rPr lang="ru-RU" sz="1500" dirty="0" err="1" smtClean="0"/>
              <a:t>Гнедича</a:t>
            </a:r>
            <a:r>
              <a:rPr lang="ru-RU" sz="1500" dirty="0" smtClean="0"/>
              <a:t> видна серьезная работа над Гомером, но по старому пристрастию к </a:t>
            </a:r>
            <a:r>
              <a:rPr lang="ru-RU" sz="1500" dirty="0" err="1" smtClean="0"/>
              <a:t>ложно-классической</a:t>
            </a:r>
            <a:r>
              <a:rPr lang="ru-RU" sz="1500" dirty="0" smtClean="0"/>
              <a:t> высокопарности </a:t>
            </a:r>
            <a:r>
              <a:rPr lang="ru-RU" sz="1500" dirty="0" err="1" smtClean="0"/>
              <a:t>Гнедич</a:t>
            </a:r>
            <a:r>
              <a:rPr lang="ru-RU" sz="1500" dirty="0" smtClean="0"/>
              <a:t> уделил слишком много места церковнославянским элементам языка, употребляя иногда слова совсем неизвестные в обычной речи.</a:t>
            </a:r>
            <a:br>
              <a:rPr lang="ru-RU" sz="1500" dirty="0" smtClean="0"/>
            </a:br>
            <a:r>
              <a:rPr lang="ru-RU" sz="1500" dirty="0" smtClean="0"/>
              <a:t>В области драмы в начале столетия прославленным именем был В.А. Озеров : его трагедии были написаны в классическом духе, с большой легкостью стиха и искренностью чувства. Трагедии Озерова имели громадный успех, особенно "Дмитрий Донской", вызвавший патриотическое одушевление. </a:t>
            </a:r>
            <a:endParaRPr lang="ru-RU" sz="1500" dirty="0"/>
          </a:p>
        </p:txBody>
      </p:sp>
      <p:sp>
        <p:nvSpPr>
          <p:cNvPr id="3" name="Содержимое 2"/>
          <p:cNvSpPr>
            <a:spLocks noGrp="1"/>
          </p:cNvSpPr>
          <p:nvPr>
            <p:ph sz="half" idx="1"/>
          </p:nvPr>
        </p:nvSpPr>
        <p:spPr>
          <a:xfrm>
            <a:off x="1435608" y="5143512"/>
            <a:ext cx="921814" cy="1043928"/>
          </a:xfrm>
        </p:spPr>
        <p:txBody>
          <a:bodyPr/>
          <a:lstStyle/>
          <a:p>
            <a:pPr>
              <a:buNone/>
            </a:pPr>
            <a:r>
              <a:rPr lang="ru-RU" dirty="0" smtClean="0"/>
              <a:t> </a:t>
            </a:r>
            <a:endParaRPr lang="ru-RU" dirty="0"/>
          </a:p>
        </p:txBody>
      </p:sp>
      <p:sp>
        <p:nvSpPr>
          <p:cNvPr id="4" name="Содержимое 3"/>
          <p:cNvSpPr>
            <a:spLocks noGrp="1"/>
          </p:cNvSpPr>
          <p:nvPr>
            <p:ph sz="half" idx="2"/>
          </p:nvPr>
        </p:nvSpPr>
        <p:spPr>
          <a:xfrm>
            <a:off x="6357950" y="3571876"/>
            <a:ext cx="2575738" cy="2615564"/>
          </a:xfrm>
        </p:spPr>
        <p:txBody>
          <a:bodyPr/>
          <a:lstStyle/>
          <a:p>
            <a:pPr>
              <a:buNone/>
            </a:pPr>
            <a:r>
              <a:rPr lang="ru-RU" dirty="0" smtClean="0"/>
              <a:t> </a:t>
            </a:r>
            <a:endParaRPr lang="ru-RU" dirty="0"/>
          </a:p>
        </p:txBody>
      </p:sp>
      <p:sp>
        <p:nvSpPr>
          <p:cNvPr id="5" name="Прямоугольник 4"/>
          <p:cNvSpPr/>
          <p:nvPr/>
        </p:nvSpPr>
        <p:spPr>
          <a:xfrm>
            <a:off x="0" y="2643182"/>
            <a:ext cx="2285984" cy="461665"/>
          </a:xfrm>
          <a:prstGeom prst="rect">
            <a:avLst/>
          </a:prstGeom>
        </p:spPr>
        <p:txBody>
          <a:bodyPr wrap="square">
            <a:spAutoFit/>
          </a:bodyPr>
          <a:lstStyle/>
          <a:p>
            <a:pPr algn="ctr"/>
            <a:r>
              <a:rPr lang="ru-RU" sz="1200" dirty="0" err="1"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Гнедич</a:t>
            </a:r>
            <a:r>
              <a:rPr lang="ru-RU" sz="12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 Николай Иванович</a:t>
            </a:r>
            <a:r>
              <a:rPr lang="ru-RU" sz="1200" dirty="0" smtClean="0"/>
              <a:t> </a:t>
            </a:r>
            <a:r>
              <a:rPr lang="ru-RU" sz="12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(1784 - 1833)</a:t>
            </a:r>
          </a:p>
        </p:txBody>
      </p:sp>
      <p:pic>
        <p:nvPicPr>
          <p:cNvPr id="20482" name="Picture 2" descr="http://wikilivres.ru/images/thumb/e/ed/Portrait_of_nikolay_gnedich.jpg/220px-Portrait_of_nikolay_gnedich.jpg"/>
          <p:cNvPicPr>
            <a:picLocks noChangeAspect="1" noChangeArrowheads="1"/>
          </p:cNvPicPr>
          <p:nvPr/>
        </p:nvPicPr>
        <p:blipFill>
          <a:blip r:embed="rId2"/>
          <a:srcRect/>
          <a:stretch>
            <a:fillRect/>
          </a:stretch>
        </p:blipFill>
        <p:spPr bwMode="auto">
          <a:xfrm>
            <a:off x="0" y="-1"/>
            <a:ext cx="2376069" cy="2643183"/>
          </a:xfrm>
          <a:prstGeom prst="rect">
            <a:avLst/>
          </a:prstGeom>
          <a:ln>
            <a:noFill/>
          </a:ln>
          <a:effectLst>
            <a:softEdge rad="112500"/>
          </a:effectLst>
        </p:spPr>
      </p:pic>
      <p:sp>
        <p:nvSpPr>
          <p:cNvPr id="7" name="Прямоугольник 6"/>
          <p:cNvSpPr/>
          <p:nvPr/>
        </p:nvSpPr>
        <p:spPr>
          <a:xfrm>
            <a:off x="6286480" y="6396335"/>
            <a:ext cx="2857520" cy="461665"/>
          </a:xfrm>
          <a:prstGeom prst="rect">
            <a:avLst/>
          </a:prstGeom>
        </p:spPr>
        <p:txBody>
          <a:bodyPr wrap="square">
            <a:spAutoFit/>
          </a:bodyPr>
          <a:lstStyle/>
          <a:p>
            <a:pPr algn="ctr"/>
            <a:r>
              <a:rPr lang="ru-RU" sz="12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Озеров Владислав </a:t>
            </a:r>
            <a:r>
              <a:rPr lang="ru-RU" sz="12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Александрович</a:t>
            </a:r>
            <a:br>
              <a:rPr lang="ru-RU" sz="12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br>
            <a:r>
              <a:rPr lang="ru-RU" sz="12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 </a:t>
            </a:r>
            <a:r>
              <a:rPr lang="ru-RU" sz="12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(1770 - 1816)</a:t>
            </a:r>
          </a:p>
        </p:txBody>
      </p:sp>
      <p:pic>
        <p:nvPicPr>
          <p:cNvPr id="20484" name="Picture 4" descr="http://rudocs.exdat.com/pars_docs/tw_refs/168/167571/167571_html_7a790c63.jpg"/>
          <p:cNvPicPr>
            <a:picLocks noChangeAspect="1" noChangeArrowheads="1"/>
          </p:cNvPicPr>
          <p:nvPr/>
        </p:nvPicPr>
        <p:blipFill>
          <a:blip r:embed="rId3"/>
          <a:srcRect/>
          <a:stretch>
            <a:fillRect/>
          </a:stretch>
        </p:blipFill>
        <p:spPr bwMode="auto">
          <a:xfrm>
            <a:off x="6238682" y="2928934"/>
            <a:ext cx="2905318" cy="342902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endParaRPr lang="ru-RU" dirty="0"/>
          </a:p>
        </p:txBody>
      </p:sp>
      <p:sp>
        <p:nvSpPr>
          <p:cNvPr id="3" name="Содержимое 2"/>
          <p:cNvSpPr>
            <a:spLocks noGrp="1"/>
          </p:cNvSpPr>
          <p:nvPr>
            <p:ph sz="half" idx="1"/>
          </p:nvPr>
        </p:nvSpPr>
        <p:spPr>
          <a:xfrm>
            <a:off x="0" y="0"/>
            <a:ext cx="9144000" cy="3571876"/>
          </a:xfrm>
        </p:spPr>
        <p:txBody>
          <a:bodyPr>
            <a:normAutofit fontScale="62500" lnSpcReduction="20000"/>
          </a:bodyPr>
          <a:lstStyle/>
          <a:p>
            <a:endParaRPr lang="ru-RU" dirty="0" smtClean="0"/>
          </a:p>
          <a:p>
            <a:endParaRPr lang="ru-RU" sz="2600" dirty="0" smtClean="0"/>
          </a:p>
          <a:p>
            <a:pPr>
              <a:buNone/>
            </a:pPr>
            <a:r>
              <a:rPr lang="ru-RU" sz="2600" dirty="0" smtClean="0"/>
              <a:t>      </a:t>
            </a:r>
            <a:r>
              <a:rPr lang="ru-RU" sz="26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Начало XIX века - время культурного и духовного подъёма России. Отечественная война 1812 года ускорила рост национального самосознания русского народа, его укрепления.</a:t>
            </a:r>
          </a:p>
          <a:p>
            <a:pPr>
              <a:buNone/>
            </a:pPr>
            <a:r>
              <a:rPr lang="ru-RU" sz="26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       Общая тенденция этого периода – растущая демократизация культуры, охват просвещением все более широких слоев народа. Разночинные слои общества не только приобщаются к культуре, вырабатываемой русским дворянством, но и становятся творцами русской культуры, задавая ее новые мотивы и тенденции. Церковь, подчиненная государству и воспринявшая формы западной учености, являет образцы подвижничества, утверждающего православную традицию. Вполне освоившись в пределах европейской образованности, русская культура напряженно ищет образ национально-культурной самобытности, вырабатывая национальные формы бытия в современной цивилизации.</a:t>
            </a:r>
          </a:p>
          <a:p>
            <a:pPr>
              <a:buNone/>
            </a:pPr>
            <a:r>
              <a:rPr lang="ru-RU" sz="26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       Рост национального самосознания народа в этот период оказал огромное воздействие на развитие литературы, изобразительного искусства, театра и музыки. </a:t>
            </a:r>
            <a:r>
              <a:rPr lang="ru-RU" sz="27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
            </a:r>
            <a:br>
              <a:rPr lang="ru-RU" sz="27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br>
            <a:endParaRPr lang="ru-RU" sz="27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endParaRPr>
          </a:p>
        </p:txBody>
      </p:sp>
      <p:sp>
        <p:nvSpPr>
          <p:cNvPr id="4" name="Содержимое 3"/>
          <p:cNvSpPr>
            <a:spLocks noGrp="1"/>
          </p:cNvSpPr>
          <p:nvPr>
            <p:ph sz="half" idx="2"/>
          </p:nvPr>
        </p:nvSpPr>
        <p:spPr>
          <a:xfrm>
            <a:off x="7929586" y="5500702"/>
            <a:ext cx="1004102" cy="686738"/>
          </a:xfrm>
        </p:spPr>
        <p:txBody>
          <a:bodyPr>
            <a:normAutofit fontScale="62500" lnSpcReduction="20000"/>
          </a:bodyPr>
          <a:lstStyle/>
          <a:p>
            <a:pPr>
              <a:buNone/>
            </a:pPr>
            <a:r>
              <a:rPr lang="ru-RU" smtClean="0"/>
              <a:t> </a:t>
            </a:r>
            <a:endParaRPr lang="ru-RU"/>
          </a:p>
        </p:txBody>
      </p:sp>
      <p:pic>
        <p:nvPicPr>
          <p:cNvPr id="21510" name="Picture 6" descr="http://kolyan.net/uploads/posts/2012-06/1340706144_gorod_10.jpg"/>
          <p:cNvPicPr>
            <a:picLocks noChangeAspect="1" noChangeArrowheads="1"/>
          </p:cNvPicPr>
          <p:nvPr/>
        </p:nvPicPr>
        <p:blipFill>
          <a:blip r:embed="rId2"/>
          <a:srcRect/>
          <a:stretch>
            <a:fillRect/>
          </a:stretch>
        </p:blipFill>
        <p:spPr bwMode="auto">
          <a:xfrm>
            <a:off x="0" y="3571876"/>
            <a:ext cx="9144000" cy="3286124"/>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188</TotalTime>
  <Words>581</Words>
  <Application>Microsoft Office PowerPoint</Application>
  <PresentationFormat>Экран (4:3)</PresentationFormat>
  <Paragraphs>41</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Солнцестояние</vt:lpstr>
      <vt:lpstr>   Общая характеристика русской  литературы   первой   половины  XIX  века   </vt:lpstr>
      <vt:lpstr>Наряду с поэзией начала развиваться проза. Прозаики начала века находились под влиянием английских исторических романов В. Скотта, переводы которых пользовались огромной популярностью. Развитие русской прозы  19   века  началось с прозаических произведений А.С. Пушкина и Н.В. Гоголя. Пушкин под влиянием английских исторических романов создает повесть «Капитанская дочка», где действия разворачивается на фоне грандиозных исторических событий во времена Пугачевского бунта*. </vt:lpstr>
      <vt:lpstr>А.С. Пушкин и Н.В. Гоголь обозначили основные художественные типы, которые будут разрабатываться писателями на всем протяжении  19  века . Это художественный тип «лишнего человека», образцом которого является Евгений Онегин в романе А.С. Пушкина, и так называемый тип «маленького человека», который показан Н.В. Гоголем в его повести «Шинель», а также А.С. Пушкиным в повести «Станционный смотритель»</vt:lpstr>
      <vt:lpstr>  </vt:lpstr>
      <vt:lpstr>В начале 19 века один из самых крупных деятелей литературы был Н.М. Карамзин . По природе склонный к чувствительности и меланхолии, он жадно воспринимал влияния западной литературы - Руссо и его последователей, французских и немецких, английского романа Ричардсона, юмора Стерна.   Карамзин считал долгом посещать знаменитых писателей, и в первый  раз в  русской   литературе  давал живые сведения о действующих лицах европейского просвещения. Успех имели сентиментальные повести Карамзина - "Бедная Лиза", и повести исторические, в которых проявляется уже сентиментальная риторика будущей "Истории Государства Российского ". В первый раз русская история излагалась талантливым, уже знаменитым писателем, вооруженная многосторонними исследованиями, но вместе с тем в красивой, общедоступной форме, в тоне национальной гордости и с сентиментальным красноречием, которое должно было особенно действовать в популярном чтении.  Карамзин имел большое значение и как преобразователь литературного языка. Карамзин и его последователи хотели приблизить литературный язык к разговорной речи, избегали тяжелой славянщины, не пугались слов иностранных и стремились сообщить языку изящество и легкость. Но школа Карамзина была недолговечна: стали бросаться в глаза смешные стороны чувствительности, не имевшей притом ни ценного поэтического, ни общественного содержания; а главное - в поэзии явились гораздо более значительные силы и с более жизненным направлением.</vt:lpstr>
      <vt:lpstr>В начале столетия началась поэтическая деятельность В.А. Жуковского. Его первые стихотворения обратили на себя внимание тонкостью чувства и "сладостью стиха". Его имя стало знаменитым, когда в двенадцатом году был написан "Певец во стане русских воинов", исполненный патриотическим одушевлением. Современники не замечали странности формы, где русские воины являлись в классических вооружениях и в романтическом освещении: классическая условность еще не была забыта, к романтической начинали привыкать. Его поэзии отвечал личный характер, религиозно-мистическое настроение сближало его с Гоголем. От новейшего литературного круга он был далек. В ходе литературного развития Жуковский кроме переводных трудов, всегда изящных и расширявших горизонт русской поэзии, имел еще заслугу высокого понимания существа поэзии. Его определение поэзии отвечало всему его мировоззрению. Поэзия - "есть Бог в святых мечтах земли", и с другой стороны, "поэзия - есть добродетель". Определение было слишком личное, но во всяком случае, ставившее поэзию в самые высокие сферы нравственной жизни.  Младшим современником Жуковского был К.Н. Батюшков ,но его литературное поприще было прервано слишком рано и печально душевной болезнью, в которой он прожил последние десятки лет своей жизни. Это было живое и разнообразное дарование, не успевшее развиться до полной самобытности. В своей поэзии он все еще находится в зависимости от европейских образцов, старых и новых; но он вдумывался в чужую поэзию, сам увлекся ею и то, что было бы раньше простым подражанием, становилось его искренним, иногда глубоким увлечением. Была у него особенность и в выработке стиха; здесь вместе с Жуковским он был непосредственным предшественником Пушкина.</vt:lpstr>
      <vt:lpstr> </vt:lpstr>
      <vt:lpstr>Другим весьма известным и почитаемым писателем того времени был Н.И. Гнедич, главнейшим трудом которого был перевод Илиады: он положил многие годы на завершение этого труда, возбудившего удивление современников. В переводе Гнедича видна серьезная работа над Гомером, но по старому пристрастию к ложно-классической высокопарности Гнедич уделил слишком много места церковнославянским элементам языка, употребляя иногда слова совсем неизвестные в обычной речи. В области драмы в начале столетия прославленным именем был В.А. Озеров : его трагедии были написаны в классическом духе, с большой легкостью стиха и искренностью чувства. Трагедии Озерова имели громадный успех, особенно "Дмитрий Донской", вызвавший патриотическое одушевление. </vt:lpstr>
      <vt:lpstr>  </vt:lpstr>
    </vt:vector>
  </TitlesOfParts>
  <Company>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Общая характеристика русской  литературы   первой   половины  XIX  века   </dc:title>
  <dc:creator>computer</dc:creator>
  <cp:lastModifiedBy>computer</cp:lastModifiedBy>
  <cp:revision>20</cp:revision>
  <dcterms:created xsi:type="dcterms:W3CDTF">2013-10-10T14:25:55Z</dcterms:created>
  <dcterms:modified xsi:type="dcterms:W3CDTF">2013-12-22T13:14:24Z</dcterms:modified>
</cp:coreProperties>
</file>