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6" r:id="rId3"/>
    <p:sldId id="257" r:id="rId4"/>
    <p:sldId id="258" r:id="rId5"/>
    <p:sldId id="260" r:id="rId6"/>
    <p:sldId id="278" r:id="rId7"/>
    <p:sldId id="277" r:id="rId8"/>
    <p:sldId id="279" r:id="rId9"/>
    <p:sldId id="262" r:id="rId10"/>
    <p:sldId id="263" r:id="rId11"/>
    <p:sldId id="264" r:id="rId12"/>
    <p:sldId id="265" r:id="rId13"/>
    <p:sldId id="268" r:id="rId14"/>
    <p:sldId id="269" r:id="rId15"/>
    <p:sldId id="271" r:id="rId16"/>
    <p:sldId id="281" r:id="rId17"/>
    <p:sldId id="280" r:id="rId18"/>
    <p:sldId id="275" r:id="rId19"/>
    <p:sldId id="282" r:id="rId20"/>
    <p:sldId id="283" r:id="rId21"/>
    <p:sldId id="284" r:id="rId22"/>
    <p:sldId id="285"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8" d="100"/>
          <a:sy n="88" d="100"/>
        </p:scale>
        <p:origin x="-1062"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5" name="Date Placeholder 14"/>
          <p:cNvSpPr>
            <a:spLocks noGrp="1"/>
          </p:cNvSpPr>
          <p:nvPr>
            <p:ph type="dt" sz="half" idx="10"/>
          </p:nvPr>
        </p:nvSpPr>
        <p:spPr/>
        <p:txBody>
          <a:bodyPr/>
          <a:lstStyle/>
          <a:p>
            <a:fld id="{FCADB744-F2E4-4EFC-8F6B-B347F9237097}" type="datetimeFigureOut">
              <a:rPr lang="ru-RU" smtClean="0"/>
              <a:t>30.10.2012</a:t>
            </a:fld>
            <a:endParaRPr lang="ru-RU"/>
          </a:p>
        </p:txBody>
      </p:sp>
      <p:sp>
        <p:nvSpPr>
          <p:cNvPr id="16" name="Slide Number Placeholder 15"/>
          <p:cNvSpPr>
            <a:spLocks noGrp="1"/>
          </p:cNvSpPr>
          <p:nvPr>
            <p:ph type="sldNum" sz="quarter" idx="11"/>
          </p:nvPr>
        </p:nvSpPr>
        <p:spPr/>
        <p:txBody>
          <a:bodyPr/>
          <a:lstStyle/>
          <a:p>
            <a:fld id="{D11D3048-F9FF-4999-A5C0-C47E9E5AD6AC}" type="slidenum">
              <a:rPr lang="ru-RU" smtClean="0"/>
              <a:t>‹#›</a:t>
            </a:fld>
            <a:endParaRPr lang="ru-RU"/>
          </a:p>
        </p:txBody>
      </p:sp>
      <p:sp>
        <p:nvSpPr>
          <p:cNvPr id="17" name="Footer Placeholder 16"/>
          <p:cNvSpPr>
            <a:spLocks noGrp="1"/>
          </p:cNvSpPr>
          <p:nvPr>
            <p:ph type="ftr" sz="quarter" idx="12"/>
          </p:nvPr>
        </p:nvSpPr>
        <p:spPr/>
        <p:txBody>
          <a:bodyPr/>
          <a:lstStyle/>
          <a:p>
            <a:endParaRPr lang="ru-RU"/>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3" name="Title 12"/>
          <p:cNvSpPr>
            <a:spLocks noGrp="1"/>
          </p:cNvSpPr>
          <p:nvPr>
            <p:ph type="title"/>
          </p:nvPr>
        </p:nvSpPr>
        <p:spPr/>
        <p:txBody>
          <a:bodyPr/>
          <a:lstStyle/>
          <a:p>
            <a:r>
              <a:rPr lang="ru-RU" smtClean="0"/>
              <a:t>Образец заголовка</a:t>
            </a:r>
            <a:endParaRPr lang="en-US"/>
          </a:p>
        </p:txBody>
      </p:sp>
      <p:sp>
        <p:nvSpPr>
          <p:cNvPr id="14" name="Date Placeholder 13"/>
          <p:cNvSpPr>
            <a:spLocks noGrp="1"/>
          </p:cNvSpPr>
          <p:nvPr>
            <p:ph type="dt" sz="half" idx="10"/>
          </p:nvPr>
        </p:nvSpPr>
        <p:spPr/>
        <p:txBody>
          <a:bodyPr/>
          <a:lstStyle/>
          <a:p>
            <a:fld id="{FCADB744-F2E4-4EFC-8F6B-B347F9237097}" type="datetimeFigureOut">
              <a:rPr lang="ru-RU" smtClean="0"/>
              <a:t>30.10.2012</a:t>
            </a:fld>
            <a:endParaRPr lang="ru-RU"/>
          </a:p>
        </p:txBody>
      </p:sp>
      <p:sp>
        <p:nvSpPr>
          <p:cNvPr id="15" name="Slide Number Placeholder 14"/>
          <p:cNvSpPr>
            <a:spLocks noGrp="1"/>
          </p:cNvSpPr>
          <p:nvPr>
            <p:ph type="sldNum" sz="quarter" idx="11"/>
          </p:nvPr>
        </p:nvSpPr>
        <p:spPr/>
        <p:txBody>
          <a:bodyPr/>
          <a:lstStyle/>
          <a:p>
            <a:fld id="{D11D3048-F9FF-4999-A5C0-C47E9E5AD6AC}" type="slidenum">
              <a:rPr lang="ru-RU" smtClean="0"/>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2" name="Date Placeholder 11"/>
          <p:cNvSpPr>
            <a:spLocks noGrp="1"/>
          </p:cNvSpPr>
          <p:nvPr>
            <p:ph type="dt" sz="half" idx="10"/>
          </p:nvPr>
        </p:nvSpPr>
        <p:spPr/>
        <p:txBody>
          <a:bodyPr/>
          <a:lstStyle/>
          <a:p>
            <a:fld id="{FCADB744-F2E4-4EFC-8F6B-B347F9237097}" type="datetimeFigureOut">
              <a:rPr lang="ru-RU" smtClean="0"/>
              <a:t>30.10.2012</a:t>
            </a:fld>
            <a:endParaRPr lang="ru-RU"/>
          </a:p>
        </p:txBody>
      </p:sp>
      <p:sp>
        <p:nvSpPr>
          <p:cNvPr id="13" name="Slide Number Placeholder 12"/>
          <p:cNvSpPr>
            <a:spLocks noGrp="1"/>
          </p:cNvSpPr>
          <p:nvPr>
            <p:ph type="sldNum" sz="quarter" idx="11"/>
          </p:nvPr>
        </p:nvSpPr>
        <p:spPr/>
        <p:txBody>
          <a:bodyPr/>
          <a:lstStyle/>
          <a:p>
            <a:fld id="{D11D3048-F9FF-4999-A5C0-C47E9E5AD6AC}" type="slidenum">
              <a:rPr lang="ru-RU" smtClean="0"/>
              <a:t>‹#›</a:t>
            </a:fld>
            <a:endParaRPr lang="ru-RU"/>
          </a:p>
        </p:txBody>
      </p:sp>
      <p:sp>
        <p:nvSpPr>
          <p:cNvPr id="14" name="Footer Placeholder 13"/>
          <p:cNvSpPr>
            <a:spLocks noGrp="1"/>
          </p:cNvSpPr>
          <p:nvPr>
            <p:ph type="ftr" sz="quarter" idx="12"/>
          </p:nvPr>
        </p:nvSpPr>
        <p:spPr/>
        <p:txBody>
          <a:bodyPr/>
          <a:lstStyle/>
          <a:p>
            <a:endParaRPr lang="ru-RU"/>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ru-RU" smtClean="0"/>
              <a:t>Образец заголовка</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FCADB744-F2E4-4EFC-8F6B-B347F9237097}" type="datetimeFigureOut">
              <a:rPr lang="ru-RU" smtClean="0"/>
              <a:t>30.10.2012</a:t>
            </a:fld>
            <a:endParaRPr lang="ru-RU"/>
          </a:p>
        </p:txBody>
      </p:sp>
      <p:sp>
        <p:nvSpPr>
          <p:cNvPr id="9" name="Slide Number Placeholder 8"/>
          <p:cNvSpPr>
            <a:spLocks noGrp="1"/>
          </p:cNvSpPr>
          <p:nvPr>
            <p:ph type="sldNum" sz="quarter" idx="11"/>
          </p:nvPr>
        </p:nvSpPr>
        <p:spPr/>
        <p:txBody>
          <a:bodyPr/>
          <a:lstStyle/>
          <a:p>
            <a:fld id="{D11D3048-F9FF-4999-A5C0-C47E9E5AD6AC}" type="slidenum">
              <a:rPr lang="ru-RU" smtClean="0"/>
              <a:t>‹#›</a:t>
            </a:fld>
            <a:endParaRPr lang="ru-RU"/>
          </a:p>
        </p:txBody>
      </p:sp>
      <p:sp>
        <p:nvSpPr>
          <p:cNvPr id="10" name="Footer Placeholder 9"/>
          <p:cNvSpPr>
            <a:spLocks noGrp="1"/>
          </p:cNvSpPr>
          <p:nvPr>
            <p:ph type="ftr" sz="quarter" idx="12"/>
          </p:nvPr>
        </p:nvSpPr>
        <p:spPr/>
        <p:txBody>
          <a:bodyPr/>
          <a:lstStyle/>
          <a:p>
            <a:endParaRPr lang="ru-RU"/>
          </a:p>
        </p:txBody>
      </p:sp>
      <p:sp>
        <p:nvSpPr>
          <p:cNvPr id="11" name="Title 10"/>
          <p:cNvSpPr>
            <a:spLocks noGrp="1"/>
          </p:cNvSpPr>
          <p:nvPr>
            <p:ph type="title"/>
          </p:nvPr>
        </p:nvSpPr>
        <p:spPr/>
        <p:txBody>
          <a:bodyPr/>
          <a:lstStyle/>
          <a:p>
            <a:r>
              <a:rPr lang="ru-RU" smtClean="0"/>
              <a:t>Образец заголовка</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ru-RU" smtClean="0"/>
              <a:t>Образец заголовка</a:t>
            </a:r>
            <a:endParaRPr lang="en-US" dirty="0"/>
          </a:p>
        </p:txBody>
      </p:sp>
      <p:sp>
        <p:nvSpPr>
          <p:cNvPr id="14" name="Date Placeholder 13"/>
          <p:cNvSpPr>
            <a:spLocks noGrp="1"/>
          </p:cNvSpPr>
          <p:nvPr>
            <p:ph type="dt" sz="half" idx="10"/>
          </p:nvPr>
        </p:nvSpPr>
        <p:spPr/>
        <p:txBody>
          <a:bodyPr/>
          <a:lstStyle/>
          <a:p>
            <a:fld id="{FCADB744-F2E4-4EFC-8F6B-B347F9237097}" type="datetimeFigureOut">
              <a:rPr lang="ru-RU" smtClean="0"/>
              <a:t>30.10.2012</a:t>
            </a:fld>
            <a:endParaRPr lang="ru-RU"/>
          </a:p>
        </p:txBody>
      </p:sp>
      <p:sp>
        <p:nvSpPr>
          <p:cNvPr id="15" name="Slide Number Placeholder 14"/>
          <p:cNvSpPr>
            <a:spLocks noGrp="1"/>
          </p:cNvSpPr>
          <p:nvPr>
            <p:ph type="sldNum" sz="quarter" idx="11"/>
          </p:nvPr>
        </p:nvSpPr>
        <p:spPr/>
        <p:txBody>
          <a:bodyPr/>
          <a:lstStyle/>
          <a:p>
            <a:fld id="{D11D3048-F9FF-4999-A5C0-C47E9E5AD6AC}" type="slidenum">
              <a:rPr lang="ru-RU" smtClean="0"/>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smtClean="0"/>
              <a:t>Образец заголовка</a:t>
            </a:r>
            <a:endParaRPr lang="en-US"/>
          </a:p>
        </p:txBody>
      </p:sp>
      <p:sp>
        <p:nvSpPr>
          <p:cNvPr id="7" name="Date Placeholder 6"/>
          <p:cNvSpPr>
            <a:spLocks noGrp="1"/>
          </p:cNvSpPr>
          <p:nvPr>
            <p:ph type="dt" sz="half" idx="10"/>
          </p:nvPr>
        </p:nvSpPr>
        <p:spPr/>
        <p:txBody>
          <a:bodyPr/>
          <a:lstStyle/>
          <a:p>
            <a:fld id="{FCADB744-F2E4-4EFC-8F6B-B347F9237097}" type="datetimeFigureOut">
              <a:rPr lang="ru-RU" smtClean="0"/>
              <a:t>30.10.2012</a:t>
            </a:fld>
            <a:endParaRPr lang="ru-RU"/>
          </a:p>
        </p:txBody>
      </p:sp>
      <p:sp>
        <p:nvSpPr>
          <p:cNvPr id="8" name="Slide Number Placeholder 7"/>
          <p:cNvSpPr>
            <a:spLocks noGrp="1"/>
          </p:cNvSpPr>
          <p:nvPr>
            <p:ph type="sldNum" sz="quarter" idx="11"/>
          </p:nvPr>
        </p:nvSpPr>
        <p:spPr/>
        <p:txBody>
          <a:bodyPr/>
          <a:lstStyle/>
          <a:p>
            <a:fld id="{D11D3048-F9FF-4999-A5C0-C47E9E5AD6AC}" type="slidenum">
              <a:rPr lang="ru-RU" smtClean="0"/>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FCADB744-F2E4-4EFC-8F6B-B347F9237097}" type="datetimeFigureOut">
              <a:rPr lang="ru-RU" smtClean="0"/>
              <a:t>30.10.2012</a:t>
            </a:fld>
            <a:endParaRPr lang="ru-RU"/>
          </a:p>
        </p:txBody>
      </p:sp>
      <p:sp>
        <p:nvSpPr>
          <p:cNvPr id="6" name="Slide Number Placeholder 5"/>
          <p:cNvSpPr>
            <a:spLocks noGrp="1"/>
          </p:cNvSpPr>
          <p:nvPr>
            <p:ph type="sldNum" sz="quarter" idx="11"/>
          </p:nvPr>
        </p:nvSpPr>
        <p:spPr/>
        <p:txBody>
          <a:bodyPr/>
          <a:lstStyle/>
          <a:p>
            <a:fld id="{D11D3048-F9FF-4999-A5C0-C47E9E5AD6AC}" type="slidenum">
              <a:rPr lang="ru-RU" smtClean="0"/>
              <a:t>‹#›</a:t>
            </a:fld>
            <a:endParaRPr lang="ru-RU"/>
          </a:p>
        </p:txBody>
      </p:sp>
      <p:sp>
        <p:nvSpPr>
          <p:cNvPr id="7" name="Footer Placeholder 6"/>
          <p:cNvSpPr>
            <a:spLocks noGrp="1"/>
          </p:cNvSpPr>
          <p:nvPr>
            <p:ph type="ftr" sz="quarter" idx="12"/>
          </p:nvPr>
        </p:nvSpPr>
        <p:spPr/>
        <p:txBody>
          <a:bodyPr/>
          <a:lstStyle/>
          <a:p>
            <a:endParaRPr lang="ru-RU"/>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5" name="Date Placeholder 14"/>
          <p:cNvSpPr>
            <a:spLocks noGrp="1"/>
          </p:cNvSpPr>
          <p:nvPr>
            <p:ph type="dt" sz="half" idx="10"/>
          </p:nvPr>
        </p:nvSpPr>
        <p:spPr/>
        <p:txBody>
          <a:bodyPr/>
          <a:lstStyle/>
          <a:p>
            <a:fld id="{FCADB744-F2E4-4EFC-8F6B-B347F9237097}" type="datetimeFigureOut">
              <a:rPr lang="ru-RU" smtClean="0"/>
              <a:t>30.10.2012</a:t>
            </a:fld>
            <a:endParaRPr lang="ru-RU"/>
          </a:p>
        </p:txBody>
      </p:sp>
      <p:sp>
        <p:nvSpPr>
          <p:cNvPr id="16" name="Slide Number Placeholder 15"/>
          <p:cNvSpPr>
            <a:spLocks noGrp="1"/>
          </p:cNvSpPr>
          <p:nvPr>
            <p:ph type="sldNum" sz="quarter" idx="11"/>
          </p:nvPr>
        </p:nvSpPr>
        <p:spPr/>
        <p:txBody>
          <a:bodyPr/>
          <a:lstStyle/>
          <a:p>
            <a:fld id="{D11D3048-F9FF-4999-A5C0-C47E9E5AD6AC}" type="slidenum">
              <a:rPr lang="ru-RU" smtClean="0"/>
              <a:t>‹#›</a:t>
            </a:fld>
            <a:endParaRPr lang="ru-RU"/>
          </a:p>
        </p:txBody>
      </p:sp>
      <p:sp>
        <p:nvSpPr>
          <p:cNvPr id="17" name="Footer Placeholder 16"/>
          <p:cNvSpPr>
            <a:spLocks noGrp="1"/>
          </p:cNvSpPr>
          <p:nvPr>
            <p:ph type="ftr" sz="quarter" idx="12"/>
          </p:nvPr>
        </p:nvSpPr>
        <p:spPr/>
        <p:txBody>
          <a:bodyPr/>
          <a:lstStyle/>
          <a:p>
            <a:endParaRPr lang="ru-RU"/>
          </a:p>
        </p:txBody>
      </p:sp>
      <p:sp>
        <p:nvSpPr>
          <p:cNvPr id="18" name="Title 17"/>
          <p:cNvSpPr>
            <a:spLocks noGrp="1"/>
          </p:cNvSpPr>
          <p:nvPr>
            <p:ph type="title"/>
          </p:nvPr>
        </p:nvSpPr>
        <p:spPr/>
        <p:txBody>
          <a:bodyPr/>
          <a:lstStyle/>
          <a:p>
            <a:r>
              <a:rPr lang="ru-RU" smtClean="0"/>
              <a:t>Образец заголовка</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ru-RU" smtClean="0"/>
              <a:t>Образец заголовка</a:t>
            </a:r>
            <a:endParaRPr lang="en-US"/>
          </a:p>
        </p:txBody>
      </p:sp>
      <p:sp>
        <p:nvSpPr>
          <p:cNvPr id="13" name="Date Placeholder 12"/>
          <p:cNvSpPr>
            <a:spLocks noGrp="1"/>
          </p:cNvSpPr>
          <p:nvPr>
            <p:ph type="dt" sz="half" idx="10"/>
          </p:nvPr>
        </p:nvSpPr>
        <p:spPr/>
        <p:txBody>
          <a:bodyPr/>
          <a:lstStyle/>
          <a:p>
            <a:fld id="{FCADB744-F2E4-4EFC-8F6B-B347F9237097}" type="datetimeFigureOut">
              <a:rPr lang="ru-RU" smtClean="0"/>
              <a:t>30.10.2012</a:t>
            </a:fld>
            <a:endParaRPr lang="ru-RU"/>
          </a:p>
        </p:txBody>
      </p:sp>
      <p:sp>
        <p:nvSpPr>
          <p:cNvPr id="14" name="Slide Number Placeholder 13"/>
          <p:cNvSpPr>
            <a:spLocks noGrp="1"/>
          </p:cNvSpPr>
          <p:nvPr>
            <p:ph type="sldNum" sz="quarter" idx="11"/>
          </p:nvPr>
        </p:nvSpPr>
        <p:spPr/>
        <p:txBody>
          <a:bodyPr/>
          <a:lstStyle/>
          <a:p>
            <a:fld id="{D11D3048-F9FF-4999-A5C0-C47E9E5AD6AC}" type="slidenum">
              <a:rPr lang="ru-RU" smtClean="0"/>
              <a:t>‹#›</a:t>
            </a:fld>
            <a:endParaRPr lang="ru-RU"/>
          </a:p>
        </p:txBody>
      </p:sp>
      <p:sp>
        <p:nvSpPr>
          <p:cNvPr id="15" name="Footer Placeholder 14"/>
          <p:cNvSpPr>
            <a:spLocks noGrp="1"/>
          </p:cNvSpPr>
          <p:nvPr>
            <p:ph type="ftr" sz="quarter" idx="12"/>
          </p:nvPr>
        </p:nvSpPr>
        <p:spPr/>
        <p:txBody>
          <a:bodyPr/>
          <a:lstStyle/>
          <a:p>
            <a:endParaRPr lang="ru-RU"/>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FCADB744-F2E4-4EFC-8F6B-B347F9237097}" type="datetimeFigureOut">
              <a:rPr lang="ru-RU" smtClean="0"/>
              <a:t>30.10.2012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11D3048-F9FF-4999-A5C0-C47E9E5AD6AC}"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CADB744-F2E4-4EFC-8F6B-B347F9237097}" type="datetimeFigureOut">
              <a:rPr lang="ru-RU" smtClean="0"/>
              <a:t>30.10.2012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11D3048-F9FF-4999-A5C0-C47E9E5AD6AC}"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FCADB744-F2E4-4EFC-8F6B-B347F9237097}" type="datetimeFigureOut">
              <a:rPr lang="ru-RU" smtClean="0"/>
              <a:t>30.10.2012</a:t>
            </a:fld>
            <a:endParaRPr lang="ru-RU"/>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ru-RU"/>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D11D3048-F9FF-4999-A5C0-C47E9E5AD6AC}"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63688" y="1124744"/>
            <a:ext cx="6043642" cy="707886"/>
          </a:xfrm>
          <a:prstGeom prst="rect">
            <a:avLst/>
          </a:prstGeom>
        </p:spPr>
        <p:txBody>
          <a:bodyPr wrap="none">
            <a:spAutoFit/>
          </a:bodyPr>
          <a:lstStyle/>
          <a:p>
            <a:r>
              <a:rPr lang="ru-RU" sz="4000" dirty="0" smtClean="0"/>
              <a:t>«Уральские самоцветы» </a:t>
            </a:r>
            <a:endParaRPr lang="ru-RU" sz="4000"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7" y="2233749"/>
            <a:ext cx="4032448" cy="3987643"/>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4574" y="2233749"/>
            <a:ext cx="2861262" cy="42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599913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44329" y="175995"/>
            <a:ext cx="4027341" cy="5053204"/>
          </a:xfr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171546"/>
            <a:ext cx="4176464" cy="5057653"/>
          </a:xfrm>
          <a:prstGeom prst="rect">
            <a:avLst/>
          </a:prstGeom>
        </p:spPr>
      </p:pic>
      <p:sp>
        <p:nvSpPr>
          <p:cNvPr id="6" name="Прямоугольник 5"/>
          <p:cNvSpPr/>
          <p:nvPr/>
        </p:nvSpPr>
        <p:spPr>
          <a:xfrm>
            <a:off x="467544" y="5373216"/>
            <a:ext cx="8280920" cy="1200329"/>
          </a:xfrm>
          <a:prstGeom prst="rect">
            <a:avLst/>
          </a:prstGeom>
        </p:spPr>
        <p:txBody>
          <a:bodyPr wrap="square">
            <a:spAutoFit/>
          </a:bodyPr>
          <a:lstStyle/>
          <a:p>
            <a:r>
              <a:rPr lang="ru-RU" dirty="0"/>
              <a:t>Творчество П.П. Бажова неразрывно связано с жизнью горнозаводского Урала. Неисчерпаемые богатства здешних недр, неповторимая, своеобразная красота края с его лесистыми горами и прозрачными озёрами влекли писателя. </a:t>
            </a:r>
          </a:p>
        </p:txBody>
      </p:sp>
    </p:spTree>
    <p:extLst>
      <p:ext uri="{BB962C8B-B14F-4D97-AF65-F5344CB8AC3E}">
        <p14:creationId xmlns:p14="http://schemas.microsoft.com/office/powerpoint/2010/main" val="109435331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544" y="797518"/>
            <a:ext cx="3547546" cy="4968552"/>
          </a:xfrm>
        </p:spPr>
      </p:pic>
      <p:sp>
        <p:nvSpPr>
          <p:cNvPr id="5" name="Прямоугольник 4"/>
          <p:cNvSpPr/>
          <p:nvPr/>
        </p:nvSpPr>
        <p:spPr>
          <a:xfrm>
            <a:off x="4211960" y="1196752"/>
            <a:ext cx="4572000" cy="4247317"/>
          </a:xfrm>
          <a:prstGeom prst="rect">
            <a:avLst/>
          </a:prstGeom>
        </p:spPr>
        <p:txBody>
          <a:bodyPr>
            <a:spAutoFit/>
          </a:bodyPr>
          <a:lstStyle/>
          <a:p>
            <a:r>
              <a:rPr lang="ru-RU" dirty="0" smtClean="0"/>
              <a:t>Пожалуй, он знал все о родных местах. Любил здешние легенды. Вот, например, эту - башкирскую сказку о великане, который носил пояс с глубокими карманами. Великан прятал в них свои богатства. Пояс у него был огромный. Однажды великан снял его, растянул, и пояс лёг через всю землю, от холодного Карского моря на Севере до песчаных берегов южного Каспийского моря. Так образовался Уральский хребет. «Урал» по- башкирски - пояс. Длина его 2500 км. Трудно указать такой камень, которого не находили бы в Уральских горах.</a:t>
            </a:r>
            <a:endParaRPr lang="ru-RU" dirty="0"/>
          </a:p>
        </p:txBody>
      </p:sp>
    </p:spTree>
    <p:extLst>
      <p:ext uri="{BB962C8B-B14F-4D97-AF65-F5344CB8AC3E}">
        <p14:creationId xmlns:p14="http://schemas.microsoft.com/office/powerpoint/2010/main" val="135506381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323528" y="3861048"/>
            <a:ext cx="8568952" cy="2862322"/>
          </a:xfrm>
          <a:prstGeom prst="rect">
            <a:avLst/>
          </a:prstGeom>
        </p:spPr>
        <p:txBody>
          <a:bodyPr wrap="square">
            <a:spAutoFit/>
          </a:bodyPr>
          <a:lstStyle/>
          <a:p>
            <a:r>
              <a:rPr lang="ru-RU" dirty="0" smtClean="0"/>
              <a:t>Ещё одна легенда, полюбившаяся Бажову. Говорят, будто Бог, когда землю создавал, решил людям добро сделать. Взял золота, меди, камней самоцветных да по всей земле и рассыпал. Где погуще, где вовсе редко. Потом посмотрел Бог и увидел, что золото, самоцветов осталось еще целая горсть. Подумал Господь, да и высыпал между Европой и Азией. Так будто бы Уральские горы получились.</a:t>
            </a:r>
          </a:p>
          <a:p>
            <a:r>
              <a:rPr lang="ru-RU" dirty="0" smtClean="0"/>
              <a:t>Кто на Урале бывал, тот знает: леса стоят - изумруд да малахит, озера - горным хрусталем переливаются, рябины по осени рубином горят. А люди, что здесь живут чисто камень - самоцвет: трудолюбивые и мастеровые. А вот что говорят об Урале ученые.</a:t>
            </a:r>
            <a:endParaRPr lang="ru-RU"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7" y="59986"/>
            <a:ext cx="4816475"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539622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92080" y="332656"/>
            <a:ext cx="3387824" cy="5961856"/>
          </a:xfrm>
        </p:spPr>
      </p:pic>
      <p:sp>
        <p:nvSpPr>
          <p:cNvPr id="5" name="Прямоугольник 4"/>
          <p:cNvSpPr/>
          <p:nvPr/>
        </p:nvSpPr>
        <p:spPr>
          <a:xfrm>
            <a:off x="395536" y="764704"/>
            <a:ext cx="4572000" cy="4801314"/>
          </a:xfrm>
          <a:prstGeom prst="rect">
            <a:avLst/>
          </a:prstGeom>
        </p:spPr>
        <p:txBody>
          <a:bodyPr>
            <a:spAutoFit/>
          </a:bodyPr>
          <a:lstStyle/>
          <a:p>
            <a:r>
              <a:rPr lang="ru-RU" dirty="0" smtClean="0"/>
              <a:t>«Урал - это горы, простирающиеся на 2000 км вдоль границы Европы и Азии и разделяющие Русскую равнину и </a:t>
            </a:r>
            <a:r>
              <a:rPr lang="ru-RU" dirty="0" err="1" smtClean="0"/>
              <a:t>Западно</a:t>
            </a:r>
            <a:r>
              <a:rPr lang="ru-RU" dirty="0" smtClean="0"/>
              <a:t> - Сибирскую низменность, протянувшиеся от побережья Карского моря до степей Казахстана. Ширина гор -50-150 км. Высота - 1500 м и меньше. Самая высокая вершина - гора Народная (1895 м).</a:t>
            </a:r>
          </a:p>
          <a:p>
            <a:r>
              <a:rPr lang="ru-RU" dirty="0" smtClean="0"/>
              <a:t>Уральские горы - гряды хребтов, кряжей, одетых тайгой. Коренные народы Урала - башкиры, удмурты, </a:t>
            </a:r>
            <a:r>
              <a:rPr lang="ru-RU" dirty="0" err="1" smtClean="0"/>
              <a:t>коми</a:t>
            </a:r>
            <a:r>
              <a:rPr lang="ru-RU" dirty="0" smtClean="0"/>
              <a:t> -пермяки, ханты, манси, татары. Они занимались охотой, рыболовством. Потом появились русские поселения. А с 17 века Урал прославился добычей железа.</a:t>
            </a:r>
            <a:endParaRPr lang="ru-RU" dirty="0"/>
          </a:p>
        </p:txBody>
      </p:sp>
    </p:spTree>
    <p:extLst>
      <p:ext uri="{BB962C8B-B14F-4D97-AF65-F5344CB8AC3E}">
        <p14:creationId xmlns:p14="http://schemas.microsoft.com/office/powerpoint/2010/main" val="199475096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771800" y="188640"/>
            <a:ext cx="6096000" cy="3657599"/>
          </a:xfrm>
        </p:spPr>
        <p:txBody>
          <a:bodyPr>
            <a:normAutofit fontScale="85000" lnSpcReduction="20000"/>
          </a:bodyPr>
          <a:lstStyle/>
          <a:p>
            <a:r>
              <a:rPr lang="ru-RU" dirty="0"/>
              <a:t>С</a:t>
            </a:r>
            <a:r>
              <a:rPr lang="ru-RU" dirty="0" smtClean="0"/>
              <a:t>амо </a:t>
            </a:r>
            <a:r>
              <a:rPr lang="ru-RU" dirty="0"/>
              <a:t>название «Урал» появилось только в 18 веке в работах знаменитого русского историка и географа Василия Никитича Татищева. А раньше эти горы называли камень, каменный пояс земли русской. У античных авторов мы встречаем название «</a:t>
            </a:r>
            <a:r>
              <a:rPr lang="ru-RU" dirty="0" err="1"/>
              <a:t>Рифейские</a:t>
            </a:r>
            <a:r>
              <a:rPr lang="ru-RU" dirty="0"/>
              <a:t> горы».</a:t>
            </a:r>
          </a:p>
          <a:p>
            <a:r>
              <a:rPr lang="ru-RU" dirty="0" smtClean="0"/>
              <a:t>Вода</a:t>
            </a:r>
            <a:r>
              <a:rPr lang="ru-RU" dirty="0"/>
              <a:t>, ветер, солнце и мороз давно уже разрушили когда-то величавые вершины Урала. Горы эти невысоки. Но слава не в высоте вершин, а в сказочных богатствах каменного пояса. Более 800 различных минералов хранятся здесь. Это месторождения железа, меди, платины, драгоценных камней, золота, каменной соли. По запасам  платины, асбеста, драгоценных камней Уралу принадлежит одно из первых мест в мире.</a:t>
            </a:r>
          </a:p>
          <a:p>
            <a:endParaRPr lang="ru-RU"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3644686"/>
            <a:ext cx="4536504" cy="3026699"/>
          </a:xfrm>
          <a:prstGeom prst="rect">
            <a:avLst/>
          </a:prstGeom>
        </p:spPr>
      </p:pic>
    </p:spTree>
    <p:extLst>
      <p:ext uri="{BB962C8B-B14F-4D97-AF65-F5344CB8AC3E}">
        <p14:creationId xmlns:p14="http://schemas.microsoft.com/office/powerpoint/2010/main" val="147698880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483768" y="332656"/>
            <a:ext cx="4572000" cy="1477328"/>
          </a:xfrm>
          <a:prstGeom prst="rect">
            <a:avLst/>
          </a:prstGeom>
        </p:spPr>
        <p:txBody>
          <a:bodyPr>
            <a:spAutoFit/>
          </a:bodyPr>
          <a:lstStyle/>
          <a:p>
            <a:r>
              <a:rPr lang="ru-RU" dirty="0" smtClean="0"/>
              <a:t>Урал! Опорный край державы,</a:t>
            </a:r>
          </a:p>
          <a:p>
            <a:r>
              <a:rPr lang="ru-RU" dirty="0" smtClean="0"/>
              <a:t> Её добытчик и кузнец, </a:t>
            </a:r>
          </a:p>
          <a:p>
            <a:r>
              <a:rPr lang="ru-RU" dirty="0" smtClean="0"/>
              <a:t>Ровесник древней нашей славы </a:t>
            </a:r>
          </a:p>
          <a:p>
            <a:r>
              <a:rPr lang="ru-RU" dirty="0" smtClean="0"/>
              <a:t>И славы нынешней творец.</a:t>
            </a:r>
          </a:p>
          <a:p>
            <a:r>
              <a:rPr lang="ru-RU" dirty="0" smtClean="0"/>
              <a:t>А. Твардовский.</a:t>
            </a:r>
            <a:endParaRPr lang="ru-RU"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946714"/>
            <a:ext cx="6588224" cy="45638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3484794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1815401"/>
            <a:ext cx="3938018" cy="3622977"/>
          </a:xfrm>
          <a:prstGeom prst="rect">
            <a:avLst/>
          </a:prstGeom>
        </p:spPr>
      </p:pic>
      <p:sp>
        <p:nvSpPr>
          <p:cNvPr id="3" name="Прямоугольник 2"/>
          <p:cNvSpPr/>
          <p:nvPr/>
        </p:nvSpPr>
        <p:spPr>
          <a:xfrm>
            <a:off x="4283968" y="404664"/>
            <a:ext cx="4572000" cy="5909310"/>
          </a:xfrm>
          <a:prstGeom prst="rect">
            <a:avLst/>
          </a:prstGeom>
        </p:spPr>
        <p:txBody>
          <a:bodyPr>
            <a:spAutoFit/>
          </a:bodyPr>
          <a:lstStyle/>
          <a:p>
            <a:r>
              <a:rPr lang="ru-RU" dirty="0"/>
              <a:t>Именно на Урале родилось слово «самоцветы». Толковый словарь</a:t>
            </a:r>
          </a:p>
          <a:p>
            <a:r>
              <a:rPr lang="ru-RU" dirty="0"/>
              <a:t>указывает: «Самоцветы - группа минералов, обладающих красивым </a:t>
            </a:r>
            <a:r>
              <a:rPr lang="ru-RU" dirty="0" smtClean="0"/>
              <a:t>цветом, прозрачностью</a:t>
            </a:r>
            <a:r>
              <a:rPr lang="ru-RU" dirty="0"/>
              <a:t>, ярким блеском после огранки или полировки, высокой</a:t>
            </a:r>
          </a:p>
          <a:p>
            <a:r>
              <a:rPr lang="ru-RU" dirty="0"/>
              <a:t>твердостью».</a:t>
            </a:r>
          </a:p>
          <a:p>
            <a:r>
              <a:rPr lang="ru-RU" dirty="0"/>
              <a:t>Самоцветы делятся на две группы:</a:t>
            </a:r>
          </a:p>
          <a:p>
            <a:r>
              <a:rPr lang="ru-RU" dirty="0"/>
              <a:t>1) Драгоценные (встречаются редко, поэтому дороги): алмаз, сапфир, аметист, рубин, изумруд, сердолик, горный хрусталь, александрит, бирюза, топаз, опал, аквамарин;</a:t>
            </a:r>
          </a:p>
          <a:p>
            <a:r>
              <a:rPr lang="ru-RU" dirty="0"/>
              <a:t>2) Поделочные: нефрит, лазурит, малахит, яшма, гранит, агат, мрамор</a:t>
            </a:r>
            <a:r>
              <a:rPr lang="ru-RU" dirty="0" smtClean="0"/>
              <a:t>»</a:t>
            </a:r>
            <a:endParaRPr lang="ru-RU" dirty="0"/>
          </a:p>
          <a:p>
            <a:r>
              <a:rPr lang="ru-RU" dirty="0"/>
              <a:t>Из самоцветов делают украшения, вазы, столы, панно. В Эрмитаже в г. Санкт-Петербург есть Малахитовая </a:t>
            </a:r>
            <a:r>
              <a:rPr lang="ru-RU" dirty="0" smtClean="0"/>
              <a:t>комната.  И </a:t>
            </a:r>
            <a:r>
              <a:rPr lang="ru-RU" dirty="0"/>
              <a:t>в сказах П.П. Бажова мы встретим упоминание самоцветов. Давайте попробуем назвать их.</a:t>
            </a:r>
          </a:p>
        </p:txBody>
      </p:sp>
    </p:spTree>
    <p:extLst>
      <p:ext uri="{BB962C8B-B14F-4D97-AF65-F5344CB8AC3E}">
        <p14:creationId xmlns:p14="http://schemas.microsoft.com/office/powerpoint/2010/main" val="333682644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19672" y="100411"/>
            <a:ext cx="5231218" cy="3657600"/>
          </a:xfrm>
        </p:spPr>
      </p:pic>
      <p:sp>
        <p:nvSpPr>
          <p:cNvPr id="5" name="Прямоугольник 4"/>
          <p:cNvSpPr/>
          <p:nvPr/>
        </p:nvSpPr>
        <p:spPr>
          <a:xfrm>
            <a:off x="395536" y="3789040"/>
            <a:ext cx="4572000" cy="2862322"/>
          </a:xfrm>
          <a:prstGeom prst="rect">
            <a:avLst/>
          </a:prstGeom>
        </p:spPr>
        <p:txBody>
          <a:bodyPr>
            <a:spAutoFit/>
          </a:bodyPr>
          <a:lstStyle/>
          <a:p>
            <a:r>
              <a:rPr lang="ru-RU" dirty="0" smtClean="0"/>
              <a:t>То волнами узорчатость дорожки,</a:t>
            </a:r>
          </a:p>
          <a:p>
            <a:r>
              <a:rPr lang="ru-RU" dirty="0" smtClean="0"/>
              <a:t>То редкая причудливость куста </a:t>
            </a:r>
          </a:p>
          <a:p>
            <a:r>
              <a:rPr lang="ru-RU" dirty="0" smtClean="0"/>
              <a:t>Демидовскую </a:t>
            </a:r>
            <a:r>
              <a:rPr lang="ru-RU" dirty="0" err="1" smtClean="0"/>
              <a:t>медницу</a:t>
            </a:r>
            <a:r>
              <a:rPr lang="ru-RU" dirty="0" smtClean="0"/>
              <a:t>, </a:t>
            </a:r>
            <a:r>
              <a:rPr lang="ru-RU" dirty="0" err="1" smtClean="0"/>
              <a:t>Гумешки</a:t>
            </a:r>
            <a:r>
              <a:rPr lang="ru-RU" dirty="0" smtClean="0"/>
              <a:t>, </a:t>
            </a:r>
          </a:p>
          <a:p>
            <a:r>
              <a:rPr lang="ru-RU" dirty="0" smtClean="0"/>
              <a:t>Прославил этот камень неспроста.</a:t>
            </a:r>
          </a:p>
          <a:p>
            <a:r>
              <a:rPr lang="ru-RU" dirty="0" smtClean="0"/>
              <a:t> В нем навсегда застыл зеленый пламень, </a:t>
            </a:r>
          </a:p>
          <a:p>
            <a:r>
              <a:rPr lang="ru-RU" dirty="0" smtClean="0"/>
              <a:t> Красив своим рисунком минерал. </a:t>
            </a:r>
          </a:p>
          <a:p>
            <a:r>
              <a:rPr lang="ru-RU" dirty="0" smtClean="0"/>
              <a:t> Скажите, как зовется этот камень,</a:t>
            </a:r>
          </a:p>
          <a:p>
            <a:r>
              <a:rPr lang="ru-RU" dirty="0" smtClean="0"/>
              <a:t> Во всех краях прославивший Урал? </a:t>
            </a:r>
            <a:endParaRPr lang="ru-RU" dirty="0" smtClean="0"/>
          </a:p>
          <a:p>
            <a:endParaRPr lang="ru-RU" dirty="0"/>
          </a:p>
          <a:p>
            <a:r>
              <a:rPr lang="ru-RU" dirty="0" smtClean="0"/>
              <a:t>(</a:t>
            </a:r>
            <a:r>
              <a:rPr lang="ru-RU" dirty="0" smtClean="0"/>
              <a:t>малахит)</a:t>
            </a:r>
            <a:endParaRPr lang="ru-RU" dirty="0"/>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3846240"/>
            <a:ext cx="2808312"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387768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9" end="9"/>
                                            </p:txEl>
                                          </p:spTgt>
                                        </p:tgtEl>
                                        <p:attrNameLst>
                                          <p:attrName>style.visibility</p:attrName>
                                        </p:attrNameLst>
                                      </p:cBhvr>
                                      <p:to>
                                        <p:strVal val="visible"/>
                                      </p:to>
                                    </p:set>
                                    <p:anim calcmode="lin" valueType="num">
                                      <p:cBhvr additive="base">
                                        <p:cTn id="7"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57300" y="188640"/>
            <a:ext cx="4215916" cy="4215916"/>
          </a:xfrm>
        </p:spPr>
      </p:pic>
      <p:sp>
        <p:nvSpPr>
          <p:cNvPr id="5" name="Прямоугольник 4"/>
          <p:cNvSpPr/>
          <p:nvPr/>
        </p:nvSpPr>
        <p:spPr>
          <a:xfrm>
            <a:off x="2289448" y="4797152"/>
            <a:ext cx="4572000" cy="1754326"/>
          </a:xfrm>
          <a:prstGeom prst="rect">
            <a:avLst/>
          </a:prstGeom>
        </p:spPr>
        <p:txBody>
          <a:bodyPr>
            <a:spAutoFit/>
          </a:bodyPr>
          <a:lstStyle/>
          <a:p>
            <a:r>
              <a:rPr lang="ru-RU" dirty="0" smtClean="0"/>
              <a:t>В нем навсегда застыл зеленый пламень, </a:t>
            </a:r>
          </a:p>
          <a:p>
            <a:r>
              <a:rPr lang="ru-RU" dirty="0" smtClean="0"/>
              <a:t> Красив своим рисунком минерал. </a:t>
            </a:r>
          </a:p>
          <a:p>
            <a:r>
              <a:rPr lang="ru-RU" dirty="0" smtClean="0"/>
              <a:t> Скажите, как зовется этот камень,</a:t>
            </a:r>
          </a:p>
          <a:p>
            <a:r>
              <a:rPr lang="ru-RU" dirty="0" smtClean="0"/>
              <a:t> Во всех краях прославивший Урал? </a:t>
            </a:r>
            <a:endParaRPr lang="ru-RU" dirty="0" smtClean="0"/>
          </a:p>
          <a:p>
            <a:endParaRPr lang="ru-RU" dirty="0"/>
          </a:p>
          <a:p>
            <a:r>
              <a:rPr lang="ru-RU" dirty="0" smtClean="0"/>
              <a:t>(</a:t>
            </a:r>
            <a:r>
              <a:rPr lang="ru-RU" dirty="0" smtClean="0"/>
              <a:t>малахит)</a:t>
            </a:r>
            <a:endParaRPr lang="ru-RU"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3216" y="188640"/>
            <a:ext cx="4176464"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960250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 calcmode="lin" valueType="num">
                                      <p:cBhvr additive="base">
                                        <p:cTn id="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95736" y="116632"/>
            <a:ext cx="4307184" cy="4117668"/>
          </a:xfrm>
        </p:spPr>
      </p:pic>
      <p:sp>
        <p:nvSpPr>
          <p:cNvPr id="5" name="Прямоугольник 4"/>
          <p:cNvSpPr/>
          <p:nvPr/>
        </p:nvSpPr>
        <p:spPr>
          <a:xfrm>
            <a:off x="2123728" y="4568485"/>
            <a:ext cx="4752528" cy="2031325"/>
          </a:xfrm>
          <a:prstGeom prst="rect">
            <a:avLst/>
          </a:prstGeom>
        </p:spPr>
        <p:txBody>
          <a:bodyPr wrap="square">
            <a:spAutoFit/>
          </a:bodyPr>
          <a:lstStyle/>
          <a:p>
            <a:r>
              <a:rPr lang="ru-RU" dirty="0" smtClean="0"/>
              <a:t>          Этот козлик непростой. </a:t>
            </a:r>
          </a:p>
          <a:p>
            <a:r>
              <a:rPr lang="ru-RU" dirty="0" smtClean="0"/>
              <a:t>           С серебром его копытца.</a:t>
            </a:r>
          </a:p>
          <a:p>
            <a:r>
              <a:rPr lang="ru-RU" dirty="0" smtClean="0"/>
              <a:t>           Только топнет он ногой, </a:t>
            </a:r>
          </a:p>
          <a:p>
            <a:r>
              <a:rPr lang="ru-RU" dirty="0" smtClean="0"/>
              <a:t>           Засияет, заискрится</a:t>
            </a:r>
          </a:p>
          <a:p>
            <a:r>
              <a:rPr lang="ru-RU" dirty="0" smtClean="0"/>
              <a:t>            Снег в каменьях дорогих –</a:t>
            </a:r>
          </a:p>
          <a:p>
            <a:r>
              <a:rPr lang="ru-RU" dirty="0" smtClean="0"/>
              <a:t>            Этот камень... </a:t>
            </a:r>
            <a:endParaRPr lang="ru-RU" dirty="0" smtClean="0"/>
          </a:p>
          <a:p>
            <a:r>
              <a:rPr lang="ru-RU" dirty="0"/>
              <a:t> </a:t>
            </a:r>
            <a:r>
              <a:rPr lang="ru-RU" dirty="0" smtClean="0"/>
              <a:t>           </a:t>
            </a:r>
            <a:r>
              <a:rPr lang="ru-RU" dirty="0" smtClean="0"/>
              <a:t>(</a:t>
            </a:r>
            <a:r>
              <a:rPr lang="ru-RU" dirty="0" smtClean="0"/>
              <a:t>хризолит)</a:t>
            </a:r>
            <a:endParaRPr lang="ru-RU" dirty="0"/>
          </a:p>
        </p:txBody>
      </p:sp>
    </p:spTree>
    <p:extLst>
      <p:ext uri="{BB962C8B-B14F-4D97-AF65-F5344CB8AC3E}">
        <p14:creationId xmlns:p14="http://schemas.microsoft.com/office/powerpoint/2010/main" val="87660711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6" end="6"/>
                                            </p:txEl>
                                          </p:spTgt>
                                        </p:tgtEl>
                                        <p:attrNameLst>
                                          <p:attrName>style.visibility</p:attrName>
                                        </p:attrNameLst>
                                      </p:cBhvr>
                                      <p:to>
                                        <p:strVal val="visible"/>
                                      </p:to>
                                    </p:set>
                                    <p:anim calcmode="lin" valueType="num">
                                      <p:cBhvr additive="base">
                                        <p:cTn id="7"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88024" y="1196752"/>
            <a:ext cx="4104456" cy="3649588"/>
          </a:xfrm>
        </p:spPr>
      </p:pic>
      <p:sp>
        <p:nvSpPr>
          <p:cNvPr id="5" name="Прямоугольник 4"/>
          <p:cNvSpPr/>
          <p:nvPr/>
        </p:nvSpPr>
        <p:spPr>
          <a:xfrm>
            <a:off x="395536" y="1916832"/>
            <a:ext cx="4572000" cy="2308324"/>
          </a:xfrm>
          <a:prstGeom prst="rect">
            <a:avLst/>
          </a:prstGeom>
        </p:spPr>
        <p:txBody>
          <a:bodyPr>
            <a:spAutoFit/>
          </a:bodyPr>
          <a:lstStyle/>
          <a:p>
            <a:r>
              <a:rPr lang="ru-RU" dirty="0" smtClean="0"/>
              <a:t>Словно капелька росы на листе, </a:t>
            </a:r>
          </a:p>
          <a:p>
            <a:r>
              <a:rPr lang="ru-RU" dirty="0" smtClean="0"/>
              <a:t>Как сиянье милых глаз по весне, </a:t>
            </a:r>
          </a:p>
          <a:p>
            <a:r>
              <a:rPr lang="ru-RU" dirty="0" smtClean="0"/>
              <a:t>Будто шелковый прозрачный платок, </a:t>
            </a:r>
          </a:p>
          <a:p>
            <a:r>
              <a:rPr lang="ru-RU" dirty="0" smtClean="0"/>
              <a:t>Ювелиры в этом камне знают толк.</a:t>
            </a:r>
          </a:p>
          <a:p>
            <a:r>
              <a:rPr lang="ru-RU" dirty="0" smtClean="0"/>
              <a:t>И в рассказе Куприна скакуна</a:t>
            </a:r>
          </a:p>
          <a:p>
            <a:r>
              <a:rPr lang="ru-RU" dirty="0" smtClean="0"/>
              <a:t>Этим именем молва нарекла.</a:t>
            </a:r>
          </a:p>
          <a:p>
            <a:r>
              <a:rPr lang="ru-RU" dirty="0" smtClean="0"/>
              <a:t>                                                                 (изумруд)</a:t>
            </a:r>
            <a:endParaRPr lang="ru-RU" dirty="0"/>
          </a:p>
        </p:txBody>
      </p:sp>
    </p:spTree>
    <p:extLst>
      <p:ext uri="{BB962C8B-B14F-4D97-AF65-F5344CB8AC3E}">
        <p14:creationId xmlns:p14="http://schemas.microsoft.com/office/powerpoint/2010/main" val="242035239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6" end="6"/>
                                            </p:txEl>
                                          </p:spTgt>
                                        </p:tgtEl>
                                        <p:attrNameLst>
                                          <p:attrName>style.visibility</p:attrName>
                                        </p:attrNameLst>
                                      </p:cBhvr>
                                      <p:to>
                                        <p:strVal val="visible"/>
                                      </p:to>
                                    </p:set>
                                    <p:anim calcmode="lin" valueType="num">
                                      <p:cBhvr additive="base">
                                        <p:cTn id="7"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91680" y="389856"/>
            <a:ext cx="5472608" cy="4104456"/>
          </a:xfrm>
        </p:spPr>
      </p:pic>
      <p:sp>
        <p:nvSpPr>
          <p:cNvPr id="10" name="Прямоугольник 9"/>
          <p:cNvSpPr/>
          <p:nvPr/>
        </p:nvSpPr>
        <p:spPr>
          <a:xfrm>
            <a:off x="1835696" y="4762591"/>
            <a:ext cx="7056784" cy="1631216"/>
          </a:xfrm>
          <a:prstGeom prst="rect">
            <a:avLst/>
          </a:prstGeom>
        </p:spPr>
        <p:txBody>
          <a:bodyPr wrap="square">
            <a:spAutoFit/>
          </a:bodyPr>
          <a:lstStyle/>
          <a:p>
            <a:r>
              <a:rPr lang="ru-RU" sz="2000" dirty="0" smtClean="0"/>
              <a:t>Камень этот-горные слезы,</a:t>
            </a:r>
          </a:p>
          <a:p>
            <a:r>
              <a:rPr lang="ru-RU" sz="2000" dirty="0" smtClean="0"/>
              <a:t> Будто льдинки блестящие-дочки мороза, </a:t>
            </a:r>
          </a:p>
          <a:p>
            <a:r>
              <a:rPr lang="ru-RU" sz="2000" dirty="0" smtClean="0"/>
              <a:t>Капли речки прозрачной иль воды из колодца, </a:t>
            </a:r>
          </a:p>
          <a:p>
            <a:r>
              <a:rPr lang="ru-RU" sz="2000" dirty="0" smtClean="0"/>
              <a:t>В  нем всегда отражаются лучики солнца. </a:t>
            </a:r>
          </a:p>
          <a:p>
            <a:r>
              <a:rPr lang="ru-RU" sz="2000" dirty="0" smtClean="0"/>
              <a:t>                                 (горный хрусталь)</a:t>
            </a:r>
            <a:endParaRPr lang="ru-RU" sz="2000" dirty="0"/>
          </a:p>
        </p:txBody>
      </p:sp>
    </p:spTree>
    <p:extLst>
      <p:ext uri="{BB962C8B-B14F-4D97-AF65-F5344CB8AC3E}">
        <p14:creationId xmlns:p14="http://schemas.microsoft.com/office/powerpoint/2010/main" val="339785574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xEl>
                                              <p:pRg st="4" end="4"/>
                                            </p:txEl>
                                          </p:spTgt>
                                        </p:tgtEl>
                                        <p:attrNameLst>
                                          <p:attrName>style.visibility</p:attrName>
                                        </p:attrNameLst>
                                      </p:cBhvr>
                                      <p:to>
                                        <p:strVal val="visible"/>
                                      </p:to>
                                    </p:set>
                                    <p:anim calcmode="lin" valueType="num">
                                      <p:cBhvr additive="base">
                                        <p:cTn id="7" dur="500" fill="hold"/>
                                        <p:tgtEl>
                                          <p:spTgt spid="10">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004048" y="644412"/>
            <a:ext cx="3885520" cy="4233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251520" y="116632"/>
            <a:ext cx="4572000" cy="2862322"/>
          </a:xfrm>
          <a:prstGeom prst="rect">
            <a:avLst/>
          </a:prstGeom>
        </p:spPr>
        <p:txBody>
          <a:bodyPr>
            <a:spAutoFit/>
          </a:bodyPr>
          <a:lstStyle/>
          <a:p>
            <a:r>
              <a:rPr lang="ru-RU" dirty="0" smtClean="0"/>
              <a:t>Морщинистой и серой скорлупой </a:t>
            </a:r>
          </a:p>
          <a:p>
            <a:r>
              <a:rPr lang="ru-RU" dirty="0" smtClean="0"/>
              <a:t>Ещё от наших глаз укрыта –  Воображенье чертит нам орбиты, </a:t>
            </a:r>
          </a:p>
          <a:p>
            <a:r>
              <a:rPr lang="ru-RU" dirty="0" smtClean="0"/>
              <a:t>Овеянные тайной голубой, </a:t>
            </a:r>
          </a:p>
          <a:p>
            <a:r>
              <a:rPr lang="ru-RU" dirty="0" smtClean="0"/>
              <a:t>Круги в воде,</a:t>
            </a:r>
          </a:p>
          <a:p>
            <a:r>
              <a:rPr lang="ru-RU" dirty="0" smtClean="0"/>
              <a:t>Сирень ночного сада, </a:t>
            </a:r>
          </a:p>
          <a:p>
            <a:r>
              <a:rPr lang="ru-RU" dirty="0" smtClean="0"/>
              <a:t>И вольные изгибы облаков... </a:t>
            </a:r>
          </a:p>
          <a:p>
            <a:r>
              <a:rPr lang="ru-RU" dirty="0" smtClean="0"/>
              <a:t>Лишь распадется скорлупы покров,</a:t>
            </a:r>
          </a:p>
          <a:p>
            <a:r>
              <a:rPr lang="ru-RU" dirty="0" smtClean="0"/>
              <a:t> И ты увидишь чудеса...</a:t>
            </a:r>
          </a:p>
          <a:p>
            <a:r>
              <a:rPr lang="ru-RU" dirty="0" smtClean="0"/>
              <a:t>(агата)</a:t>
            </a:r>
            <a:endParaRPr lang="ru-RU" dirty="0"/>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600" y="3073946"/>
            <a:ext cx="3600400" cy="3600400"/>
          </a:xfrm>
          <a:prstGeom prst="rect">
            <a:avLst/>
          </a:prstGeom>
        </p:spPr>
      </p:pic>
    </p:spTree>
    <p:extLst>
      <p:ext uri="{BB962C8B-B14F-4D97-AF65-F5344CB8AC3E}">
        <p14:creationId xmlns:p14="http://schemas.microsoft.com/office/powerpoint/2010/main" val="131942872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8" end="8"/>
                                            </p:txEl>
                                          </p:spTgt>
                                        </p:tgtEl>
                                        <p:attrNameLst>
                                          <p:attrName>style.visibility</p:attrName>
                                        </p:attrNameLst>
                                      </p:cBhvr>
                                      <p:to>
                                        <p:strVal val="visible"/>
                                      </p:to>
                                    </p:set>
                                    <p:anim calcmode="lin" valueType="num">
                                      <p:cBhvr additive="base">
                                        <p:cTn id="7"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9712" y="2037265"/>
            <a:ext cx="6871624" cy="4578219"/>
          </a:xfrm>
          <a:prstGeom prst="rect">
            <a:avLst/>
          </a:prstGeom>
        </p:spPr>
      </p:pic>
      <p:sp>
        <p:nvSpPr>
          <p:cNvPr id="6" name="Прямоугольник 5"/>
          <p:cNvSpPr/>
          <p:nvPr/>
        </p:nvSpPr>
        <p:spPr>
          <a:xfrm>
            <a:off x="525386" y="116632"/>
            <a:ext cx="4572000" cy="2031325"/>
          </a:xfrm>
          <a:prstGeom prst="rect">
            <a:avLst/>
          </a:prstGeom>
        </p:spPr>
        <p:txBody>
          <a:bodyPr>
            <a:spAutoFit/>
          </a:bodyPr>
          <a:lstStyle/>
          <a:p>
            <a:r>
              <a:rPr lang="ru-RU" dirty="0" smtClean="0"/>
              <a:t>           Легенды </a:t>
            </a:r>
            <a:r>
              <a:rPr lang="ru-RU" dirty="0"/>
              <a:t>сложены о нем,</a:t>
            </a:r>
          </a:p>
          <a:p>
            <a:r>
              <a:rPr lang="ru-RU" dirty="0"/>
              <a:t>            Слывет в народе «горным льном»,</a:t>
            </a:r>
          </a:p>
          <a:p>
            <a:r>
              <a:rPr lang="ru-RU" dirty="0"/>
              <a:t>            Велик его удельный вес</a:t>
            </a:r>
          </a:p>
          <a:p>
            <a:r>
              <a:rPr lang="ru-RU" dirty="0"/>
              <a:t>            И вклад в технический прогресс. </a:t>
            </a:r>
          </a:p>
          <a:p>
            <a:r>
              <a:rPr lang="ru-RU" dirty="0"/>
              <a:t>           Теперь его легко узнать </a:t>
            </a:r>
          </a:p>
          <a:p>
            <a:r>
              <a:rPr lang="ru-RU" dirty="0"/>
              <a:t>           И безошибочно назвать, </a:t>
            </a:r>
            <a:endParaRPr lang="ru-RU" dirty="0" smtClean="0"/>
          </a:p>
          <a:p>
            <a:r>
              <a:rPr lang="ru-RU" dirty="0" smtClean="0"/>
              <a:t>(</a:t>
            </a:r>
            <a:r>
              <a:rPr lang="ru-RU" dirty="0"/>
              <a:t>асбест)</a:t>
            </a:r>
          </a:p>
        </p:txBody>
      </p:sp>
    </p:spTree>
    <p:extLst>
      <p:ext uri="{BB962C8B-B14F-4D97-AF65-F5344CB8AC3E}">
        <p14:creationId xmlns:p14="http://schemas.microsoft.com/office/powerpoint/2010/main" val="186385411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6" end="6"/>
                                            </p:txEl>
                                          </p:spTgt>
                                        </p:tgtEl>
                                        <p:attrNameLst>
                                          <p:attrName>style.visibility</p:attrName>
                                        </p:attrNameLst>
                                      </p:cBhvr>
                                      <p:to>
                                        <p:strVal val="visible"/>
                                      </p:to>
                                    </p:set>
                                    <p:anim calcmode="lin" valueType="num">
                                      <p:cBhvr additive="base">
                                        <p:cTn id="7"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3528" y="260648"/>
            <a:ext cx="4572000" cy="3970318"/>
          </a:xfrm>
          <a:prstGeom prst="rect">
            <a:avLst/>
          </a:prstGeom>
        </p:spPr>
        <p:txBody>
          <a:bodyPr>
            <a:spAutoFit/>
          </a:bodyPr>
          <a:lstStyle/>
          <a:p>
            <a:r>
              <a:rPr lang="ru-RU" dirty="0" smtClean="0"/>
              <a:t>Его узоров хитрое сплетение </a:t>
            </a:r>
          </a:p>
          <a:p>
            <a:r>
              <a:rPr lang="ru-RU" dirty="0" smtClean="0"/>
              <a:t> Напоминают ветра завихренье,</a:t>
            </a:r>
          </a:p>
          <a:p>
            <a:r>
              <a:rPr lang="ru-RU" dirty="0" smtClean="0"/>
              <a:t> В причудливых расцветках и тонах, </a:t>
            </a:r>
          </a:p>
          <a:p>
            <a:r>
              <a:rPr lang="ru-RU" dirty="0" smtClean="0"/>
              <a:t> Которые не выразить в словах. </a:t>
            </a:r>
          </a:p>
          <a:p>
            <a:r>
              <a:rPr lang="ru-RU" dirty="0" smtClean="0"/>
              <a:t> Рисунок свой обычно он скрывает, </a:t>
            </a:r>
          </a:p>
          <a:p>
            <a:r>
              <a:rPr lang="ru-RU" dirty="0" smtClean="0"/>
              <a:t> Но тот, кто душу камня понимает, </a:t>
            </a:r>
          </a:p>
          <a:p>
            <a:r>
              <a:rPr lang="ru-RU" dirty="0" smtClean="0"/>
              <a:t> Его распилит так, что вскроет суть, </a:t>
            </a:r>
          </a:p>
          <a:p>
            <a:r>
              <a:rPr lang="ru-RU" dirty="0" smtClean="0"/>
              <a:t> Способную восторг в сердца вдохнуть.  </a:t>
            </a:r>
          </a:p>
          <a:p>
            <a:r>
              <a:rPr lang="ru-RU" dirty="0" smtClean="0"/>
              <a:t> Встречался вам он в жизни много раз </a:t>
            </a:r>
          </a:p>
          <a:p>
            <a:r>
              <a:rPr lang="ru-RU" dirty="0" smtClean="0"/>
              <a:t> То в виде пепельниц, то в форме плит и ваз, </a:t>
            </a:r>
          </a:p>
          <a:p>
            <a:r>
              <a:rPr lang="ru-RU" dirty="0" smtClean="0"/>
              <a:t>Ну а теперь позвольте мне узнать, Смогли ли вы загадку отгадать.</a:t>
            </a:r>
          </a:p>
          <a:p>
            <a:r>
              <a:rPr lang="ru-RU" dirty="0" smtClean="0"/>
              <a:t>                                               (Яшма)</a:t>
            </a:r>
            <a:endParaRPr lang="ru-RU" dirty="0"/>
          </a:p>
        </p:txBody>
      </p:sp>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76056" y="2108466"/>
            <a:ext cx="3654136" cy="4420326"/>
          </a:xfrm>
          <a:prstGeom prst="rect">
            <a:avLst/>
          </a:prstGeom>
        </p:spPr>
      </p:pic>
    </p:spTree>
    <p:extLst>
      <p:ext uri="{BB962C8B-B14F-4D97-AF65-F5344CB8AC3E}">
        <p14:creationId xmlns:p14="http://schemas.microsoft.com/office/powerpoint/2010/main" val="342747874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1" end="11"/>
                                            </p:txEl>
                                          </p:spTgt>
                                        </p:tgtEl>
                                        <p:attrNameLst>
                                          <p:attrName>style.visibility</p:attrName>
                                        </p:attrNameLst>
                                      </p:cBhvr>
                                      <p:to>
                                        <p:strVal val="visible"/>
                                      </p:to>
                                    </p:set>
                                    <p:anim calcmode="lin" valueType="num">
                                      <p:cBhvr additive="base">
                                        <p:cTn id="7" dur="500" fill="hold"/>
                                        <p:tgtEl>
                                          <p:spTgt spid="4">
                                            <p:txEl>
                                              <p:pRg st="11" end="1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896581" y="2852936"/>
            <a:ext cx="4301116" cy="3139321"/>
          </a:xfrm>
          <a:prstGeom prst="rect">
            <a:avLst/>
          </a:prstGeom>
        </p:spPr>
        <p:txBody>
          <a:bodyPr wrap="square">
            <a:spAutoFit/>
          </a:bodyPr>
          <a:lstStyle/>
          <a:p>
            <a:r>
              <a:rPr lang="ru-RU" dirty="0" smtClean="0"/>
              <a:t>Он не рубин, но блеск его и цвет</a:t>
            </a:r>
          </a:p>
          <a:p>
            <a:r>
              <a:rPr lang="ru-RU" dirty="0" smtClean="0"/>
              <a:t>Роднит с рубином этот самоцвет. </a:t>
            </a:r>
          </a:p>
          <a:p>
            <a:r>
              <a:rPr lang="ru-RU" dirty="0" err="1" smtClean="0"/>
              <a:t>Он,верность</a:t>
            </a:r>
            <a:r>
              <a:rPr lang="ru-RU" dirty="0" smtClean="0"/>
              <a:t> обещания храня, </a:t>
            </a:r>
          </a:p>
          <a:p>
            <a:r>
              <a:rPr lang="ru-RU" dirty="0" smtClean="0"/>
              <a:t> Чарует взоры искрами огня.</a:t>
            </a:r>
          </a:p>
          <a:p>
            <a:r>
              <a:rPr lang="ru-RU" dirty="0" smtClean="0"/>
              <a:t> Когда ж Куприн назвал им свой браслет, </a:t>
            </a:r>
          </a:p>
          <a:p>
            <a:r>
              <a:rPr lang="ru-RU" dirty="0" smtClean="0"/>
              <a:t> Он повести отдал свой дивный свет. </a:t>
            </a:r>
          </a:p>
          <a:p>
            <a:r>
              <a:rPr lang="ru-RU" dirty="0" smtClean="0"/>
              <a:t> Теперь его нетрудно </a:t>
            </a:r>
            <a:r>
              <a:rPr lang="ru-RU" dirty="0" smtClean="0"/>
              <a:t>отгадать</a:t>
            </a:r>
          </a:p>
          <a:p>
            <a:r>
              <a:rPr lang="ru-RU" dirty="0" smtClean="0"/>
              <a:t> </a:t>
            </a:r>
            <a:r>
              <a:rPr lang="ru-RU" dirty="0" smtClean="0"/>
              <a:t>И благородным именем назвать, </a:t>
            </a:r>
            <a:endParaRPr lang="ru-RU" dirty="0" smtClean="0"/>
          </a:p>
          <a:p>
            <a:endParaRPr lang="ru-RU" dirty="0"/>
          </a:p>
          <a:p>
            <a:r>
              <a:rPr lang="ru-RU" dirty="0" smtClean="0"/>
              <a:t>(гранат</a:t>
            </a:r>
            <a:r>
              <a:rPr lang="ru-RU" dirty="0" smtClean="0"/>
              <a:t>)</a:t>
            </a:r>
            <a:endParaRPr lang="ru-RU"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832" y="260648"/>
            <a:ext cx="4762500" cy="4457700"/>
          </a:xfrm>
          <a:prstGeom prst="rect">
            <a:avLst/>
          </a:prstGeom>
        </p:spPr>
      </p:pic>
    </p:spTree>
    <p:extLst>
      <p:ext uri="{BB962C8B-B14F-4D97-AF65-F5344CB8AC3E}">
        <p14:creationId xmlns:p14="http://schemas.microsoft.com/office/powerpoint/2010/main" val="364102373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9" end="9"/>
                                            </p:txEl>
                                          </p:spTgt>
                                        </p:tgtEl>
                                        <p:attrNameLst>
                                          <p:attrName>style.visibility</p:attrName>
                                        </p:attrNameLst>
                                      </p:cBhvr>
                                      <p:to>
                                        <p:strVal val="visible"/>
                                      </p:to>
                                    </p:set>
                                    <p:anim calcmode="lin" valueType="num">
                                      <p:cBhvr additive="base">
                                        <p:cTn id="7"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16285" y="476672"/>
            <a:ext cx="4248472" cy="4248472"/>
          </a:xfrm>
        </p:spPr>
      </p:pic>
      <p:sp>
        <p:nvSpPr>
          <p:cNvPr id="2" name="Прямоугольник 1"/>
          <p:cNvSpPr/>
          <p:nvPr/>
        </p:nvSpPr>
        <p:spPr>
          <a:xfrm>
            <a:off x="4427984" y="4869160"/>
            <a:ext cx="4572000" cy="1754326"/>
          </a:xfrm>
          <a:prstGeom prst="rect">
            <a:avLst/>
          </a:prstGeom>
        </p:spPr>
        <p:txBody>
          <a:bodyPr>
            <a:spAutoFit/>
          </a:bodyPr>
          <a:lstStyle/>
          <a:p>
            <a:r>
              <a:rPr lang="ru-RU" dirty="0" err="1"/>
              <a:t>Екатеринбуржским</a:t>
            </a:r>
            <a:r>
              <a:rPr lang="ru-RU" dirty="0"/>
              <a:t> символом</a:t>
            </a:r>
          </a:p>
          <a:p>
            <a:r>
              <a:rPr lang="ru-RU" dirty="0" smtClean="0"/>
              <a:t>В </a:t>
            </a:r>
            <a:r>
              <a:rPr lang="ru-RU" dirty="0"/>
              <a:t>историческом сквере камень этот лежит, </a:t>
            </a:r>
          </a:p>
          <a:p>
            <a:r>
              <a:rPr lang="ru-RU" dirty="0" smtClean="0"/>
              <a:t>Розово-румяный</a:t>
            </a:r>
            <a:r>
              <a:rPr lang="ru-RU" dirty="0"/>
              <a:t>, словно зори, </a:t>
            </a:r>
            <a:endParaRPr lang="ru-RU" dirty="0" smtClean="0"/>
          </a:p>
          <a:p>
            <a:r>
              <a:rPr lang="ru-RU" dirty="0" smtClean="0"/>
              <a:t> </a:t>
            </a:r>
            <a:r>
              <a:rPr lang="ru-RU" dirty="0"/>
              <a:t>С именем красивым...</a:t>
            </a:r>
          </a:p>
          <a:p>
            <a:r>
              <a:rPr lang="ru-RU" dirty="0"/>
              <a:t>                                              (родонит)</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291" y="1412776"/>
            <a:ext cx="3999880" cy="3999880"/>
          </a:xfrm>
          <a:prstGeom prst="rect">
            <a:avLst/>
          </a:prstGeom>
        </p:spPr>
      </p:pic>
    </p:spTree>
    <p:extLst>
      <p:ext uri="{BB962C8B-B14F-4D97-AF65-F5344CB8AC3E}">
        <p14:creationId xmlns:p14="http://schemas.microsoft.com/office/powerpoint/2010/main" val="416900151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 calcmode="lin" valueType="num">
                                      <p:cBhvr additive="base">
                                        <p:cTn id="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211960" y="5157192"/>
            <a:ext cx="4572000" cy="1477328"/>
          </a:xfrm>
          <a:prstGeom prst="rect">
            <a:avLst/>
          </a:prstGeom>
        </p:spPr>
        <p:txBody>
          <a:bodyPr>
            <a:spAutoFit/>
          </a:bodyPr>
          <a:lstStyle/>
          <a:p>
            <a:r>
              <a:rPr lang="ru-RU" dirty="0" smtClean="0"/>
              <a:t>Этот камень цвета неба,</a:t>
            </a:r>
          </a:p>
          <a:p>
            <a:r>
              <a:rPr lang="ru-RU" dirty="0" smtClean="0"/>
              <a:t>В нем художник намешал </a:t>
            </a:r>
          </a:p>
          <a:p>
            <a:r>
              <a:rPr lang="ru-RU" dirty="0" smtClean="0"/>
              <a:t>Голубые незабудки</a:t>
            </a:r>
            <a:endParaRPr lang="ru-RU" dirty="0"/>
          </a:p>
          <a:p>
            <a:r>
              <a:rPr lang="ru-RU" dirty="0" smtClean="0"/>
              <a:t> Синеву уральских скал. </a:t>
            </a:r>
            <a:endParaRPr lang="ru-RU" dirty="0" smtClean="0"/>
          </a:p>
          <a:p>
            <a:r>
              <a:rPr lang="ru-RU" dirty="0" smtClean="0"/>
              <a:t>(</a:t>
            </a:r>
            <a:r>
              <a:rPr lang="ru-RU" dirty="0" smtClean="0"/>
              <a:t>лазурит)</a:t>
            </a:r>
            <a:endParaRPr lang="ru-RU"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260648"/>
            <a:ext cx="5544616" cy="4624210"/>
          </a:xfrm>
          <a:prstGeom prst="rect">
            <a:avLst/>
          </a:prstGeom>
        </p:spPr>
      </p:pic>
    </p:spTree>
    <p:extLst>
      <p:ext uri="{BB962C8B-B14F-4D97-AF65-F5344CB8AC3E}">
        <p14:creationId xmlns:p14="http://schemas.microsoft.com/office/powerpoint/2010/main" val="418390099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 calcmode="lin" valueType="num">
                                      <p:cBhvr additive="base">
                                        <p:cTn id="7"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283968" y="5085184"/>
            <a:ext cx="4572000" cy="1477328"/>
          </a:xfrm>
          <a:prstGeom prst="rect">
            <a:avLst/>
          </a:prstGeom>
        </p:spPr>
        <p:txBody>
          <a:bodyPr>
            <a:spAutoFit/>
          </a:bodyPr>
          <a:lstStyle/>
          <a:p>
            <a:r>
              <a:rPr lang="ru-RU" dirty="0" smtClean="0"/>
              <a:t>Он поймал зарю и солнце, </a:t>
            </a:r>
          </a:p>
          <a:p>
            <a:r>
              <a:rPr lang="ru-RU" dirty="0" smtClean="0"/>
              <a:t>Вишни сок и земляники, </a:t>
            </a:r>
          </a:p>
          <a:p>
            <a:r>
              <a:rPr lang="ru-RU" dirty="0" smtClean="0"/>
              <a:t>Крови капельку на донце, </a:t>
            </a:r>
          </a:p>
          <a:p>
            <a:r>
              <a:rPr lang="ru-RU" dirty="0" smtClean="0"/>
              <a:t>Потому и </a:t>
            </a:r>
            <a:r>
              <a:rPr lang="ru-RU" dirty="0" err="1" smtClean="0"/>
              <a:t>звездноликий</a:t>
            </a:r>
            <a:r>
              <a:rPr lang="ru-RU" dirty="0" smtClean="0"/>
              <a:t>.</a:t>
            </a:r>
          </a:p>
          <a:p>
            <a:r>
              <a:rPr lang="ru-RU" dirty="0" smtClean="0"/>
              <a:t>                                                (рубин)</a:t>
            </a:r>
            <a:endParaRPr lang="ru-RU"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968" y="260648"/>
            <a:ext cx="4746104" cy="4746104"/>
          </a:xfrm>
          <a:prstGeom prst="rect">
            <a:avLst/>
          </a:prstGeom>
        </p:spPr>
      </p:pic>
    </p:spTree>
    <p:extLst>
      <p:ext uri="{BB962C8B-B14F-4D97-AF65-F5344CB8AC3E}">
        <p14:creationId xmlns:p14="http://schemas.microsoft.com/office/powerpoint/2010/main" val="418194701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 calcmode="lin" valueType="num">
                                      <p:cBhvr additive="base">
                                        <p:cTn id="7"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569266" y="2025667"/>
            <a:ext cx="4395221" cy="3139321"/>
          </a:xfrm>
          <a:prstGeom prst="rect">
            <a:avLst/>
          </a:prstGeom>
        </p:spPr>
        <p:txBody>
          <a:bodyPr wrap="square">
            <a:spAutoFit/>
          </a:bodyPr>
          <a:lstStyle/>
          <a:p>
            <a:r>
              <a:rPr lang="ru-RU" dirty="0"/>
              <a:t>П</a:t>
            </a:r>
            <a:r>
              <a:rPr lang="ru-RU" dirty="0" smtClean="0"/>
              <a:t>осмотрите, какую красивую картину рисует К. Бальмонт, используя самоцветы.</a:t>
            </a:r>
          </a:p>
          <a:p>
            <a:r>
              <a:rPr lang="ru-RU" dirty="0" smtClean="0"/>
              <a:t>У Феи- глазки изумрудные, </a:t>
            </a:r>
          </a:p>
          <a:p>
            <a:r>
              <a:rPr lang="ru-RU" dirty="0" smtClean="0"/>
              <a:t>Всё на траву она глядит. </a:t>
            </a:r>
          </a:p>
          <a:p>
            <a:r>
              <a:rPr lang="ru-RU" dirty="0" smtClean="0"/>
              <a:t>У ней наряды дивно-чудные,</a:t>
            </a:r>
          </a:p>
          <a:p>
            <a:r>
              <a:rPr lang="ru-RU" dirty="0" smtClean="0"/>
              <a:t> Опал, топаз и хризолит.</a:t>
            </a:r>
          </a:p>
          <a:p>
            <a:r>
              <a:rPr lang="ru-RU" dirty="0" smtClean="0"/>
              <a:t>Есть жемчуга из света лунного, </a:t>
            </a:r>
          </a:p>
          <a:p>
            <a:r>
              <a:rPr lang="ru-RU" dirty="0" smtClean="0"/>
              <a:t>Каких не видел взор ничей. </a:t>
            </a:r>
          </a:p>
          <a:p>
            <a:r>
              <a:rPr lang="ru-RU" dirty="0" smtClean="0"/>
              <a:t>Есть поясок покроя струнного </a:t>
            </a:r>
          </a:p>
          <a:p>
            <a:r>
              <a:rPr lang="ru-RU" dirty="0" smtClean="0"/>
              <a:t>Из ярких солнечных лучей.</a:t>
            </a: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764704"/>
            <a:ext cx="4303439" cy="5661248"/>
          </a:xfrm>
          <a:prstGeom prst="rect">
            <a:avLst/>
          </a:prstGeom>
        </p:spPr>
      </p:pic>
    </p:spTree>
    <p:extLst>
      <p:ext uri="{BB962C8B-B14F-4D97-AF65-F5344CB8AC3E}">
        <p14:creationId xmlns:p14="http://schemas.microsoft.com/office/powerpoint/2010/main" val="150290357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608" y="330647"/>
            <a:ext cx="6768752" cy="5076564"/>
          </a:xfrm>
          <a:prstGeom prst="rect">
            <a:avLst/>
          </a:prstGeom>
        </p:spPr>
      </p:pic>
      <p:sp>
        <p:nvSpPr>
          <p:cNvPr id="5" name="Прямоугольник 4"/>
          <p:cNvSpPr/>
          <p:nvPr/>
        </p:nvSpPr>
        <p:spPr>
          <a:xfrm>
            <a:off x="2699792" y="5534416"/>
            <a:ext cx="4572000" cy="1200329"/>
          </a:xfrm>
          <a:prstGeom prst="rect">
            <a:avLst/>
          </a:prstGeom>
        </p:spPr>
        <p:txBody>
          <a:bodyPr>
            <a:spAutoFit/>
          </a:bodyPr>
          <a:lstStyle/>
          <a:p>
            <a:r>
              <a:rPr lang="ru-RU" dirty="0"/>
              <a:t>Ещё есть платье подвенечное </a:t>
            </a:r>
          </a:p>
          <a:p>
            <a:r>
              <a:rPr lang="ru-RU" dirty="0"/>
              <a:t>Да колокольчик полевой, </a:t>
            </a:r>
          </a:p>
          <a:p>
            <a:r>
              <a:rPr lang="ru-RU" dirty="0"/>
              <a:t>Сулил ей счастье бесконечное, </a:t>
            </a:r>
          </a:p>
          <a:p>
            <a:r>
              <a:rPr lang="ru-RU" dirty="0"/>
              <a:t>Звонил в цветок свой голубой.</a:t>
            </a:r>
          </a:p>
        </p:txBody>
      </p:sp>
    </p:spTree>
    <p:extLst>
      <p:ext uri="{BB962C8B-B14F-4D97-AF65-F5344CB8AC3E}">
        <p14:creationId xmlns:p14="http://schemas.microsoft.com/office/powerpoint/2010/main" val="322842465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Базовая">
  <a:themeElements>
    <a:clrScheme name="Базовая">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Базовая">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азовая">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62</TotalTime>
  <Words>1201</Words>
  <Application>Microsoft Office PowerPoint</Application>
  <PresentationFormat>Экран (4:3)</PresentationFormat>
  <Paragraphs>122</Paragraphs>
  <Slides>22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Базовая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ученик 1</dc:creator>
  <cp:lastModifiedBy>Пользователь Windows</cp:lastModifiedBy>
  <cp:revision>9</cp:revision>
  <dcterms:created xsi:type="dcterms:W3CDTF">2012-10-14T07:57:18Z</dcterms:created>
  <dcterms:modified xsi:type="dcterms:W3CDTF">2012-10-30T16:01:22Z</dcterms:modified>
</cp:coreProperties>
</file>