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8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90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04AE-07D9-4324-A3CD-3FF095D0915C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9D95-44CC-42B7-93DC-C8BBF026EB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04AE-07D9-4324-A3CD-3FF095D0915C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9D95-44CC-42B7-93DC-C8BBF026EB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04AE-07D9-4324-A3CD-3FF095D0915C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9D95-44CC-42B7-93DC-C8BBF026EB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04AE-07D9-4324-A3CD-3FF095D0915C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9D95-44CC-42B7-93DC-C8BBF026EB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04AE-07D9-4324-A3CD-3FF095D0915C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9D95-44CC-42B7-93DC-C8BBF026EB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04AE-07D9-4324-A3CD-3FF095D0915C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9D95-44CC-42B7-93DC-C8BBF026EB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04AE-07D9-4324-A3CD-3FF095D0915C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9D95-44CC-42B7-93DC-C8BBF026EB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04AE-07D9-4324-A3CD-3FF095D0915C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9D95-44CC-42B7-93DC-C8BBF026EB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04AE-07D9-4324-A3CD-3FF095D0915C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9D95-44CC-42B7-93DC-C8BBF026EB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04AE-07D9-4324-A3CD-3FF095D0915C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9D95-44CC-42B7-93DC-C8BBF026EB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04AE-07D9-4324-A3CD-3FF095D0915C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9D95-44CC-42B7-93DC-C8BBF026EB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B04AE-07D9-4324-A3CD-3FF095D0915C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D9D95-44CC-42B7-93DC-C8BBF026EB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3.bin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4.bin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bin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6.bin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7.bin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8.bi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9.bin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7.bin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8.bin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bin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8.bin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0.bin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1.bin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9.bin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2.bin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643182"/>
            <a:ext cx="7772400" cy="1470025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rgbClr val="FF0000"/>
                </a:solidFill>
              </a:rPr>
              <a:t>Презентация элективного </a:t>
            </a:r>
            <a:br>
              <a:rPr lang="ru-RU" sz="6600" b="1" i="1" dirty="0" smtClean="0">
                <a:solidFill>
                  <a:srgbClr val="FF0000"/>
                </a:solidFill>
              </a:rPr>
            </a:br>
            <a:r>
              <a:rPr lang="ru-RU" sz="6600" b="1" i="1" dirty="0" smtClean="0">
                <a:solidFill>
                  <a:srgbClr val="FF0000"/>
                </a:solidFill>
              </a:rPr>
              <a:t>курса  по химии для учащихся </a:t>
            </a:r>
            <a:br>
              <a:rPr lang="ru-RU" sz="6600" b="1" i="1" dirty="0" smtClean="0">
                <a:solidFill>
                  <a:srgbClr val="FF0000"/>
                </a:solidFill>
              </a:rPr>
            </a:br>
            <a:r>
              <a:rPr lang="ru-RU" sz="6600" b="1" i="1" dirty="0" smtClean="0">
                <a:solidFill>
                  <a:srgbClr val="FF0000"/>
                </a:solidFill>
              </a:rPr>
              <a:t>9 класса</a:t>
            </a:r>
            <a:endParaRPr lang="ru-RU" sz="6600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3571876"/>
            <a:ext cx="6400800" cy="1752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282" y="5929330"/>
            <a:ext cx="6305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Разработала: Сиротина С. Н.- </a:t>
            </a:r>
          </a:p>
          <a:p>
            <a:r>
              <a:rPr lang="ru-RU" sz="2400" b="1" dirty="0" smtClean="0"/>
              <a:t>учитель химии МБОУ «Малобутырская СОШ»</a:t>
            </a:r>
            <a:endParaRPr lang="ru-RU" sz="2400" b="1" dirty="0"/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0" y="214290"/>
            <a:ext cx="8485188" cy="504032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rtl="0"/>
            <a:r>
              <a:rPr lang="ru-RU" sz="3600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latin typeface="Impact"/>
              </a:rPr>
              <a:t>Химия  в  быту</a:t>
            </a:r>
            <a:endParaRPr lang="ru-RU" sz="3600" kern="10" spc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effectLst/>
              <a:latin typeface="Impact"/>
            </a:endParaRPr>
          </a:p>
        </p:txBody>
      </p:sp>
      <p:pic>
        <p:nvPicPr>
          <p:cNvPr id="9" name="Picture 4" descr="BD2001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2928934"/>
            <a:ext cx="4397375" cy="330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8286776" y="6143644"/>
            <a:ext cx="2143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2859E594-8A04-4FAF-906B-EA263E174031}" type="slidenum">
              <a:rPr lang="ru-RU" sz="2800" b="1" smtClean="0">
                <a:solidFill>
                  <a:schemeClr val="tx1"/>
                </a:solidFill>
              </a:rPr>
              <a:pPr/>
              <a:t>2</a:t>
            </a:fld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59830" y="0"/>
            <a:ext cx="930383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Всего на </a:t>
            </a:r>
            <a:r>
              <a:rPr lang="ru-RU" sz="6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изучение курса</a:t>
            </a:r>
            <a:endParaRPr lang="ru-RU" sz="6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1142984"/>
            <a:ext cx="8072494" cy="528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5508104" y="1052736"/>
            <a:ext cx="284404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17ч</a:t>
            </a:r>
            <a:endParaRPr lang="ru-RU" sz="138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43966" y="6215082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2859E594-8A04-4FAF-906B-EA263E174031}" type="slidenum">
              <a:rPr lang="ru-RU" sz="2800" b="1" smtClean="0">
                <a:solidFill>
                  <a:schemeClr val="tx1"/>
                </a:solidFill>
              </a:rPr>
              <a:pPr/>
              <a:t>3</a:t>
            </a:fld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DCIM\106CDPFP\IMGA08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000108"/>
            <a:ext cx="8643998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83568" y="-171400"/>
            <a:ext cx="802751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 1.Вещества в ванной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5" descr="F:\DCIM\106CDPFP\IMGA08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142984"/>
            <a:ext cx="8429684" cy="535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30203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</a:rPr>
              <a:t>2.Вещества на кухне</a:t>
            </a:r>
            <a:endParaRPr lang="ru-RU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 descr="F:\DCIM\106CDPFP\IMGA08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357298"/>
            <a:ext cx="850112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30633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</a:rPr>
              <a:t>3.Будьте красивыми</a:t>
            </a:r>
            <a:endParaRPr lang="ru-RU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strips dir="r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 descr="F:\DCIM\106CDPFP\IMGA08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071546"/>
            <a:ext cx="835824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5536" y="-171400"/>
            <a:ext cx="822859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 4.Лекарства в доме</a:t>
            </a:r>
            <a:endParaRPr lang="ru-RU" sz="7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strips dir="ru"/>
    <p:sndAc>
      <p:stSnd>
        <p:snd r:embed="rId2" name="coin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9" y="1142985"/>
            <a:ext cx="8429684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428596" y="-142900"/>
            <a:ext cx="87735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5. Химия и искусство</a:t>
            </a:r>
            <a:endParaRPr lang="ru-RU" sz="7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split orient="vert" dir="in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0"/>
            <a:ext cx="691105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Практические работы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142984"/>
            <a:ext cx="77867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№1. «Определение </a:t>
            </a:r>
            <a:r>
              <a:rPr lang="ru-RU" sz="3200" b="1" dirty="0" err="1" smtClean="0"/>
              <a:t>рН</a:t>
            </a:r>
            <a:r>
              <a:rPr lang="ru-RU" sz="3200" b="1" dirty="0" smtClean="0"/>
              <a:t> раствора </a:t>
            </a:r>
          </a:p>
          <a:p>
            <a:r>
              <a:rPr lang="ru-RU" sz="3200" b="1" dirty="0" smtClean="0"/>
              <a:t>мыла и порошка»</a:t>
            </a:r>
          </a:p>
          <a:p>
            <a:r>
              <a:rPr lang="ru-RU" sz="3200" b="1" dirty="0" smtClean="0"/>
              <a:t>№2 «Исследование продуктов на </a:t>
            </a:r>
          </a:p>
          <a:p>
            <a:r>
              <a:rPr lang="ru-RU" sz="3200" b="1" dirty="0" smtClean="0"/>
              <a:t>наличие красителей»</a:t>
            </a:r>
          </a:p>
          <a:p>
            <a:r>
              <a:rPr lang="ru-RU" sz="3200" b="1" dirty="0" smtClean="0"/>
              <a:t>№3. «Определение </a:t>
            </a:r>
          </a:p>
          <a:p>
            <a:r>
              <a:rPr lang="ru-RU" sz="3200" b="1" dirty="0" smtClean="0"/>
              <a:t>йода в продуктах питания. </a:t>
            </a:r>
          </a:p>
          <a:p>
            <a:r>
              <a:rPr lang="ru-RU" sz="3200" b="1" dirty="0" smtClean="0"/>
              <a:t>Кислотность молока»</a:t>
            </a:r>
          </a:p>
          <a:p>
            <a:r>
              <a:rPr lang="ru-RU" sz="3200" b="1" dirty="0" smtClean="0"/>
              <a:t>№4. «Определение нитратов в продуктах»</a:t>
            </a:r>
          </a:p>
          <a:p>
            <a:r>
              <a:rPr lang="ru-RU" sz="3200" b="1" dirty="0" smtClean="0"/>
              <a:t>№5. «Анализ лекарственных препаратов».</a:t>
            </a:r>
            <a:endParaRPr lang="ru-RU" sz="4000" b="1" dirty="0" smtClean="0"/>
          </a:p>
        </p:txBody>
      </p:sp>
    </p:spTree>
  </p:cSld>
  <p:clrMapOvr>
    <a:masterClrMapping/>
  </p:clrMapOvr>
  <p:transition spd="slow">
    <p:checker/>
    <p:sndAc>
      <p:stSnd>
        <p:snd r:embed="rId2" name="hammer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 descr="F:\DCIM\106CDPFP\IMGA08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071546"/>
            <a:ext cx="814393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42976" y="0"/>
            <a:ext cx="61975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Э к с </a:t>
            </a:r>
            <a:r>
              <a:rPr lang="ru-RU" sz="54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</a:t>
            </a:r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е </a:t>
            </a:r>
            <a:r>
              <a:rPr lang="ru-RU" sz="54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</a:t>
            </a:r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м е </a:t>
            </a:r>
            <a:r>
              <a:rPr lang="ru-RU" sz="54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</a:t>
            </a:r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 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2" descr="F:\DCIM\106CDPFP\IMGA08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000108"/>
            <a:ext cx="8143932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14414" y="-142900"/>
            <a:ext cx="651973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 к с </a:t>
            </a:r>
            <a:r>
              <a:rPr lang="ru-RU" sz="6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</a:t>
            </a:r>
            <a:r>
              <a:rPr lang="ru-RU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е </a:t>
            </a:r>
            <a:r>
              <a:rPr lang="ru-RU" sz="6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</a:t>
            </a:r>
            <a:r>
              <a:rPr lang="ru-RU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м е </a:t>
            </a:r>
            <a:r>
              <a:rPr lang="ru-RU" sz="6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</a:t>
            </a:r>
            <a:r>
              <a:rPr lang="ru-RU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 </a:t>
            </a:r>
            <a:endParaRPr lang="ru-RU" sz="6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0"/>
            <a:ext cx="72341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 к с </a:t>
            </a:r>
            <a:r>
              <a:rPr lang="ru-RU" sz="6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</a:t>
            </a:r>
            <a:r>
              <a:rPr lang="ru-RU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е </a:t>
            </a:r>
            <a:r>
              <a:rPr lang="ru-RU" sz="6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</a:t>
            </a:r>
            <a:r>
              <a:rPr lang="ru-RU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м е </a:t>
            </a:r>
            <a:r>
              <a:rPr lang="ru-RU" sz="6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</a:t>
            </a:r>
            <a:r>
              <a:rPr lang="ru-RU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 </a:t>
            </a:r>
            <a:endParaRPr lang="ru-RU" sz="6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11" descr="F:\DCIM\106CDPFP\IMGA08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928670"/>
            <a:ext cx="8429684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14290"/>
            <a:ext cx="7786742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                    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               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ПРОГРАММА  ЭЛЕКТИВНОГО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             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ПО ХИМИИ В 9 КЛАССЕ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                                       «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Химия  в  быту»</a:t>
            </a:r>
            <a:endParaRPr kumimoji="0" lang="ru-RU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                                             </a:t>
            </a:r>
            <a:endParaRPr kumimoji="0" lang="ru-RU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                                          Составила:   учитель МБОУ «Малобутырская СОШ»</a:t>
            </a:r>
            <a:endParaRPr kumimoji="0" lang="ru-RU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Сиротина С.Н.</a:t>
            </a:r>
            <a:endParaRPr kumimoji="0" lang="ru-RU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                             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Пояснительная записка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Элективный курс «Химия в быту» предназначен для учащихся 9-го класса основной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школы . Он ориентирован на углубление и расширеннее знаний, развитие любознательности,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интереса к химии и обучению, умений правильно обращаться с химическими препаратами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 быту. Программа включает как теоретический материал, так и практические занятия.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Она включает в себя элементы как наблюдения, измерения, выдвижение гипотез,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экспериментирование, анализ информационных источников, совершенствует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коммуникативные умения учащихся.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  Программа элективного курса является логическим продолжением курса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базового уровня и направлена на расширение этих знаний с целью применения в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реальной жизни. Позволяет сформировать у учащихся представление о проникновении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химии во все области жизни человека, о том, что химия – экспериментальная  наука.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800" dirty="0"/>
          </a:p>
        </p:txBody>
      </p:sp>
    </p:spTree>
  </p:cSld>
  <p:clrMapOvr>
    <a:masterClrMapping/>
  </p:clrMapOvr>
  <p:transition spd="slow">
    <p:wheel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8286808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Цель курса: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создание основы (ориентация и мотивация) для осознанного выбора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естественно-научного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профиля обучения.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Количество часов: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17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Направление: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ориентационное.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Задачи: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предоставить учащимся возможность реализовать интерес к химии, применять полученные знания о веществах в повседневной жизни 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 совершенствовать экспериментальные умения;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 развивать познавательную активность и самостоятельность, творческие способности;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 развивать навыки правильного обращения с веществами и их использования в быту.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Основные виды деятельности: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знакомство с теоретическим материалом по курсу и приобретению учащимися практических навыков – практикум.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Элективный курс состоит из пяти взаимосвязанных разделов. Итогом всей работы является выступление учащихся с творческими работами.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checker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0298" y="214290"/>
            <a:ext cx="40016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Содержание курса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1000108"/>
          <a:ext cx="8429651" cy="4799405"/>
        </p:xfrm>
        <a:graphic>
          <a:graphicData uri="http://schemas.openxmlformats.org/drawingml/2006/table">
            <a:tbl>
              <a:tblPr/>
              <a:tblGrid>
                <a:gridCol w="3729949"/>
                <a:gridCol w="1486930"/>
                <a:gridCol w="3212772"/>
              </a:tblGrid>
              <a:tr h="303421">
                <a:tc>
                  <a:txBody>
                    <a:bodyPr/>
                    <a:lstStyle/>
                    <a:p>
                      <a:pPr marL="457200" marR="539115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                              Темы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1465" marR="539115" indent="-29146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  Кол-во       часов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635" marR="539115" indent="-38163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           Виды  деятельности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502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ru-RU" sz="18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Введение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      1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   Лекция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738">
                <a:tc>
                  <a:txBody>
                    <a:bodyPr/>
                    <a:lstStyle/>
                    <a:p>
                      <a:pPr marL="342900" marR="539115" lvl="0" indent="-34290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en-US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 II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.    Вещества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в ванной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      4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Лекции, семинары, практические и лабораторные работы.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21">
                <a:tc>
                  <a:txBody>
                    <a:bodyPr/>
                    <a:lstStyle/>
                    <a:p>
                      <a:pPr marL="342900" marR="539115" lvl="0" indent="-34290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en-US" sz="18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III</a:t>
                      </a:r>
                      <a:r>
                        <a:rPr lang="ru-RU" sz="18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  Вещества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на кухне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Лекции, практические работы, семинары, 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131">
                <a:tc>
                  <a:txBody>
                    <a:bodyPr/>
                    <a:lstStyle/>
                    <a:p>
                      <a:pPr marL="342900" marR="539115" lvl="0" indent="-34290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      IV</a:t>
                      </a:r>
                      <a:r>
                        <a:rPr lang="ru-RU" sz="18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.   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Химия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и лекарства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Лекции, экскурсии, 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практические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работы, семинары.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131">
                <a:tc>
                  <a:txBody>
                    <a:bodyPr/>
                    <a:lstStyle/>
                    <a:p>
                      <a:pPr marL="342900" marR="539115" lvl="0" indent="-34290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en-US" sz="18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US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V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.    Будьте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красивыми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Лекции, беседы, лабораторные и практические работы.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502">
                <a:tc>
                  <a:txBody>
                    <a:bodyPr/>
                    <a:lstStyle/>
                    <a:p>
                      <a:pPr marL="342900" marR="539115" lvl="0" indent="-34290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        VI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.   Химия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и искусство.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Семинар.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2765">
                <a:tc>
                  <a:txBody>
                    <a:bodyPr/>
                    <a:lstStyle/>
                    <a:p>
                      <a:pPr marL="630555" marR="539115" algn="l"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630555" marR="539115" algn="l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VII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. Итоговое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занятие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baseline="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       1 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     </a:t>
                      </a: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           Выступления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с рефератами, 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          проектами.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063" marR="62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zoom dir="in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0"/>
            <a:ext cx="821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ru-RU" sz="2400" b="1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Тематическое планирование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571479"/>
          <a:ext cx="8929718" cy="6286520"/>
        </p:xfrm>
        <a:graphic>
          <a:graphicData uri="http://schemas.openxmlformats.org/drawingml/2006/table">
            <a:tbl>
              <a:tblPr/>
              <a:tblGrid>
                <a:gridCol w="1500165"/>
                <a:gridCol w="2661992"/>
                <a:gridCol w="1286485"/>
                <a:gridCol w="1362160"/>
                <a:gridCol w="2118916"/>
              </a:tblGrid>
              <a:tr h="793284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Тема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занятия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  <a:tabLst>
                          <a:tab pos="575310" algn="l"/>
                          <a:tab pos="665480" algn="l"/>
                        </a:tabLst>
                      </a:pPr>
                      <a:r>
                        <a:rPr lang="ru-RU" sz="1800" dirty="0" err="1" smtClean="0">
                          <a:latin typeface="Times New Roman"/>
                          <a:ea typeface="Calibri"/>
                          <a:cs typeface="Times New Roman"/>
                        </a:rPr>
                        <a:t>К-во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 ч.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11125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Дата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Зада-</a:t>
                      </a: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нне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на дом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6983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Введение.</a:t>
                      </a:r>
                    </a:p>
                    <a:p>
                      <a:pPr marL="457200" marR="539115" algn="l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Химия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вокруг нас – бытовая химия. Из истории использования химических веществ в быту. Правила техники безопасности.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      1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  <a:tabLst>
                          <a:tab pos="1303020" algn="l"/>
                        </a:tabLs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  <a:tabLst>
                          <a:tab pos="1303020" algn="l"/>
                        </a:tabLs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Сообщения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уч-ся по теме.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1122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Вещества в ванной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Моющие и чистящие средства. Правила безопасности при работе  со средствами бытовой химии. Химическая грамотность.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    1</a:t>
                      </a: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Конспект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№1.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21590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Приготовить сообщение.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733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Щелочность раствора. </a:t>
                      </a:r>
                      <a:r>
                        <a:rPr lang="ru-RU" sz="1100" dirty="0" err="1">
                          <a:latin typeface="Times New Roman"/>
                          <a:ea typeface="Calibri"/>
                          <a:cs typeface="Times New Roman"/>
                        </a:rPr>
                        <a:t>Валеологический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 подход к выбору моющих средств, туалетного </a:t>
                      </a:r>
                      <a:r>
                        <a:rPr lang="ru-RU" sz="1100" dirty="0" err="1">
                          <a:latin typeface="Times New Roman"/>
                          <a:ea typeface="Calibri"/>
                          <a:cs typeface="Times New Roman"/>
                        </a:rPr>
                        <a:t>мыла.Проблемный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 урок с элементами исследования. Значение чистой кожи. Определение типа кожи и подбор туалетного мыла. Пр.р.№1. «Определение </a:t>
                      </a:r>
                      <a:r>
                        <a:rPr lang="ru-RU" sz="1100" dirty="0" err="1">
                          <a:latin typeface="Times New Roman"/>
                          <a:ea typeface="Calibri"/>
                          <a:cs typeface="Times New Roman"/>
                        </a:rPr>
                        <a:t>рН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 растворов  мыла и порошка»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Оформление записей. по пр. р. №1.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Приготовиться к семинару.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788" marR="53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500042"/>
          <a:ext cx="8286809" cy="4998033"/>
        </p:xfrm>
        <a:graphic>
          <a:graphicData uri="http://schemas.openxmlformats.org/drawingml/2006/table">
            <a:tbl>
              <a:tblPr/>
              <a:tblGrid>
                <a:gridCol w="1174707"/>
                <a:gridCol w="3717376"/>
                <a:gridCol w="786819"/>
                <a:gridCol w="587354"/>
                <a:gridCol w="2020553"/>
              </a:tblGrid>
              <a:tr h="689170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Конференция «Если вы стираете сами». Химчистка на дому. Уборка дома».. Лабораторный опыт «Удаление пятен» .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Конспект №2.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1352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Ш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Вещества на кухне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Разнообразие посуды. Влияние её на приготовление пищи. Гигиенические требования по уходу за посудой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Конспект №3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Подготовиться к семинару.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551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Семинар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«Чай, кофе, пряности. Гигиена питания. Аллергия на пищевые продукты и пищевые отравления. Пищевые добавки и индекс «Е».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2607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Пр. р. №2.«Исследование продуктов на наличие красителей. Состав шипучих напитков. Распознавание пищевых добавок, запрещённых к применению в пищу».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Оформление записей по пр.р. №2.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4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marR="539115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21590" marR="539115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Times New Roman"/>
                        </a:rPr>
                        <a:t>        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Пр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. р.№3 «Определение йода в </a:t>
                      </a:r>
                      <a:r>
                        <a:rPr lang="en-US" sz="1400" dirty="0" smtClean="0">
                          <a:latin typeface="Times New Roman"/>
                          <a:ea typeface="Calibri"/>
                          <a:cs typeface="Times New Roman"/>
                        </a:rPr>
                        <a:t>                  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продуктах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питания. Кислотность молока». Пр.р.№4 «Определение нитратов в продуктах питания».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Оформление записей по пр. р. №3,№4.</a:t>
                      </a:r>
                    </a:p>
                  </a:txBody>
                  <a:tcPr marL="41595" marR="41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heel spokes="3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42910" y="571480"/>
          <a:ext cx="8215370" cy="4377703"/>
        </p:xfrm>
        <a:graphic>
          <a:graphicData uri="http://schemas.openxmlformats.org/drawingml/2006/table">
            <a:tbl>
              <a:tblPr/>
              <a:tblGrid>
                <a:gridCol w="1670922"/>
                <a:gridCol w="3463684"/>
                <a:gridCol w="748939"/>
                <a:gridCol w="608521"/>
                <a:gridCol w="1723304"/>
              </a:tblGrid>
              <a:tr h="1429335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endParaRPr lang="en-US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marR="539115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Химия </a:t>
                      </a: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и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лекарства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21590" marR="539115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Лекарственные препараты и проблемы . связанные с их применением».</a:t>
                      </a: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endParaRPr lang="en-US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Конспект №4</a:t>
                      </a: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6543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en-US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endParaRPr lang="en-US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en-US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Пр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. р. №5 «Анализ лекарственных препаратов».</a:t>
                      </a: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en-US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Оформление записей по пр.р. №5.</a:t>
                      </a: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825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Экскурсия в аптеку.</a:t>
                      </a: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rd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5" y="285728"/>
          <a:ext cx="8358247" cy="5642779"/>
        </p:xfrm>
        <a:graphic>
          <a:graphicData uri="http://schemas.openxmlformats.org/drawingml/2006/table">
            <a:tbl>
              <a:tblPr/>
              <a:tblGrid>
                <a:gridCol w="1519681"/>
                <a:gridCol w="3551607"/>
                <a:gridCol w="815642"/>
                <a:gridCol w="608870"/>
                <a:gridCol w="1862447"/>
              </a:tblGrid>
              <a:tr h="611192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Будьте красивыми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Косметические средства и здоровье человека. Средства ухода за зубами.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Конспект №5.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394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Декоративная косметика Духи, помады, кремы, лаки, дезодоранты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Конспект №6.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394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Экскурсия в косметический салон.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6787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VI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15.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Химия и  искусство.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Путешествие в удивительный мир красок. Оксиды – основа красящего пигмента.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Конспект №7.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7979"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VII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r>
                        <a:rPr lang="en-US" sz="1800" dirty="0" smtClean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Итоговая работа.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Защита индивидуальных  проектов и рефератов.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539115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99" marR="57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blinds dir="vert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97346"/>
            <a:ext cx="778674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В результате изучения элективного курса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учащиеся должны знать: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основные понятия, заключенные в шести  раз­делах курса;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состав белков, жиров и углеводов, их значение в питании человека;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как составлять меню и правильно питаться;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состав мыла и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CMC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, причины жесткости воды и образования накипи, способы умягчения воды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и удаления накипи;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механизмы действия средств бытовой хи­мии;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причины, источники и способы загрязнения окружающей среды;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способы предупреждения загрязнения окружа­ющей среды продуктами бытовой химии;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влияние на состояние здоровья человека со­единений бытовой химии;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правила пользования лекарственными средствами и условия их хранения;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57256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правила техники безопасности при выполнении химического эксперимента;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какие оксиды используются  для основы красящего пигмента для  производства красок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уметь: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подбирать туалетное мыло в зависимости от типа кожи, правильно пользоваться средства­ми бытовой химии;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подбирать зубные пасты, щетки, цветовую гамму макияжа, декоративную косметику в за­висимости от возраста, цели, времени года;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осуществлять химический эксперимент в соот­ветствии с правилами техники безопасности;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анализировать состав лекарственных препара­тов, средств бытовой химии;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проводить качественные реакции по опреде­лению состава веществ;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определять цель, выделять объект исследования;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работать с дополнительной литературой;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работать в группе;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писать и защищать рефераты, доклады, твор­ческие отчеты, проекты, придерживаясь определенного плана.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zoom/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688" y="214290"/>
            <a:ext cx="8858312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Образовательный продукт.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Структурно-хими­ческие схемы «Классификация веществ», «Стро­ение веществ», «Свойства веществ». Опорные схемы, конспекты. Сообщения, доклады, рефераты. Творческие отчеты. Сравнительные и обобщающие таблицы. Проекты, в том числе с использованием современных информационных технологий.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Темы рефератов (проектов)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Техника выведения различных пятен. Совре­менные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пятновыводящие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средства.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Химия и косметика.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Искусственная пища: за и против.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Общие тенденции современного макияжа.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Исследование продуктов питания городского рынка.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Правила хранения  лекарственных препаратов.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Какая краска для волос лучше?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Средства ухода за обувью, мебелью, одеж­дой.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10.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Ароматические средства.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11.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Экологически безопасное поведение при ис­пользовании средств бытовой химии.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Рациональное питание и здоровье.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Макро- и микроэлементы, их биологическая роль.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Химические материалы, использующиеся в искусственных органах.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Соединения серы и селена в косметике.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Полимеры в медицине.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Как придать одежде обновленный вид (крах­маление, аппретирование,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антистатистичес­кая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обработка).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Отравление препаратами бытовой химии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Искусственная пища: за и против.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Какая краска для волос лучше?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Отравление препаратами бытовой химии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Химические материалы, использующиеся в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искусственных органах.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873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Средства  борьбы с «незваными гостями» (муравьи, тараканы, клопы, мыши, крысы, комары).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zoom dir="in"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00042"/>
            <a:ext cx="828680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Литература.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Литература для учителя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БалуеваГ.А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.,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ОсокинаД.Н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Все мы дома химики. М: Химия, 1979;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Войтович В.А., Афанасьев А.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Химия в быту. Горький: Волго-Вятское книжное изд-во, 1974;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Маршанова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Г.Л.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Техника безопаснос­ти в школьной химической лаборатории: Сборник инструкций и рекомендаций. М.: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Аркти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, 2003;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Тихвинская М.Ю.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Практикум по химической тех­нологии. М.: Просвещение, 1984;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Шепелев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Ремонт квартиры своими руками. М.: Московский рабочий, 1979;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Юдин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., Сучков В.Н.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Химия в быту. М.: Химия, 1982.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Литература для учащихся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ГузейЛ.С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, Сорокин В.В., Суровцева Р.П.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Химия-9. М.: Дрофа, 2005;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Девяткин В.В., Ляхова Ю.М.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Химия для любознательных, или о чем не узнаешь на уроке. Ярославль: Академия Холдинг, 2000;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Ку­кушкин Ю.Н.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Химия вокруг нас. М: Высшая школа, 1992; Энциклопедия для настоящих девочек. Минск: Современное слово, 1999;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Юдин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., Сучков В.Н.,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Коростелин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Ю.А.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Химия для вас. М.: Химия, 1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985.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dissolv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8367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980728"/>
            <a:ext cx="6264695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Итоговое мероприятие</a:t>
            </a:r>
          </a:p>
          <a:p>
            <a:pPr algn="ctr"/>
            <a:r>
              <a:rPr lang="ru-RU" sz="4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пресс-конференция</a:t>
            </a:r>
          </a:p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«Неорганические соединения вокруг нас»</a:t>
            </a:r>
          </a:p>
          <a:p>
            <a:pPr algn="ctr"/>
            <a:r>
              <a:rPr lang="ru-RU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4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1577</Words>
  <Application>Microsoft Office PowerPoint</Application>
  <PresentationFormat>Экран (4:3)</PresentationFormat>
  <Paragraphs>248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элективного  курса  по химии для учащихся  9 класса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элективного курса по химии для учащихся 9 класса</dc:title>
  <dc:creator>Сиротина</dc:creator>
  <cp:lastModifiedBy>Owner</cp:lastModifiedBy>
  <cp:revision>21</cp:revision>
  <dcterms:created xsi:type="dcterms:W3CDTF">2008-11-20T14:23:24Z</dcterms:created>
  <dcterms:modified xsi:type="dcterms:W3CDTF">2014-10-02T21:36:57Z</dcterms:modified>
</cp:coreProperties>
</file>