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59" r:id="rId11"/>
    <p:sldId id="260" r:id="rId12"/>
    <p:sldId id="261" r:id="rId13"/>
    <p:sldId id="257" r:id="rId14"/>
    <p:sldId id="262" r:id="rId15"/>
    <p:sldId id="263" r:id="rId16"/>
    <p:sldId id="264" r:id="rId17"/>
    <p:sldId id="265" r:id="rId18"/>
    <p:sldId id="266" r:id="rId19"/>
    <p:sldId id="275" r:id="rId20"/>
    <p:sldId id="258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571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50849-A3DE-4255-86CE-FEA0360F51E5}" type="datetimeFigureOut">
              <a:rPr lang="ru-RU" smtClean="0"/>
              <a:t>04.08.2014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E9A56C-8F56-40DE-BDA6-DAF1B576AFB6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7950849-A3DE-4255-86CE-FEA0360F51E5}" type="datetimeFigureOut">
              <a:rPr lang="ru-RU" smtClean="0"/>
              <a:t>04.08.2014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D5E9A56C-8F56-40DE-BDA6-DAF1B576AFB6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50849-A3DE-4255-86CE-FEA0360F51E5}" type="datetimeFigureOut">
              <a:rPr lang="ru-RU" smtClean="0"/>
              <a:t>04.08.2014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A56C-8F56-40DE-BDA6-DAF1B576AFB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50849-A3DE-4255-86CE-FEA0360F51E5}" type="datetimeFigureOut">
              <a:rPr lang="ru-RU" smtClean="0"/>
              <a:t>04.08.2014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A56C-8F56-40DE-BDA6-DAF1B576AFB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A56C-8F56-40DE-BDA6-DAF1B576AFB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50849-A3DE-4255-86CE-FEA0360F51E5}" type="datetimeFigureOut">
              <a:rPr lang="ru-RU" smtClean="0"/>
              <a:t>04.08.2014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50849-A3DE-4255-86CE-FEA0360F51E5}" type="datetimeFigureOut">
              <a:rPr lang="ru-RU" smtClean="0"/>
              <a:t>04.08.2014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A56C-8F56-40DE-BDA6-DAF1B576AFB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50849-A3DE-4255-86CE-FEA0360F51E5}" type="datetimeFigureOut">
              <a:rPr lang="ru-RU" smtClean="0"/>
              <a:t>04.08.2014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A56C-8F56-40DE-BDA6-DAF1B576AF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7950849-A3DE-4255-86CE-FEA0360F51E5}" type="datetimeFigureOut">
              <a:rPr lang="ru-RU" smtClean="0"/>
              <a:t>04.08.2014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5E9A56C-8F56-40DE-BDA6-DAF1B576AFB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50849-A3DE-4255-86CE-FEA0360F51E5}" type="datetimeFigureOut">
              <a:rPr lang="ru-RU" smtClean="0"/>
              <a:t>04.08.2014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E9A56C-8F56-40DE-BDA6-DAF1B576AFB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50849-A3DE-4255-86CE-FEA0360F51E5}" type="datetimeFigureOut">
              <a:rPr lang="ru-RU" smtClean="0"/>
              <a:t>04.08.2014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A56C-8F56-40DE-BDA6-DAF1B576AF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50849-A3DE-4255-86CE-FEA0360F51E5}" type="datetimeFigureOut">
              <a:rPr lang="ru-RU" smtClean="0"/>
              <a:t>04.08.2014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A56C-8F56-40DE-BDA6-DAF1B576AF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7950849-A3DE-4255-86CE-FEA0360F51E5}" type="datetimeFigureOut">
              <a:rPr lang="ru-RU" smtClean="0"/>
              <a:t>04.08.2014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D5E9A56C-8F56-40DE-BDA6-DAF1B576AFB6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historykratko.com/pervaya-mirovaya-voyna-1914-1918-gg" TargetMode="External"/><Relationship Id="rId2" Type="http://schemas.openxmlformats.org/officeDocument/2006/relationships/hyperlink" Target="http://russkie-tsari.ru/index.php/razdel-iv/nikolaj-ii-aleksandrovich-1868-1918/item/137-1914-pervaya-mirovaya-vojn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&#1041;&#1086;&#1077;&#1074;&#1099;&#1077;_&#1086;&#1090;&#1088;&#1072;&#1074;&#1083;&#1103;&#1102;&#1097;&#1080;&#1077;_&#1074;&#1077;&#1097;&#1077;&#1089;&#1090;&#1074;&#1072;_&#1074;_&#1055;&#1077;&#1088;&#1074;&#1086;&#1081;_&#1084;&#1080;&#1088;&#1086;&#1074;&#1086;&#1081;_&#1074;&#1086;&#1081;&#1085;&#1077;" TargetMode="External"/><Relationship Id="rId5" Type="http://schemas.openxmlformats.org/officeDocument/2006/relationships/hyperlink" Target="http://voenhronika.ru/publ/pervaja_mirovaja_vojna_velikobritanija/32" TargetMode="External"/><Relationship Id="rId4" Type="http://schemas.openxmlformats.org/officeDocument/2006/relationships/hyperlink" Target="http://historydoc.edu.ru/catalog.asp?cat_ob_no=13047&amp;ob_no=1378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12160" y="4437112"/>
            <a:ext cx="2915816" cy="1944216"/>
          </a:xfrm>
        </p:spPr>
        <p:txBody>
          <a:bodyPr/>
          <a:lstStyle/>
          <a:p>
            <a:r>
              <a:rPr lang="ru-RU" sz="1400" dirty="0" smtClean="0"/>
              <a:t>Презентацию подготовила</a:t>
            </a:r>
          </a:p>
          <a:p>
            <a:r>
              <a:rPr lang="ru-RU" sz="1400" dirty="0" smtClean="0"/>
              <a:t>Учитель географии МОБУ СОШ № 24 имени С . И. </a:t>
            </a:r>
            <a:r>
              <a:rPr lang="ru-RU" sz="1400" dirty="0" err="1" smtClean="0"/>
              <a:t>Климакова</a:t>
            </a:r>
            <a:r>
              <a:rPr lang="ru-RU" sz="1400" dirty="0" smtClean="0"/>
              <a:t>,</a:t>
            </a:r>
          </a:p>
          <a:p>
            <a:r>
              <a:rPr lang="ru-RU" sz="1400" dirty="0" smtClean="0"/>
              <a:t> г. Якутск.</a:t>
            </a:r>
          </a:p>
          <a:p>
            <a:r>
              <a:rPr lang="ru-RU" sz="1400" dirty="0" err="1" smtClean="0"/>
              <a:t>Бадяева</a:t>
            </a:r>
            <a:r>
              <a:rPr lang="ru-RU" sz="1400" dirty="0" smtClean="0"/>
              <a:t> Ирина Викторовна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764705"/>
            <a:ext cx="7772400" cy="1296144"/>
          </a:xfrm>
        </p:spPr>
        <p:txBody>
          <a:bodyPr/>
          <a:lstStyle/>
          <a:p>
            <a:r>
              <a:rPr lang="ru-RU" dirty="0" smtClean="0"/>
              <a:t>1914. Первая мировая война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36912"/>
            <a:ext cx="5715000" cy="31813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Первая мировая война 1914 – 1918 гг. стала одним из наиболее кровопролитных и масштабных конфликтов в человеческой истории. Она началась 28 июля 1914 г. и завершилась 11 ноября 1918 г. В этом конфликте участвовало 38 государств. </a:t>
            </a:r>
            <a:endParaRPr lang="ru-RU" sz="3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132856"/>
            <a:ext cx="7931315" cy="27363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692696"/>
            <a:ext cx="8568952" cy="561662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Если говорить о причинах Первой мировой войны кратко, то, с уверенностью можно утверждать, что спровоцировали этот конфликт серьезные экономические противоречия сложившихся в начала века союзов мировых держав. Так же, стоит отметить, что, вероятно, существовала возможность мирного урегулирования этих противоречий. Однако чувствуя возросшую мощь, Германия и Австро-Венгрия перешли к более решительным действиям.</a:t>
            </a:r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1230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10000" contrast="10000"/>
          </a:blip>
          <a:stretch>
            <a:fillRect/>
          </a:stretch>
        </p:blipFill>
        <p:spPr bwMode="auto">
          <a:xfrm>
            <a:off x="1143000" y="2087880"/>
            <a:ext cx="6858000" cy="344424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Первая мировая война. Окопы после боя. Фото. 1915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683224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с одной стороны </a:t>
            </a:r>
            <a:r>
              <a:rPr lang="ru-RU" sz="3200" dirty="0" smtClean="0">
                <a:solidFill>
                  <a:srgbClr val="FF0000"/>
                </a:solidFill>
              </a:rPr>
              <a:t>Четверной союз</a:t>
            </a:r>
            <a:r>
              <a:rPr lang="ru-RU" sz="3200" dirty="0" smtClean="0"/>
              <a:t>, в который входили Германия, Австро-Венгрия, Болгария, Турция (Османская империя);</a:t>
            </a:r>
          </a:p>
          <a:p>
            <a:r>
              <a:rPr lang="ru-RU" sz="3200" dirty="0" smtClean="0"/>
              <a:t>с другой блок </a:t>
            </a:r>
            <a:r>
              <a:rPr lang="ru-RU" sz="3200" dirty="0" smtClean="0">
                <a:solidFill>
                  <a:srgbClr val="FF0000"/>
                </a:solidFill>
              </a:rPr>
              <a:t>Антанта</a:t>
            </a:r>
            <a:r>
              <a:rPr lang="ru-RU" sz="3200" dirty="0" smtClean="0"/>
              <a:t>, который составляли Россия, Франция, Англия и союзные страны (Италия, Румыния и многие другие).</a:t>
            </a:r>
            <a:endParaRPr lang="ru-RU" sz="3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Участниками Первой мировой войны стали:</a:t>
            </a:r>
            <a:br>
              <a:rPr lang="ru-RU" sz="3600" dirty="0" smtClean="0"/>
            </a:b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91679" y="1916833"/>
            <a:ext cx="5855297" cy="37260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Танки Первой Мировой войны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18728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Начало Первой мировой войны было спровоцировано убийством наследника австрийского престола Эрцгерцога Франца-Фердинанда и его жены членом сербской националистической террористической организации. Убийство, совершенное Гаврилой Принципом, спровоцировало конфликт Австрии с Сербией. Германия поддержала Австрию и вступила в войну.</a:t>
            </a:r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32427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95536" y="1988840"/>
            <a:ext cx="4265789" cy="368409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2564905"/>
            <a:ext cx="4038600" cy="2664296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Германский миномёт, стреляющий химическими зарядами. 1916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1 августа 1914 года Россия вступила в Первую мировую войну. В этой войне Россия противостояла Германии и Австро-Венгрии в союзе с Англией и Францией. Военные действия начались на Восточном фронте наступлением наших сил в Восточной Пруссии и Галиции. </a:t>
            </a:r>
            <a:endParaRPr lang="ru-RU" sz="3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784" y="1772816"/>
            <a:ext cx="7485329" cy="41044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Николай II благословляет солдат, отправляющихся на фронт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Германия была вынуждена перебросить часть войск с Западного фронта на Восточный. В результате русские армии потерпели поражение в Восточной Пруссии. Более успешными оказались действия русских на Юго-Западном фронте, где им удалось разгромить значительные силы </a:t>
            </a:r>
            <a:r>
              <a:rPr lang="ru-RU" sz="3200" dirty="0" err="1" smtClean="0"/>
              <a:t>австро-венгров</a:t>
            </a:r>
            <a:r>
              <a:rPr lang="ru-RU" sz="3200" dirty="0" smtClean="0"/>
              <a:t>.</a:t>
            </a:r>
            <a:endParaRPr lang="ru-RU" sz="3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75165" y="1700808"/>
            <a:ext cx="3850578" cy="42484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/>
              <a:t>	Александра Федоровна с дочерьми </a:t>
            </a:r>
          </a:p>
          <a:p>
            <a:endParaRPr lang="ru-RU" sz="3200" dirty="0" smtClean="0"/>
          </a:p>
          <a:p>
            <a:pPr>
              <a:buNone/>
            </a:pPr>
            <a:r>
              <a:rPr lang="ru-RU" sz="3200" dirty="0" smtClean="0"/>
              <a:t>	Татьяной и Ольгой. Царское Село. 1914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47531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Весной 1915 года немецкие армии нанесли поражение России. Страна лишилась Польши, части Прибалтики, Западной Белоруссии и Украины. Однако стратегическая задача Германии вывести Россию из войны не была выполнена. В 1916 году Германия направила основной удар против Франции. Для оказания помощи союзникам Россия предприняла наступление на Юго-Западном фронте.</a:t>
            </a:r>
            <a:endParaRPr lang="ru-RU" sz="3200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8025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99592" y="503393"/>
            <a:ext cx="6840759" cy="56094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Армия генерала А.А. Брусилова прорвала его и разгромила австро-венгерские войска. Германии для спасения Австро-Венгрии вновь пришлось перебрасывать войска с Западного фронта на Восточный. В итоге она потеряла стратегическую инициативу. </a:t>
            </a:r>
            <a:endParaRPr lang="ru-RU" sz="3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86000" y="1657350"/>
            <a:ext cx="4572000" cy="43053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Однако воспользоваться этим преимуществом русская армия не смогла. В 1917 году ее операции в Галиции и Белоруссии закончились провалом. В результате пришедшие к власти большевики заключили в марте 1918 года мирный договор с Германией. </a:t>
            </a:r>
            <a:endParaRPr lang="ru-RU" sz="3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55576" y="1345148"/>
            <a:ext cx="3600400" cy="46805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2420888"/>
            <a:ext cx="4059936" cy="2376264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Русский легион на западном фронте</a:t>
            </a:r>
            <a:endParaRPr lang="ru-RU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hlinkClick r:id="rId2"/>
              </a:rPr>
              <a:t>http://russkie-tsari.ru/index.php/razdel-iv/nikolaj-ii-aleksandrovich-1868-1918/item/137-1914-pervaya-mirovaya-vojna</a:t>
            </a:r>
            <a:endParaRPr lang="ru-RU" dirty="0" smtClean="0"/>
          </a:p>
          <a:p>
            <a:r>
              <a:rPr lang="en-US" dirty="0" smtClean="0">
                <a:hlinkClick r:id="rId3"/>
              </a:rPr>
              <a:t>http://historykratko.com/pervaya-mirovaya-voyna-1914-1918-gg</a:t>
            </a:r>
            <a:endParaRPr lang="ru-RU" dirty="0" smtClean="0"/>
          </a:p>
          <a:p>
            <a:r>
              <a:rPr lang="en-US" dirty="0" smtClean="0">
                <a:hlinkClick r:id="rId4"/>
              </a:rPr>
              <a:t>http://historydoc.edu.ru/catalog.asp?cat_ob_no=13047&amp;ob_no=13780</a:t>
            </a:r>
            <a:endParaRPr lang="ru-RU" dirty="0" smtClean="0"/>
          </a:p>
          <a:p>
            <a:r>
              <a:rPr lang="en-US" dirty="0" smtClean="0">
                <a:hlinkClick r:id="rId5"/>
              </a:rPr>
              <a:t>http://voenhronika.ru/publ/pervaja_mirovaja_vojna_velikobritanija/32</a:t>
            </a:r>
            <a:endParaRPr lang="ru-RU" dirty="0" smtClean="0"/>
          </a:p>
          <a:p>
            <a:r>
              <a:rPr lang="en-US" dirty="0" smtClean="0">
                <a:hlinkClick r:id="rId6"/>
              </a:rPr>
              <a:t>https://ru.wikipedia.org/wiki/</a:t>
            </a:r>
            <a:r>
              <a:rPr lang="ru-RU" dirty="0" err="1" smtClean="0">
                <a:hlinkClick r:id="rId6"/>
              </a:rPr>
              <a:t>Боевые_отравляющие_вещества_в_Первой_мировой_войне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37</TotalTime>
  <Words>477</Words>
  <Application>Microsoft Office PowerPoint</Application>
  <PresentationFormat>Экран (4:3)</PresentationFormat>
  <Paragraphs>30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Бумажная</vt:lpstr>
      <vt:lpstr>1914. Первая мировая война</vt:lpstr>
      <vt:lpstr>Слайд 2</vt:lpstr>
      <vt:lpstr>Слайд 3</vt:lpstr>
      <vt:lpstr>Слайд 4</vt:lpstr>
      <vt:lpstr>Первая мировая война. Окопы после боя. Фото. 1915</vt:lpstr>
      <vt:lpstr>Участниками Первой мировой войны стали: </vt:lpstr>
      <vt:lpstr>Танки Первой Мировой войны</vt:lpstr>
      <vt:lpstr>Слайд 8</vt:lpstr>
      <vt:lpstr>Слайд 9</vt:lpstr>
      <vt:lpstr>Слайд 10</vt:lpstr>
      <vt:lpstr>Николай II благословляет солдат, отправляющихся на фронт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>DNS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1914. Первая мировая война</dc:title>
  <dc:creator>Ирина Викторовна</dc:creator>
  <cp:lastModifiedBy>Ирина Викторовна</cp:lastModifiedBy>
  <cp:revision>4</cp:revision>
  <dcterms:created xsi:type="dcterms:W3CDTF">2014-08-04T10:00:44Z</dcterms:created>
  <dcterms:modified xsi:type="dcterms:W3CDTF">2014-08-04T10:37:56Z</dcterms:modified>
</cp:coreProperties>
</file>