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1D05E022-823D-4CD3-B45D-A4317FFF0691}" type="datetimeFigureOut">
              <a:rPr lang="ru-RU" smtClean="0"/>
              <a:pPr/>
              <a:t>14.02.2014</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6EB3738E-1314-4B1A-8D72-32840624AD1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1D05E022-823D-4CD3-B45D-A4317FFF0691}" type="datetimeFigureOut">
              <a:rPr lang="ru-RU" smtClean="0"/>
              <a:pPr/>
              <a:t>14.02.2014</a:t>
            </a:fld>
            <a:endParaRPr lang="ru-RU"/>
          </a:p>
        </p:txBody>
      </p:sp>
      <p:sp>
        <p:nvSpPr>
          <p:cNvPr id="9" name="Номер слайда 8"/>
          <p:cNvSpPr>
            <a:spLocks noGrp="1"/>
          </p:cNvSpPr>
          <p:nvPr>
            <p:ph type="sldNum" sz="quarter" idx="15"/>
          </p:nvPr>
        </p:nvSpPr>
        <p:spPr/>
        <p:txBody>
          <a:bodyPr rtlCol="0"/>
          <a:lstStyle/>
          <a:p>
            <a:fld id="{6EB3738E-1314-4B1A-8D72-32840624AD1E}"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1D05E022-823D-4CD3-B45D-A4317FFF0691}" type="datetimeFigureOut">
              <a:rPr lang="ru-RU" smtClean="0"/>
              <a:pPr/>
              <a:t>14.02.2014</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6EB3738E-1314-4B1A-8D72-32840624AD1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1D05E022-823D-4CD3-B45D-A4317FFF0691}" type="datetimeFigureOut">
              <a:rPr lang="ru-RU" smtClean="0"/>
              <a:pPr/>
              <a:t>14.02.2014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EB3738E-1314-4B1A-8D72-32840624AD1E}"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1D05E022-823D-4CD3-B45D-A4317FFF0691}" type="datetimeFigureOut">
              <a:rPr lang="ru-RU" smtClean="0"/>
              <a:pPr/>
              <a:t>14.02.2014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EB3738E-1314-4B1A-8D72-32840624AD1E}"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1D05E022-823D-4CD3-B45D-A4317FFF0691}" type="datetimeFigureOut">
              <a:rPr lang="ru-RU" smtClean="0"/>
              <a:pPr/>
              <a:t>14.02.2014</a:t>
            </a:fld>
            <a:endParaRPr lang="ru-RU"/>
          </a:p>
        </p:txBody>
      </p:sp>
      <p:sp>
        <p:nvSpPr>
          <p:cNvPr id="7" name="Номер слайда 6"/>
          <p:cNvSpPr>
            <a:spLocks noGrp="1"/>
          </p:cNvSpPr>
          <p:nvPr>
            <p:ph type="sldNum" sz="quarter" idx="11"/>
          </p:nvPr>
        </p:nvSpPr>
        <p:spPr/>
        <p:txBody>
          <a:bodyPr rtlCol="0"/>
          <a:lstStyle/>
          <a:p>
            <a:fld id="{6EB3738E-1314-4B1A-8D72-32840624AD1E}"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05E022-823D-4CD3-B45D-A4317FFF0691}" type="datetimeFigureOut">
              <a:rPr lang="ru-RU" smtClean="0"/>
              <a:pPr/>
              <a:t>14.02.2014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EB3738E-1314-4B1A-8D72-32840624AD1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1D05E022-823D-4CD3-B45D-A4317FFF0691}" type="datetimeFigureOut">
              <a:rPr lang="ru-RU" smtClean="0"/>
              <a:pPr/>
              <a:t>14.02.2014</a:t>
            </a:fld>
            <a:endParaRPr lang="ru-RU"/>
          </a:p>
        </p:txBody>
      </p:sp>
      <p:sp>
        <p:nvSpPr>
          <p:cNvPr id="22" name="Номер слайда 21"/>
          <p:cNvSpPr>
            <a:spLocks noGrp="1"/>
          </p:cNvSpPr>
          <p:nvPr>
            <p:ph type="sldNum" sz="quarter" idx="15"/>
          </p:nvPr>
        </p:nvSpPr>
        <p:spPr/>
        <p:txBody>
          <a:bodyPr rtlCol="0"/>
          <a:lstStyle/>
          <a:p>
            <a:fld id="{6EB3738E-1314-4B1A-8D72-32840624AD1E}"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1D05E022-823D-4CD3-B45D-A4317FFF0691}" type="datetimeFigureOut">
              <a:rPr lang="ru-RU" smtClean="0"/>
              <a:pPr/>
              <a:t>14.02.2014</a:t>
            </a:fld>
            <a:endParaRPr lang="ru-RU"/>
          </a:p>
        </p:txBody>
      </p:sp>
      <p:sp>
        <p:nvSpPr>
          <p:cNvPr id="18" name="Номер слайда 17"/>
          <p:cNvSpPr>
            <a:spLocks noGrp="1"/>
          </p:cNvSpPr>
          <p:nvPr>
            <p:ph type="sldNum" sz="quarter" idx="11"/>
          </p:nvPr>
        </p:nvSpPr>
        <p:spPr/>
        <p:txBody>
          <a:bodyPr rtlCol="0"/>
          <a:lstStyle/>
          <a:p>
            <a:fld id="{6EB3738E-1314-4B1A-8D72-32840624AD1E}"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05E022-823D-4CD3-B45D-A4317FFF0691}" type="datetimeFigureOut">
              <a:rPr lang="ru-RU" smtClean="0"/>
              <a:pPr/>
              <a:t>14.02.2014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EB3738E-1314-4B1A-8D72-32840624AD1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05E022-823D-4CD3-B45D-A4317FFF0691}" type="datetimeFigureOut">
              <a:rPr lang="ru-RU" smtClean="0"/>
              <a:pPr/>
              <a:t>14.02.2014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EB3738E-1314-4B1A-8D72-32840624AD1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05E022-823D-4CD3-B45D-A4317FFF0691}" type="datetimeFigureOut">
              <a:rPr lang="ru-RU" smtClean="0"/>
              <a:pPr/>
              <a:t>14.02.2014</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EB3738E-1314-4B1A-8D72-32840624AD1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ldcentr.org/" TargetMode="External"/><Relationship Id="rId2" Type="http://schemas.openxmlformats.org/officeDocument/2006/relationships/hyperlink" Target="http://www.google.r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14546" y="642918"/>
            <a:ext cx="6172200" cy="1894362"/>
          </a:xfrm>
        </p:spPr>
        <p:txBody>
          <a:bodyPr>
            <a:normAutofit/>
          </a:bodyPr>
          <a:lstStyle/>
          <a:p>
            <a:r>
              <a:rPr lang="ru-RU" sz="4000" dirty="0"/>
              <a:t>нарушение </a:t>
            </a:r>
            <a:r>
              <a:rPr lang="ru-RU" sz="4000" dirty="0" err="1" smtClean="0"/>
              <a:t>опорно</a:t>
            </a:r>
            <a:r>
              <a:rPr lang="ru-RU" sz="4000" dirty="0" smtClean="0"/>
              <a:t>- двигательной системы</a:t>
            </a:r>
            <a:endParaRPr lang="ru-RU" sz="4000" dirty="0"/>
          </a:p>
        </p:txBody>
      </p:sp>
      <p:sp>
        <p:nvSpPr>
          <p:cNvPr id="3" name="Подзаголовок 2"/>
          <p:cNvSpPr>
            <a:spLocks noGrp="1"/>
          </p:cNvSpPr>
          <p:nvPr>
            <p:ph type="subTitle" idx="1"/>
          </p:nvPr>
        </p:nvSpPr>
        <p:spPr/>
        <p:txBody>
          <a:bodyPr/>
          <a:lstStyle/>
          <a:p>
            <a:r>
              <a:rPr lang="ru-RU" dirty="0" smtClean="0"/>
              <a:t> </a:t>
            </a:r>
            <a:endParaRPr lang="ru-RU" dirty="0"/>
          </a:p>
        </p:txBody>
      </p:sp>
      <p:sp>
        <p:nvSpPr>
          <p:cNvPr id="4" name="Скругленный прямоугольник 3">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FF0000"/>
                </a:solidFill>
              </a:rPr>
              <a:t>Опорно-двигательная</a:t>
            </a:r>
            <a:r>
              <a:rPr lang="ru-RU" b="1" dirty="0" smtClean="0"/>
              <a:t> </a:t>
            </a:r>
            <a:r>
              <a:rPr lang="ru-RU" b="1" dirty="0" smtClean="0">
                <a:solidFill>
                  <a:srgbClr val="FF0000"/>
                </a:solidFill>
              </a:rPr>
              <a:t>система</a:t>
            </a:r>
            <a:r>
              <a:rPr lang="ru-RU" b="1" dirty="0" smtClean="0"/>
              <a:t> - </a:t>
            </a:r>
            <a:r>
              <a:rPr lang="ru-RU" b="1" dirty="0" smtClean="0">
                <a:solidFill>
                  <a:srgbClr val="FF0000"/>
                </a:solidFill>
              </a:rPr>
              <a:t>вечный</a:t>
            </a:r>
            <a:r>
              <a:rPr lang="ru-RU" b="1" dirty="0" smtClean="0"/>
              <a:t> </a:t>
            </a:r>
            <a:r>
              <a:rPr lang="ru-RU" b="1" dirty="0" smtClean="0">
                <a:solidFill>
                  <a:srgbClr val="FF0000"/>
                </a:solidFill>
              </a:rPr>
              <a:t>двигатель</a:t>
            </a:r>
            <a:r>
              <a:rPr lang="ru-RU" b="1" dirty="0" smtClean="0"/>
              <a:t> </a:t>
            </a:r>
            <a:r>
              <a:rPr lang="ru-RU" b="1" dirty="0" smtClean="0">
                <a:solidFill>
                  <a:srgbClr val="FF0000"/>
                </a:solidFill>
              </a:rPr>
              <a:t>человека</a:t>
            </a:r>
            <a:r>
              <a:rPr lang="ru-RU" b="1" dirty="0" smtClean="0"/>
              <a:t/>
            </a:r>
            <a:br>
              <a:rPr lang="ru-RU" b="1" dirty="0" smtClean="0"/>
            </a:br>
            <a:endParaRPr lang="ru-RU" dirty="0"/>
          </a:p>
        </p:txBody>
      </p:sp>
      <p:sp>
        <p:nvSpPr>
          <p:cNvPr id="3" name="Содержимое 2"/>
          <p:cNvSpPr>
            <a:spLocks noGrp="1"/>
          </p:cNvSpPr>
          <p:nvPr>
            <p:ph sz="quarter" idx="1"/>
          </p:nvPr>
        </p:nvSpPr>
        <p:spPr/>
        <p:txBody>
          <a:bodyPr/>
          <a:lstStyle/>
          <a:p>
            <a:r>
              <a:rPr lang="ru-RU" dirty="0" smtClean="0"/>
              <a:t>Опорно-двигательная система, что это, из чего же она состоит? Организм человека в первую очередь состоит из скелета, но одни только кости не могут участвовать в движении опорно-двигательной системы, им на помощь приходят суставы, связки, мышцы с сухожилиями, все они помогают не только в движение, а ещё и в опорной функции организма.</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7467600" cy="1143000"/>
          </a:xfrm>
        </p:spPr>
        <p:txBody>
          <a:bodyPr/>
          <a:lstStyle/>
          <a:p>
            <a:r>
              <a:rPr lang="ru-RU" dirty="0" err="1" smtClean="0">
                <a:solidFill>
                  <a:srgbClr val="FF0000"/>
                </a:solidFill>
              </a:rPr>
              <a:t>Опорно</a:t>
            </a:r>
            <a:r>
              <a:rPr lang="ru-RU" dirty="0" smtClean="0"/>
              <a:t>– </a:t>
            </a:r>
            <a:r>
              <a:rPr lang="ru-RU" dirty="0" smtClean="0">
                <a:solidFill>
                  <a:srgbClr val="FF0000"/>
                </a:solidFill>
              </a:rPr>
              <a:t>двигательный</a:t>
            </a:r>
            <a:r>
              <a:rPr lang="ru-RU" dirty="0" smtClean="0"/>
              <a:t> </a:t>
            </a:r>
            <a:r>
              <a:rPr lang="ru-RU" dirty="0" smtClean="0">
                <a:solidFill>
                  <a:srgbClr val="FF0000"/>
                </a:solidFill>
              </a:rPr>
              <a:t>аппарат</a:t>
            </a:r>
            <a:endParaRPr lang="ru-RU" dirty="0">
              <a:solidFill>
                <a:srgbClr val="FF0000"/>
              </a:solidFill>
            </a:endParaRPr>
          </a:p>
        </p:txBody>
      </p:sp>
      <p:pic>
        <p:nvPicPr>
          <p:cNvPr id="4" name="Содержимое 3" descr="sood.jpg"/>
          <p:cNvPicPr>
            <a:picLocks noGrp="1" noChangeAspect="1"/>
          </p:cNvPicPr>
          <p:nvPr>
            <p:ph sz="quarter" idx="1"/>
          </p:nvPr>
        </p:nvPicPr>
        <p:blipFill>
          <a:blip r:embed="rId2" cstate="print"/>
          <a:stretch>
            <a:fillRect/>
          </a:stretch>
        </p:blipFill>
        <p:spPr>
          <a:xfrm>
            <a:off x="285720" y="1285860"/>
            <a:ext cx="7884467" cy="525940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smtClean="0">
                <a:solidFill>
                  <a:srgbClr val="FF0000"/>
                </a:solidFill>
              </a:rPr>
              <a:t>Повреждение</a:t>
            </a:r>
            <a:endParaRPr lang="ru-RU" sz="4000" dirty="0">
              <a:solidFill>
                <a:srgbClr val="FF0000"/>
              </a:solidFill>
            </a:endParaRPr>
          </a:p>
        </p:txBody>
      </p:sp>
      <p:sp>
        <p:nvSpPr>
          <p:cNvPr id="3" name="Содержимое 2"/>
          <p:cNvSpPr>
            <a:spLocks noGrp="1"/>
          </p:cNvSpPr>
          <p:nvPr>
            <p:ph sz="quarter" idx="1"/>
          </p:nvPr>
        </p:nvSpPr>
        <p:spPr/>
        <p:txBody>
          <a:bodyPr>
            <a:normAutofit fontScale="85000" lnSpcReduction="10000"/>
          </a:bodyPr>
          <a:lstStyle/>
          <a:p>
            <a:r>
              <a:rPr lang="ru-RU" dirty="0" smtClean="0"/>
              <a:t>опорно-двигательной системы довольно часто могут стать причиной некоторых хронических заболеваний, которые в последствии могут привести к потери трудоспособности. При повреждении ткани, человеческий организм незамедлительно реагирует, вследствие этого появляется воспаление, оно может проявляться как отёк или припухлость, ещё может быть покраснение. Оно может занимать небольшой участок вашего тела, а может быть более распространённым. Бывают такие поражения сустава и кости, как инфекционные, они могут привести человека к получению группы по инвалидности. Если в организме человека присутствует плохой обмен веществ или есть перебои в гормональной системе, это тоже может способствовать таким заболеваниям опорно-двигательной системы, как поражению суставов и костей.</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endParaRPr lang="ru-RU" dirty="0"/>
          </a:p>
        </p:txBody>
      </p:sp>
      <p:sp>
        <p:nvSpPr>
          <p:cNvPr id="3" name="Содержимое 2"/>
          <p:cNvSpPr>
            <a:spLocks noGrp="1"/>
          </p:cNvSpPr>
          <p:nvPr>
            <p:ph sz="quarter" idx="1"/>
          </p:nvPr>
        </p:nvSpPr>
        <p:spPr/>
        <p:txBody>
          <a:bodyPr/>
          <a:lstStyle/>
          <a:p>
            <a:r>
              <a:rPr lang="ru-RU" dirty="0" smtClean="0"/>
              <a:t>В опорно-двигательной системе, как и в других системах человеческого организма, могут присутствовать и разные опухоли, они могут быть как доброкачественные, так и злокачественные. Так, например, разрежение кости - это заболевание возникает при потери минеральных веществ, другим примером, может быть такое заболевание, как подагра, это происходит тогда, когда повышается уровень мочевой кислоты в крови, при этом происходит отложение кристаллических солей.</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Болезни</a:t>
            </a:r>
            <a:r>
              <a:rPr lang="ru-RU" b="1" dirty="0" smtClean="0"/>
              <a:t> </a:t>
            </a:r>
            <a:r>
              <a:rPr lang="ru-RU" b="1" dirty="0" smtClean="0">
                <a:solidFill>
                  <a:srgbClr val="FF0000"/>
                </a:solidFill>
              </a:rPr>
              <a:t>опорно-двигательной</a:t>
            </a:r>
            <a:r>
              <a:rPr lang="ru-RU" b="1" dirty="0" smtClean="0"/>
              <a:t> </a:t>
            </a:r>
            <a:r>
              <a:rPr lang="ru-RU" b="1" dirty="0" smtClean="0">
                <a:solidFill>
                  <a:srgbClr val="FF0000"/>
                </a:solidFill>
              </a:rPr>
              <a:t>системы</a:t>
            </a:r>
            <a:endParaRPr lang="ru-RU"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ru-RU" dirty="0" smtClean="0"/>
              <a:t>К ним относятся: хондродистрофия - это заболевание кости на генетическом уровне, которое может привести в последствии к карликовости (болезнь не излечима). Так же к болезням опорно-двигательной системы можно отнести такое заболевание, как ломкость кости, она обычно бывает врожденной (заболевание скелета), при употреблении высококалорийной и белковой пищи (высокое содержание этих компонентов) может привести к гипертрофической остеодистрофии, также по наследству может передаваться дисплазия тазобедренных суставов, их неправильное развитие и формирование, при получении открытых травм мягких тканей, а так же травм кости может развиться инфекционно-воспалительное заболевание, такое как остеомиелит (лечение антибиотиками), есть еще болезни суставов, артроз, отсекающий остеохондроз и многие другие. Все болезни опорно-двигательной системы, могут привести к тяжёлым последствиям, если не заняться их лечением своевременно.</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5400" dirty="0" smtClean="0">
                <a:solidFill>
                  <a:srgbClr val="FF0000"/>
                </a:solidFill>
              </a:rPr>
              <a:t>Подагра</a:t>
            </a:r>
            <a:endParaRPr lang="ru-RU" sz="5400" dirty="0">
              <a:solidFill>
                <a:srgbClr val="FF0000"/>
              </a:solidFill>
            </a:endParaRPr>
          </a:p>
        </p:txBody>
      </p:sp>
      <p:pic>
        <p:nvPicPr>
          <p:cNvPr id="4" name="Содержимое 3" descr="14_2.jpg"/>
          <p:cNvPicPr>
            <a:picLocks noGrp="1" noChangeAspect="1"/>
          </p:cNvPicPr>
          <p:nvPr>
            <p:ph sz="quarter" idx="1"/>
          </p:nvPr>
        </p:nvPicPr>
        <p:blipFill>
          <a:blip r:embed="rId2" cstate="print"/>
          <a:stretch>
            <a:fillRect/>
          </a:stretch>
        </p:blipFill>
        <p:spPr>
          <a:xfrm>
            <a:off x="428596" y="1571612"/>
            <a:ext cx="3671281" cy="4873625"/>
          </a:xfrm>
        </p:spPr>
      </p:pic>
      <p:pic>
        <p:nvPicPr>
          <p:cNvPr id="6" name="Рисунок 5" descr="247.jpg"/>
          <p:cNvPicPr>
            <a:picLocks noChangeAspect="1"/>
          </p:cNvPicPr>
          <p:nvPr/>
        </p:nvPicPr>
        <p:blipFill>
          <a:blip r:embed="rId3" cstate="print"/>
          <a:stretch>
            <a:fillRect/>
          </a:stretch>
        </p:blipFill>
        <p:spPr>
          <a:xfrm>
            <a:off x="4286248" y="3429000"/>
            <a:ext cx="4059811" cy="27586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rgbClr val="FF0000"/>
                </a:solidFill>
              </a:rPr>
              <a:t>хондродистрофия</a:t>
            </a:r>
            <a:endParaRPr lang="ru-RU" sz="4000" dirty="0">
              <a:solidFill>
                <a:srgbClr val="FF0000"/>
              </a:solidFill>
            </a:endParaRPr>
          </a:p>
        </p:txBody>
      </p:sp>
      <p:pic>
        <p:nvPicPr>
          <p:cNvPr id="4" name="Содержимое 3" descr="Chumak_Alex_nogi.jpg"/>
          <p:cNvPicPr>
            <a:picLocks noGrp="1" noChangeAspect="1"/>
          </p:cNvPicPr>
          <p:nvPr>
            <p:ph sz="quarter" idx="1"/>
          </p:nvPr>
        </p:nvPicPr>
        <p:blipFill>
          <a:blip r:embed="rId2" cstate="print"/>
          <a:stretch>
            <a:fillRect/>
          </a:stretch>
        </p:blipFill>
        <p:spPr>
          <a:xfrm>
            <a:off x="571472" y="1571612"/>
            <a:ext cx="3190701" cy="4873625"/>
          </a:xfrm>
        </p:spPr>
      </p:pic>
      <p:pic>
        <p:nvPicPr>
          <p:cNvPr id="5" name="Рисунок 4" descr="rinbg234.jpg"/>
          <p:cNvPicPr>
            <a:picLocks noChangeAspect="1"/>
          </p:cNvPicPr>
          <p:nvPr/>
        </p:nvPicPr>
        <p:blipFill>
          <a:blip r:embed="rId3" cstate="print"/>
          <a:stretch>
            <a:fillRect/>
          </a:stretch>
        </p:blipFill>
        <p:spPr>
          <a:xfrm>
            <a:off x="4500562" y="1857364"/>
            <a:ext cx="3464234" cy="421481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rgbClr val="FF0000"/>
                </a:solidFill>
              </a:rPr>
              <a:t>ломкость кости</a:t>
            </a:r>
            <a:endParaRPr lang="ru-RU" sz="4000" dirty="0">
              <a:solidFill>
                <a:srgbClr val="FF0000"/>
              </a:solidFill>
            </a:endParaRPr>
          </a:p>
        </p:txBody>
      </p:sp>
      <p:pic>
        <p:nvPicPr>
          <p:cNvPr id="4" name="Содержимое 3" descr="osteoporosis.jpg"/>
          <p:cNvPicPr>
            <a:picLocks noGrp="1" noChangeAspect="1"/>
          </p:cNvPicPr>
          <p:nvPr>
            <p:ph sz="quarter" idx="1"/>
          </p:nvPr>
        </p:nvPicPr>
        <p:blipFill>
          <a:blip r:embed="rId2" cstate="print"/>
          <a:stretch>
            <a:fillRect/>
          </a:stretch>
        </p:blipFill>
        <p:spPr>
          <a:xfrm>
            <a:off x="1357290" y="1714488"/>
            <a:ext cx="5892800" cy="39243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rgbClr val="FF0000"/>
                </a:solidFill>
              </a:rPr>
              <a:t>остеомиелит</a:t>
            </a:r>
            <a:endParaRPr lang="ru-RU" sz="4000" dirty="0">
              <a:solidFill>
                <a:srgbClr val="FF0000"/>
              </a:solidFill>
            </a:endParaRPr>
          </a:p>
        </p:txBody>
      </p:sp>
      <p:pic>
        <p:nvPicPr>
          <p:cNvPr id="4" name="Содержимое 3" descr="001-d0b4d0be-d0bed0bfd0b5d180d0b0d186d0b8d0b8-216.jpg"/>
          <p:cNvPicPr>
            <a:picLocks noGrp="1" noChangeAspect="1"/>
          </p:cNvPicPr>
          <p:nvPr>
            <p:ph sz="quarter" idx="1"/>
          </p:nvPr>
        </p:nvPicPr>
        <p:blipFill>
          <a:blip r:embed="rId2" cstate="print"/>
          <a:stretch>
            <a:fillRect/>
          </a:stretch>
        </p:blipFill>
        <p:spPr>
          <a:xfrm>
            <a:off x="428596" y="1571612"/>
            <a:ext cx="4356031" cy="2256034"/>
          </a:xfrm>
        </p:spPr>
      </p:pic>
      <p:pic>
        <p:nvPicPr>
          <p:cNvPr id="5" name="Рисунок 4" descr="osteomyelitis.jpg"/>
          <p:cNvPicPr>
            <a:picLocks noChangeAspect="1"/>
          </p:cNvPicPr>
          <p:nvPr/>
        </p:nvPicPr>
        <p:blipFill>
          <a:blip r:embed="rId3" cstate="print"/>
          <a:stretch>
            <a:fillRect/>
          </a:stretch>
        </p:blipFill>
        <p:spPr>
          <a:xfrm>
            <a:off x="4857752" y="1071546"/>
            <a:ext cx="3756464" cy="44592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rgbClr val="FF0000"/>
                </a:solidFill>
              </a:rPr>
              <a:t>артроз</a:t>
            </a:r>
            <a:endParaRPr lang="ru-RU" sz="4000" dirty="0">
              <a:solidFill>
                <a:srgbClr val="FF0000"/>
              </a:solidFill>
            </a:endParaRPr>
          </a:p>
        </p:txBody>
      </p:sp>
      <p:pic>
        <p:nvPicPr>
          <p:cNvPr id="4" name="Содержимое 3" descr="artroz.jpg"/>
          <p:cNvPicPr>
            <a:picLocks noGrp="1" noChangeAspect="1"/>
          </p:cNvPicPr>
          <p:nvPr>
            <p:ph sz="quarter" idx="1"/>
          </p:nvPr>
        </p:nvPicPr>
        <p:blipFill>
          <a:blip r:embed="rId2" cstate="print"/>
          <a:stretch>
            <a:fillRect/>
          </a:stretch>
        </p:blipFill>
        <p:spPr>
          <a:xfrm>
            <a:off x="500034" y="1928802"/>
            <a:ext cx="3743325" cy="2857500"/>
          </a:xfrm>
        </p:spPr>
      </p:pic>
      <p:pic>
        <p:nvPicPr>
          <p:cNvPr id="5" name="Рисунок 4" descr="artroz-kolennogo-sustava.jpg"/>
          <p:cNvPicPr>
            <a:picLocks noChangeAspect="1"/>
          </p:cNvPicPr>
          <p:nvPr/>
        </p:nvPicPr>
        <p:blipFill>
          <a:blip r:embed="rId3" cstate="print"/>
          <a:stretch>
            <a:fillRect/>
          </a:stretch>
        </p:blipFill>
        <p:spPr>
          <a:xfrm>
            <a:off x="4643438" y="1428736"/>
            <a:ext cx="3810000" cy="3810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rgbClr val="FF0000"/>
                </a:solidFill>
              </a:rPr>
              <a:t>отсекающий остеохондроз</a:t>
            </a:r>
            <a:endParaRPr lang="ru-RU" sz="4000" dirty="0">
              <a:solidFill>
                <a:srgbClr val="FF0000"/>
              </a:solidFill>
            </a:endParaRPr>
          </a:p>
        </p:txBody>
      </p:sp>
      <p:pic>
        <p:nvPicPr>
          <p:cNvPr id="4" name="Содержимое 3" descr="Israelcure11.jpg"/>
          <p:cNvPicPr>
            <a:picLocks noGrp="1" noChangeAspect="1"/>
          </p:cNvPicPr>
          <p:nvPr>
            <p:ph sz="quarter" idx="1"/>
          </p:nvPr>
        </p:nvPicPr>
        <p:blipFill>
          <a:blip r:embed="rId2" cstate="print"/>
          <a:stretch>
            <a:fillRect/>
          </a:stretch>
        </p:blipFill>
        <p:spPr>
          <a:xfrm>
            <a:off x="500034" y="1428736"/>
            <a:ext cx="3368102" cy="3071834"/>
          </a:xfrm>
        </p:spPr>
      </p:pic>
      <p:pic>
        <p:nvPicPr>
          <p:cNvPr id="5" name="Рисунок 4" descr="orthopaedics5.jpg"/>
          <p:cNvPicPr>
            <a:picLocks noChangeAspect="1"/>
          </p:cNvPicPr>
          <p:nvPr/>
        </p:nvPicPr>
        <p:blipFill>
          <a:blip r:embed="rId3" cstate="print"/>
          <a:stretch>
            <a:fillRect/>
          </a:stretch>
        </p:blipFill>
        <p:spPr>
          <a:xfrm>
            <a:off x="4429124" y="3357562"/>
            <a:ext cx="4286250" cy="314325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800" b="1" dirty="0" smtClean="0">
                <a:solidFill>
                  <a:srgbClr val="FF0000"/>
                </a:solidFill>
              </a:rPr>
              <a:t>Лечение</a:t>
            </a:r>
            <a:r>
              <a:rPr lang="ru-RU" b="1" dirty="0" smtClean="0"/>
              <a:t/>
            </a:r>
            <a:br>
              <a:rPr lang="ru-RU" b="1" dirty="0" smtClean="0"/>
            </a:br>
            <a:endParaRPr lang="ru-RU" dirty="0"/>
          </a:p>
        </p:txBody>
      </p:sp>
      <p:sp>
        <p:nvSpPr>
          <p:cNvPr id="3" name="Содержимое 2"/>
          <p:cNvSpPr>
            <a:spLocks noGrp="1"/>
          </p:cNvSpPr>
          <p:nvPr>
            <p:ph sz="quarter" idx="1"/>
          </p:nvPr>
        </p:nvSpPr>
        <p:spPr/>
        <p:txBody>
          <a:bodyPr>
            <a:normAutofit fontScale="92500" lnSpcReduction="10000"/>
          </a:bodyPr>
          <a:lstStyle/>
          <a:p>
            <a:r>
              <a:rPr lang="ru-RU" dirty="0" smtClean="0"/>
              <a:t> Различные методики, но в первую очередь всё зависит от степени заболевания, это могут быть всевозможные массажи, подводный душ-массаж, </a:t>
            </a:r>
            <a:r>
              <a:rPr lang="ru-RU" dirty="0" err="1" smtClean="0"/>
              <a:t>релакс</a:t>
            </a:r>
            <a:r>
              <a:rPr lang="ru-RU" dirty="0" smtClean="0"/>
              <a:t> (это механический массаж). Многие санатории и здравницы направлены только на лечение опорно-двигательной системы. Для каждого диагноза индивидуально подбирается курс лечения. Также ещё используют лечебную физкультуру (ЛФК), она способствует профилактике, как органов движения, так и опоры, имеет высокую эффективность на начальных стадиях заболеваний. При занятиях ЛФК улучшается мышечное кровообращение, она положительно воздействует на каждую клеточку мышечных тканей, мышцы не застаиваются, а находятся постоянно в движении.</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68" y="214290"/>
            <a:ext cx="7467600" cy="1143000"/>
          </a:xfrm>
        </p:spPr>
        <p:txBody>
          <a:bodyPr>
            <a:normAutofit/>
          </a:bodyPr>
          <a:lstStyle/>
          <a:p>
            <a:r>
              <a:rPr lang="ru-RU" sz="6000" dirty="0" smtClean="0">
                <a:solidFill>
                  <a:srgbClr val="FF0000"/>
                </a:solidFill>
              </a:rPr>
              <a:t>ЛФК</a:t>
            </a:r>
            <a:endParaRPr lang="ru-RU" sz="6000" dirty="0">
              <a:solidFill>
                <a:srgbClr val="FF0000"/>
              </a:solidFill>
            </a:endParaRPr>
          </a:p>
        </p:txBody>
      </p:sp>
      <p:pic>
        <p:nvPicPr>
          <p:cNvPr id="4" name="Содержимое 3" descr="lfk_3.jpg"/>
          <p:cNvPicPr>
            <a:picLocks noGrp="1" noChangeAspect="1"/>
          </p:cNvPicPr>
          <p:nvPr>
            <p:ph sz="quarter" idx="1"/>
          </p:nvPr>
        </p:nvPicPr>
        <p:blipFill>
          <a:blip r:embed="rId2" cstate="print"/>
          <a:stretch>
            <a:fillRect/>
          </a:stretch>
        </p:blipFill>
        <p:spPr>
          <a:xfrm>
            <a:off x="5143504" y="1571612"/>
            <a:ext cx="2794510" cy="4873625"/>
          </a:xfrm>
          <a:prstGeom prst="rect">
            <a:avLst/>
          </a:prstGeom>
          <a:ln>
            <a:noFill/>
          </a:ln>
          <a:effectLst>
            <a:softEdge rad="112500"/>
          </a:effectLst>
        </p:spPr>
      </p:pic>
      <p:pic>
        <p:nvPicPr>
          <p:cNvPr id="5" name="Рисунок 4" descr="lfk_2.jpg"/>
          <p:cNvPicPr>
            <a:picLocks noChangeAspect="1"/>
          </p:cNvPicPr>
          <p:nvPr/>
        </p:nvPicPr>
        <p:blipFill>
          <a:blip r:embed="rId3" cstate="print"/>
          <a:stretch>
            <a:fillRect/>
          </a:stretch>
        </p:blipFill>
        <p:spPr>
          <a:xfrm>
            <a:off x="785786" y="1428736"/>
            <a:ext cx="3214710" cy="497637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FF0000"/>
                </a:solidFill>
              </a:rPr>
              <a:t>Презентацию подготовили</a:t>
            </a:r>
            <a:endParaRPr lang="ru-RU" dirty="0">
              <a:solidFill>
                <a:srgbClr val="FF0000"/>
              </a:solidFill>
            </a:endParaRPr>
          </a:p>
        </p:txBody>
      </p:sp>
      <p:sp>
        <p:nvSpPr>
          <p:cNvPr id="3" name="Содержимое 2"/>
          <p:cNvSpPr>
            <a:spLocks noGrp="1"/>
          </p:cNvSpPr>
          <p:nvPr>
            <p:ph sz="quarter" idx="1"/>
          </p:nvPr>
        </p:nvSpPr>
        <p:spPr/>
        <p:txBody>
          <a:bodyPr/>
          <a:lstStyle/>
          <a:p>
            <a:r>
              <a:rPr lang="ru-RU" dirty="0" smtClean="0"/>
              <a:t>Немчинова Анна</a:t>
            </a:r>
          </a:p>
          <a:p>
            <a:r>
              <a:rPr lang="ru-RU" dirty="0" err="1" smtClean="0"/>
              <a:t>Раббот</a:t>
            </a:r>
            <a:r>
              <a:rPr lang="ru-RU" dirty="0" smtClean="0"/>
              <a:t> Евгения</a:t>
            </a:r>
          </a:p>
          <a:p>
            <a:r>
              <a:rPr lang="ru-RU" dirty="0" smtClean="0"/>
              <a:t>Рыжкова Екатерина</a:t>
            </a:r>
          </a:p>
          <a:p>
            <a:endParaRPr lang="ru-RU" dirty="0" smtClean="0"/>
          </a:p>
          <a:p>
            <a:r>
              <a:rPr lang="ru-RU" dirty="0" smtClean="0">
                <a:solidFill>
                  <a:srgbClr val="FF0000"/>
                </a:solidFill>
              </a:rPr>
              <a:t>Спасибо за помощь:</a:t>
            </a:r>
          </a:p>
          <a:p>
            <a:r>
              <a:rPr lang="en-US" dirty="0" smtClean="0">
                <a:hlinkClick r:id="rId2"/>
              </a:rPr>
              <a:t>http://www.google.ru</a:t>
            </a:r>
            <a:endParaRPr lang="en-US" dirty="0" smtClean="0"/>
          </a:p>
          <a:p>
            <a:r>
              <a:rPr lang="en-US" dirty="0" smtClean="0">
                <a:hlinkClick r:id="rId3"/>
              </a:rPr>
              <a:t>http://www.ldcentr.org/</a:t>
            </a:r>
            <a:endParaRPr lang="en-US" dirty="0" smtClean="0"/>
          </a:p>
          <a:p>
            <a:endParaRPr lang="ru-RU"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4786322"/>
            <a:ext cx="7467600" cy="1143000"/>
          </a:xfrm>
        </p:spPr>
        <p:txBody>
          <a:bodyPr>
            <a:noAutofit/>
          </a:bodyPr>
          <a:lstStyle/>
          <a:p>
            <a:r>
              <a:rPr lang="ru-RU" sz="6600" dirty="0" smtClean="0">
                <a:solidFill>
                  <a:srgbClr val="FF0000"/>
                </a:solidFill>
              </a:rPr>
              <a:t>Спасибо за внимание :*</a:t>
            </a:r>
            <a:br>
              <a:rPr lang="ru-RU" sz="6600" dirty="0" smtClean="0">
                <a:solidFill>
                  <a:srgbClr val="FF0000"/>
                </a:solidFill>
              </a:rPr>
            </a:br>
            <a:r>
              <a:rPr lang="ru-RU" sz="6600" dirty="0" smtClean="0"/>
              <a:t/>
            </a:r>
            <a:br>
              <a:rPr lang="ru-RU" sz="6600" dirty="0" smtClean="0"/>
            </a:br>
            <a:endParaRPr lang="ru-RU" sz="6600" dirty="0"/>
          </a:p>
        </p:txBody>
      </p:sp>
      <p:sp>
        <p:nvSpPr>
          <p:cNvPr id="3" name="Содержимое 2"/>
          <p:cNvSpPr>
            <a:spLocks noGrp="1"/>
          </p:cNvSpPr>
          <p:nvPr>
            <p:ph sz="quarter" idx="1"/>
          </p:nvPr>
        </p:nvSpPr>
        <p:spPr>
          <a:xfrm>
            <a:off x="500034" y="1643050"/>
            <a:ext cx="7467600" cy="4873752"/>
          </a:xfrm>
        </p:spPr>
        <p:txBody>
          <a:bodyPr>
            <a:normAutofit/>
          </a:bodyPr>
          <a:lstStyle/>
          <a:p>
            <a:r>
              <a:rPr lang="ru-RU" sz="6600" dirty="0" smtClean="0">
                <a:solidFill>
                  <a:srgbClr val="FF0000"/>
                </a:solidFill>
              </a:rPr>
              <a:t> </a:t>
            </a:r>
            <a:endParaRPr lang="ru-RU" sz="6600" dirty="0">
              <a:solidFill>
                <a:srgbClr val="FF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98</TotalTime>
  <Words>301</Words>
  <Application>Microsoft Office PowerPoint</Application>
  <PresentationFormat>Экран (4:3)</PresentationFormat>
  <Paragraphs>31</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Эркер</vt:lpstr>
      <vt:lpstr>нарушение опорно- двигательной системы</vt:lpstr>
      <vt:lpstr>Опорно-двигательная система - вечный двигатель человека </vt:lpstr>
      <vt:lpstr>Опорно– двигательный аппарат</vt:lpstr>
      <vt:lpstr>Повреждение</vt:lpstr>
      <vt:lpstr> </vt:lpstr>
      <vt:lpstr>Болезни опорно-двигательной системы</vt:lpstr>
      <vt:lpstr>Подагра</vt:lpstr>
      <vt:lpstr>хондродистрофия</vt:lpstr>
      <vt:lpstr>ломкость кости</vt:lpstr>
      <vt:lpstr>остеомиелит</vt:lpstr>
      <vt:lpstr>артроз</vt:lpstr>
      <vt:lpstr>отсекающий остеохондроз</vt:lpstr>
      <vt:lpstr>Лечение </vt:lpstr>
      <vt:lpstr>ЛФК</vt:lpstr>
      <vt:lpstr>Презентацию подготовили</vt:lpstr>
      <vt:lpstr>Спасибо за внимание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Нарушение опорно- двигательной системы</dc:title>
  <dc:creator>сергей</dc:creator>
  <cp:lastModifiedBy>Owner</cp:lastModifiedBy>
  <cp:revision>12</cp:revision>
  <dcterms:created xsi:type="dcterms:W3CDTF">2011-12-14T16:19:57Z</dcterms:created>
  <dcterms:modified xsi:type="dcterms:W3CDTF">2014-02-14T06:21:28Z</dcterms:modified>
</cp:coreProperties>
</file>