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79" r:id="rId12"/>
    <p:sldId id="273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20.09.2012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852" TargetMode="External"/><Relationship Id="rId13" Type="http://schemas.openxmlformats.org/officeDocument/2006/relationships/hyperlink" Target="http://ru.wikipedia.org/wiki/%D0%9D%D0%BE%D0%B1%D0%B5%D0%BB%D0%B5%D0%B2%D1%81%D0%BA%D0%B0%D1%8F_%D0%BF%D1%80%D0%B5%D0%BC%D0%B8%D1%8F_%D0%BF%D0%BE_%D1%84%D0%B8%D0%B7%D0%B8%D0%BA%D0%B5" TargetMode="External"/><Relationship Id="rId3" Type="http://schemas.openxmlformats.org/officeDocument/2006/relationships/hyperlink" Target="http://ru.wikipedia.org/wiki/%D0%91%D0%B5%D0%BA%D0%BA%D0%B5%D1%80%D0%B5%D0%BB%D1%8C,_%D0%90%D0%BD%D1%82%D1%83%D0%B0%D0%BD_%D0%90%D0%BD%D1%80%D0%B8" TargetMode="External"/><Relationship Id="rId7" Type="http://schemas.openxmlformats.org/officeDocument/2006/relationships/hyperlink" Target="http://ru.wikipedia.org/wiki/15_%D0%B4%D0%B5%D0%BA%D0%B0%D0%B1%D1%80%D1%8F" TargetMode="External"/><Relationship Id="rId12" Type="http://schemas.openxmlformats.org/officeDocument/2006/relationships/hyperlink" Target="http://ru.wikipedia.org/wiki/%D0%A4%D0%B8%D0%B7%D0%B8%D0%BA%D0%B0" TargetMode="External"/><Relationship Id="rId2" Type="http://schemas.openxmlformats.org/officeDocument/2006/relationships/hyperlink" Target="http://ru.wikipedia.org/wiki/1896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11" Type="http://schemas.openxmlformats.org/officeDocument/2006/relationships/hyperlink" Target="http://ru.wikipedia.org/wiki/%D0%A4%D1%80%D0%B0%D0%BD%D1%86%D0%B8%D1%8F" TargetMode="External"/><Relationship Id="rId5" Type="http://schemas.openxmlformats.org/officeDocument/2006/relationships/hyperlink" Target="http://ru.wikipedia.org/wiki/%D0%A0%D0%B5%D0%BD%D1%82%D0%B3%D0%B5%D0%BD%D0%BE%D0%B2%D1%81%D0%BA%D0%B8%D0%B5_%D0%BB%D1%83%D1%87%D0%B8" TargetMode="External"/><Relationship Id="rId10" Type="http://schemas.openxmlformats.org/officeDocument/2006/relationships/hyperlink" Target="http://ru.wikipedia.org/wiki/1908" TargetMode="External"/><Relationship Id="rId4" Type="http://schemas.openxmlformats.org/officeDocument/2006/relationships/hyperlink" Target="http://ru.wikipedia.org/wiki/%D0%9B%D1%8E%D0%BC%D0%B8%D0%BD%D0%B5%D1%81%D1%86%D0%B5%D0%BD%D1%86%D0%B8%D1%8F" TargetMode="External"/><Relationship Id="rId9" Type="http://schemas.openxmlformats.org/officeDocument/2006/relationships/hyperlink" Target="http://ru.wikipedia.org/wiki/25_%D0%B0%D0%B2%D0%B3%D1%83%D1%81%D1%82%D0%B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://ru.wikipedia.org/wiki/%D0%A0%D0%B5%D0%BD%D1%82%D0%B3%D0%B5%D0%BD%D0%BE%D0%B2%D1%81%D0%BA%D0%B8%D0%B5_%D0%BB%D1%83%D1%87%D0%B8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://ru.wikipedia.org/wiki/%D0%9B%D1%8E%D0%BC%D0%B8%D0%BD%D0%B5%D1%81%D1%86%D0%B5%D0%BD%D1%86%D0%B8%D1%8F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ru.wikipedia.org/wiki/%D0%A1%D0%BE%D0%BB%D1%8C" TargetMode="External"/><Relationship Id="rId5" Type="http://schemas.openxmlformats.org/officeDocument/2006/relationships/hyperlink" Target="http://ru.wikipedia.org/wiki/%D0%A1%D0%B2%D0%B5%D1%82" TargetMode="External"/><Relationship Id="rId4" Type="http://schemas.openxmlformats.org/officeDocument/2006/relationships/hyperlink" Target="http://ru.wikipedia.org/wiki/%D0%A3%D1%80%D0%B0%D0%BD_(%D1%8D%D0%BB%D0%B5%D0%BC%D0%B5%D0%BD%D1%82)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http://ru.wikipedia.org/w/index.php?title=%D0%9B%D1%8E%D0%BC%D0%B8%D0%BD%D0%B5%D1%81%D1%86%D0%B5%D0%BD%D1%82%D0%BD%D0%BE%D0%B5_%D0%B8%D0%B7%D0%BB%D1%83%D1%87%D0%B5%D0%BD%D0%B8%D0%B5&amp;action=edit&amp;redlink=1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ru.wikipedia.org/wiki/%D0%9B%D0%B0%D0%B1%D0%BE%D1%80%D0%B0%D1%82%D0%BE%D1%80%D0%B8%D1%8F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ru.wikipedia.org/wiki/%D0%A5%D0%B8%D0%BC%D0%B8%D1%87%D0%B5%D1%81%D0%BA%D0%B8%D0%B9_%D1%8D%D0%BB%D0%B5%D0%BC%D0%B5%D0%BD%D1%82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://ru.wikipedia.org/wiki/%D0%9A%D1%8E%D1%80%D0%B8,_%D0%9C%D0%B0%D1%80%D0%B8%D1%8F" TargetMode="External"/><Relationship Id="rId7" Type="http://schemas.openxmlformats.org/officeDocument/2006/relationships/hyperlink" Target="http://ru.wikipedia.org/wiki/%D0%A0%D0%B0%D0%B4%D0%B8%D0%B9" TargetMode="External"/><Relationship Id="rId2" Type="http://schemas.openxmlformats.org/officeDocument/2006/relationships/hyperlink" Target="http://ru.wikipedia.org/wiki/1898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ru.wikipedia.org/wiki/%D0%9F%D0%BE%D0%BB%D0%BE%D0%BD%D0%B8%D0%B9" TargetMode="External"/><Relationship Id="rId5" Type="http://schemas.openxmlformats.org/officeDocument/2006/relationships/hyperlink" Target="http://ru.wikipedia.org/wiki/%D0%A2%D0%BE%D1%80%D0%B8%D0%B9" TargetMode="External"/><Relationship Id="rId10" Type="http://schemas.openxmlformats.org/officeDocument/2006/relationships/image" Target="../media/image14.jpeg"/><Relationship Id="rId4" Type="http://schemas.openxmlformats.org/officeDocument/2006/relationships/hyperlink" Target="http://ru.wikipedia.org/wiki/%D0%9A%D1%8E%D1%80%D0%B8,_%D0%9F%D1%8C%D0%B5%D1%80" TargetMode="External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bettly.ru/fyzici/curie.htm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prstTxWarp prst="textDeflate">
              <a:avLst>
                <a:gd name="adj" fmla="val 12596"/>
              </a:avLst>
            </a:prstTxWarp>
          </a:bodyPr>
          <a:lstStyle/>
          <a:p>
            <a:r>
              <a:rPr lang="ru-RU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История открытия радиоактивности</a:t>
            </a:r>
            <a:endParaRPr lang="ru-RU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38100" dist="25400" dir="5400000" algn="tl" rotWithShape="0">
                  <a:srgbClr val="000000">
                    <a:alpha val="43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005064"/>
            <a:ext cx="7854696" cy="1752600"/>
          </a:xfrm>
        </p:spPr>
        <p:txBody>
          <a:bodyPr/>
          <a:lstStyle/>
          <a:p>
            <a:r>
              <a:rPr lang="ru-RU" dirty="0" smtClean="0"/>
              <a:t>Выполнила Огонбаева А.Т. </a:t>
            </a:r>
          </a:p>
          <a:p>
            <a:r>
              <a:rPr lang="ru-RU" dirty="0" smtClean="0"/>
              <a:t>Студентка 2 курса 214 группы</a:t>
            </a:r>
            <a:endParaRPr lang="ru-RU" dirty="0"/>
          </a:p>
        </p:txBody>
      </p:sp>
      <p:pic>
        <p:nvPicPr>
          <p:cNvPr id="21506" name="Picture 2" descr="http://media.nowpublic.net/images/86/8/868bd75c3e31bd190447cdebb97fa2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645024"/>
            <a:ext cx="2520280" cy="252028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0.tqn.com/d/chemistry/1/0/Q/d/ionizingradi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276872"/>
            <a:ext cx="5040560" cy="4184777"/>
          </a:xfrm>
          <a:prstGeom prst="rect">
            <a:avLst/>
          </a:prstGeom>
          <a:noFill/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30352" y="260648"/>
            <a:ext cx="7858072" cy="3384376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РАДИОАКТИВНОСТЬ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превращение атомных ядер в другие ядра, сопровождающееся испусканием различных частиц и электромагнитного излучения. Отсюда и название явления: на латыни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radio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излучаю,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activus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действенный. Это слово ввела Мария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Кюри.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распаде нестабильного ядра – радионуклида из него вылетают с большой скоростью одна или несколько частиц высокой энергии. Поток этих частиц называют радиоактивным излучением или попросту радиацией. 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548680"/>
            <a:ext cx="7772400" cy="266429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История радиоактивности началась с того, как в </a:t>
            </a:r>
            <a:r>
              <a:rPr lang="ru-RU" dirty="0" smtClean="0">
                <a:hlinkClick r:id="rId2" tooltip="1896"/>
              </a:rPr>
              <a:t>1896 году</a:t>
            </a:r>
            <a:r>
              <a:rPr lang="ru-RU" dirty="0" smtClean="0"/>
              <a:t> </a:t>
            </a:r>
            <a:r>
              <a:rPr lang="ru-RU" dirty="0" smtClean="0">
                <a:hlinkClick r:id="rId3" tooltip="Беккерель, Антуан Анри"/>
              </a:rPr>
              <a:t>А. Беккерель</a:t>
            </a:r>
            <a:r>
              <a:rPr lang="ru-RU" dirty="0" smtClean="0"/>
              <a:t> занимался </a:t>
            </a:r>
            <a:r>
              <a:rPr lang="ru-RU" dirty="0" smtClean="0">
                <a:hlinkClick r:id="rId4" tooltip="Люминесценция"/>
              </a:rPr>
              <a:t>люминесценцией</a:t>
            </a:r>
            <a:r>
              <a:rPr lang="ru-RU" dirty="0" smtClean="0"/>
              <a:t> и исследованием </a:t>
            </a:r>
            <a:r>
              <a:rPr lang="ru-RU" u="sng" dirty="0" smtClean="0">
                <a:hlinkClick r:id="rId5" tooltip="Рентгеновские лучи"/>
              </a:rPr>
              <a:t>рентгеновских лучей</a:t>
            </a:r>
            <a:r>
              <a:rPr lang="ru-RU" dirty="0" smtClean="0"/>
              <a:t>.</a:t>
            </a:r>
          </a:p>
        </p:txBody>
      </p:sp>
      <p:pic>
        <p:nvPicPr>
          <p:cNvPr id="7170" name="Picture 2" descr="http://upload.wikimedia.org/wikipedia/commons/a/a3/Henri_Becquerel.jpg?uselang=r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1753614"/>
            <a:ext cx="3888432" cy="4406891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 4"/>
          <p:cNvSpPr/>
          <p:nvPr/>
        </p:nvSpPr>
        <p:spPr>
          <a:xfrm>
            <a:off x="6228184" y="2348880"/>
            <a:ext cx="24482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b="1" dirty="0" err="1" smtClean="0">
                <a:solidFill>
                  <a:prstClr val="white"/>
                </a:solidFill>
              </a:rPr>
              <a:t>Антуан</a:t>
            </a:r>
            <a:r>
              <a:rPr lang="ru-RU" b="1" dirty="0" smtClean="0">
                <a:solidFill>
                  <a:prstClr val="white"/>
                </a:solidFill>
              </a:rPr>
              <a:t> Анри Беккерель</a:t>
            </a:r>
            <a:r>
              <a:rPr lang="ru-RU" dirty="0" smtClean="0">
                <a:solidFill>
                  <a:prstClr val="white"/>
                </a:solidFill>
              </a:rPr>
              <a:t> (</a:t>
            </a:r>
            <a:r>
              <a:rPr lang="ru-RU" u="sng" dirty="0" smtClean="0">
                <a:solidFill>
                  <a:prstClr val="white"/>
                </a:solidFill>
                <a:hlinkClick r:id="rId7" tooltip="15 декабря"/>
              </a:rPr>
              <a:t>15 декабря</a:t>
            </a:r>
            <a:r>
              <a:rPr lang="ru-RU" dirty="0" smtClean="0">
                <a:solidFill>
                  <a:prstClr val="white"/>
                </a:solidFill>
              </a:rPr>
              <a:t> </a:t>
            </a:r>
            <a:r>
              <a:rPr lang="ru-RU" dirty="0" smtClean="0">
                <a:solidFill>
                  <a:prstClr val="white"/>
                </a:solidFill>
                <a:hlinkClick r:id="rId8" tooltip="1852"/>
              </a:rPr>
              <a:t>1852</a:t>
            </a:r>
            <a:r>
              <a:rPr lang="ru-RU" dirty="0" smtClean="0">
                <a:solidFill>
                  <a:prstClr val="white"/>
                </a:solidFill>
              </a:rPr>
              <a:t> — </a:t>
            </a:r>
            <a:r>
              <a:rPr lang="ru-RU" dirty="0" smtClean="0">
                <a:solidFill>
                  <a:prstClr val="white"/>
                </a:solidFill>
                <a:hlinkClick r:id="rId9" tooltip="25 августа"/>
              </a:rPr>
              <a:t>25 августа</a:t>
            </a:r>
            <a:r>
              <a:rPr lang="ru-RU" dirty="0" smtClean="0">
                <a:solidFill>
                  <a:prstClr val="white"/>
                </a:solidFill>
              </a:rPr>
              <a:t> </a:t>
            </a:r>
            <a:r>
              <a:rPr lang="ru-RU" dirty="0" smtClean="0">
                <a:solidFill>
                  <a:prstClr val="white"/>
                </a:solidFill>
                <a:hlinkClick r:id="rId10" tooltip="1908"/>
              </a:rPr>
              <a:t>1908</a:t>
            </a:r>
            <a:r>
              <a:rPr lang="ru-RU" dirty="0" smtClean="0">
                <a:solidFill>
                  <a:prstClr val="white"/>
                </a:solidFill>
              </a:rPr>
              <a:t>) — </a:t>
            </a:r>
            <a:r>
              <a:rPr lang="ru-RU" dirty="0" smtClean="0">
                <a:solidFill>
                  <a:prstClr val="white"/>
                </a:solidFill>
                <a:hlinkClick r:id="rId11" tooltip="Франция"/>
              </a:rPr>
              <a:t>французский</a:t>
            </a:r>
            <a:r>
              <a:rPr lang="ru-RU" dirty="0" smtClean="0">
                <a:solidFill>
                  <a:prstClr val="white"/>
                </a:solidFill>
              </a:rPr>
              <a:t> </a:t>
            </a:r>
            <a:r>
              <a:rPr lang="ru-RU" dirty="0" smtClean="0">
                <a:solidFill>
                  <a:prstClr val="white"/>
                </a:solidFill>
                <a:hlinkClick r:id="rId12" tooltip="Физика"/>
              </a:rPr>
              <a:t>физик</a:t>
            </a:r>
            <a:r>
              <a:rPr lang="ru-RU" dirty="0" smtClean="0">
                <a:solidFill>
                  <a:prstClr val="white"/>
                </a:solidFill>
              </a:rPr>
              <a:t>, лауреат </a:t>
            </a:r>
            <a:r>
              <a:rPr lang="ru-RU" dirty="0" smtClean="0">
                <a:solidFill>
                  <a:prstClr val="white"/>
                </a:solidFill>
                <a:hlinkClick r:id="rId13" tooltip="Нобелевская премия по физике"/>
              </a:rPr>
              <a:t>Нобелевской премии по физике</a:t>
            </a:r>
            <a:r>
              <a:rPr lang="ru-RU" dirty="0" smtClean="0">
                <a:solidFill>
                  <a:prstClr val="white"/>
                </a:solidFill>
              </a:rPr>
              <a:t> и один из первооткрывателей радиоактивности.</a:t>
            </a:r>
            <a:endParaRPr lang="ru-RU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332656"/>
            <a:ext cx="7907216" cy="337766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Беккерелю пришла в голову мысль: не сопровождается ли всякая </a:t>
            </a:r>
            <a:r>
              <a:rPr lang="ru-RU" dirty="0" smtClean="0">
                <a:hlinkClick r:id="rId2" tooltip="Люминесценция"/>
              </a:rPr>
              <a:t>люминесценция</a:t>
            </a:r>
            <a:r>
              <a:rPr lang="ru-RU" dirty="0" smtClean="0"/>
              <a:t> </a:t>
            </a:r>
            <a:r>
              <a:rPr lang="ru-RU" dirty="0" smtClean="0">
                <a:hlinkClick r:id="rId3" tooltip="Рентгеновские лучи"/>
              </a:rPr>
              <a:t>рентгеновскими лучами</a:t>
            </a:r>
            <a:r>
              <a:rPr lang="ru-RU" dirty="0" smtClean="0"/>
              <a:t>? Для проверки своей догадки он случайно взял одну из солей </a:t>
            </a:r>
            <a:r>
              <a:rPr lang="ru-RU" dirty="0" smtClean="0">
                <a:hlinkClick r:id="rId4" tooltip="Уран (элемент)"/>
              </a:rPr>
              <a:t>урана</a:t>
            </a:r>
            <a:r>
              <a:rPr lang="ru-RU" dirty="0" smtClean="0"/>
              <a:t>, фосфоресцирующего желто-зеленым светом. Осветив её солнечным </a:t>
            </a:r>
            <a:r>
              <a:rPr lang="ru-RU" dirty="0" smtClean="0">
                <a:hlinkClick r:id="rId5" tooltip="Свет"/>
              </a:rPr>
              <a:t>светом</a:t>
            </a:r>
            <a:r>
              <a:rPr lang="ru-RU" dirty="0" smtClean="0"/>
              <a:t>, он завернул </a:t>
            </a:r>
            <a:r>
              <a:rPr lang="ru-RU" dirty="0" smtClean="0">
                <a:hlinkClick r:id="rId6" tooltip="Соль"/>
              </a:rPr>
              <a:t>соль</a:t>
            </a:r>
            <a:r>
              <a:rPr lang="ru-RU" dirty="0" smtClean="0"/>
              <a:t> в чёрную бумагу и положил в темном шкафу на фотопластинку, тоже завернутую в чёрную бумагу. Через некоторое время, проявив пластинку, Беккерель действительно увидел изображение куска соли.</a:t>
            </a:r>
            <a:endParaRPr lang="ru-RU" dirty="0"/>
          </a:p>
        </p:txBody>
      </p:sp>
      <p:pic>
        <p:nvPicPr>
          <p:cNvPr id="6146" name="Picture 2" descr="http://prv2.lori-images.net/rabota-s-radioaktivnym-veschestvom-sol-urana-0002338946-preview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3573016"/>
            <a:ext cx="3783963" cy="2713882"/>
          </a:xfrm>
          <a:prstGeom prst="rect">
            <a:avLst/>
          </a:prstGeom>
          <a:noFill/>
        </p:spPr>
      </p:pic>
      <p:pic>
        <p:nvPicPr>
          <p:cNvPr id="6148" name="Picture 4" descr="http://img-fotki.yandex.ru/get/4419/83708502.10/0_85309_7d5e2211_XL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36028" y="3573016"/>
            <a:ext cx="3779573" cy="2834680"/>
          </a:xfrm>
          <a:prstGeom prst="rect">
            <a:avLst/>
          </a:prstGeom>
          <a:ln w="2286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img.5-tv.ru/shared/files/200804/1502_312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6432712" cy="482453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04664"/>
            <a:ext cx="7772400" cy="230425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Но </a:t>
            </a:r>
            <a:r>
              <a:rPr lang="ru-RU" dirty="0" smtClean="0">
                <a:hlinkClick r:id="rId2" tooltip="Люминесцентное излучение (страница отсутствует)"/>
              </a:rPr>
              <a:t>люминесцентное излучение</a:t>
            </a:r>
            <a:r>
              <a:rPr lang="ru-RU" dirty="0" smtClean="0"/>
              <a:t> не могло пройти через чёрную бумагу, и только рентгеновские лучи могли в этих условиях засветить пластинку. Беккерель повторил опыт несколько раз и с одинаковым успехом. В конце февраля 1896 г. на заседании Французской Академии наук он сделал сообщение о рентгеновском излучении фосфоресцирующих веществ.</a:t>
            </a:r>
            <a:endParaRPr lang="ru-RU" dirty="0"/>
          </a:p>
        </p:txBody>
      </p:sp>
      <p:pic>
        <p:nvPicPr>
          <p:cNvPr id="5122" name="Picture 2" descr="http://www.ecoatominf.ru/publishs/Radiation/clip_image00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420888"/>
            <a:ext cx="5184576" cy="38977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476672"/>
            <a:ext cx="4032448" cy="4032448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Через некоторое время в </a:t>
            </a:r>
            <a:r>
              <a:rPr lang="ru-RU" sz="2400" dirty="0" smtClean="0">
                <a:hlinkClick r:id="rId2" tooltip="Лаборатория"/>
              </a:rPr>
              <a:t>лаборатории</a:t>
            </a:r>
            <a:r>
              <a:rPr lang="ru-RU" sz="2400" dirty="0" smtClean="0"/>
              <a:t> Беккереля была случайно проявлена не облученная Солнцем пластинка, на которой лежала урановая соль. Она, естественно, не фосфоресцировала, но отпечаток на пластинке получился! </a:t>
            </a:r>
          </a:p>
          <a:p>
            <a:endParaRPr lang="ru-RU" dirty="0"/>
          </a:p>
        </p:txBody>
      </p:sp>
      <p:pic>
        <p:nvPicPr>
          <p:cNvPr id="4098" name="Picture 2" descr="http://physiclib.ru/books/item/f00/s00/z0000000/pic/st001_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5" y="404664"/>
            <a:ext cx="4035613" cy="6120680"/>
          </a:xfrm>
          <a:prstGeom prst="rect">
            <a:avLst/>
          </a:prstGeom>
          <a:noFill/>
        </p:spPr>
      </p:pic>
      <p:pic>
        <p:nvPicPr>
          <p:cNvPr id="4100" name="Picture 4" descr="http://tpelittleboy.free.fr/images/TPE%20-%20Dossier_img_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221088"/>
            <a:ext cx="3096344" cy="232416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476672"/>
            <a:ext cx="7772400" cy="237626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Тогда Беккерель стал испытывать разные соли урана (в том числе годами лежащие в темноте). Пластинка неизменно засвечивается. Поместив между солью и пластинкой металлический крестик, Беккерель получил слабые контуры крестика на пластинке. Тогда стало ясно, что открыты новые лучи, не являющиеся рентгеновскими.</a:t>
            </a:r>
            <a:endParaRPr lang="ru-RU" dirty="0"/>
          </a:p>
        </p:txBody>
      </p:sp>
      <p:pic>
        <p:nvPicPr>
          <p:cNvPr id="3074" name="Picture 2" descr="http://tpelittleboy.free.fr/images/TPE%20-%20Dossier_img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708920"/>
            <a:ext cx="4686300" cy="37814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548680"/>
            <a:ext cx="7772400" cy="208823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Беккерель установил, что интенсивность излучения определяется только количеством урана в препарате и совершенно не зависит от того, в какие соединения он входит. То есть это свойство присуще не соединениям, а </a:t>
            </a:r>
            <a:r>
              <a:rPr lang="ru-RU" dirty="0" smtClean="0">
                <a:hlinkClick r:id="rId2" tooltip="Химический элемент"/>
              </a:rPr>
              <a:t>химическому элементу</a:t>
            </a:r>
            <a:r>
              <a:rPr lang="ru-RU" dirty="0" smtClean="0"/>
              <a:t> — урану.</a:t>
            </a:r>
          </a:p>
          <a:p>
            <a:pPr algn="just"/>
            <a:endParaRPr lang="ru-RU" dirty="0"/>
          </a:p>
        </p:txBody>
      </p:sp>
      <p:pic>
        <p:nvPicPr>
          <p:cNvPr id="2050" name="Picture 2" descr="http://www.ecolo.org/photos/uranium/U-rock-ruth1-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276872"/>
            <a:ext cx="5328592" cy="412982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76672"/>
            <a:ext cx="7772400" cy="1509712"/>
          </a:xfrm>
        </p:spPr>
        <p:txBody>
          <a:bodyPr/>
          <a:lstStyle/>
          <a:p>
            <a:pPr algn="just"/>
            <a:r>
              <a:rPr lang="ru-RU" dirty="0" smtClean="0"/>
              <a:t>Своим открытием Беккерель делится с учёными, с которыми он сотрудничал. В </a:t>
            </a:r>
            <a:r>
              <a:rPr lang="ru-RU" dirty="0" smtClean="0">
                <a:hlinkClick r:id="rId2" tooltip="1898"/>
              </a:rPr>
              <a:t>1898 г.</a:t>
            </a:r>
            <a:r>
              <a:rPr lang="ru-RU" dirty="0" smtClean="0"/>
              <a:t> </a:t>
            </a:r>
            <a:r>
              <a:rPr lang="ru-RU" dirty="0" smtClean="0">
                <a:hlinkClick r:id="rId3" tooltip="Кюри, Мария"/>
              </a:rPr>
              <a:t>Мария Кюри</a:t>
            </a:r>
            <a:r>
              <a:rPr lang="ru-RU" dirty="0" smtClean="0"/>
              <a:t> и </a:t>
            </a:r>
            <a:r>
              <a:rPr lang="ru-RU" dirty="0" smtClean="0">
                <a:hlinkClick r:id="rId4" tooltip="Кюри, Пьер"/>
              </a:rPr>
              <a:t>Пьер Кюри</a:t>
            </a:r>
            <a:r>
              <a:rPr lang="ru-RU" dirty="0" smtClean="0"/>
              <a:t> обнаружили радиоактивность </a:t>
            </a:r>
            <a:r>
              <a:rPr lang="ru-RU" dirty="0" smtClean="0">
                <a:hlinkClick r:id="rId5" tooltip="Торий"/>
              </a:rPr>
              <a:t>тория</a:t>
            </a:r>
            <a:r>
              <a:rPr lang="ru-RU" dirty="0" smtClean="0"/>
              <a:t>, позднее ими были открыты радиоактивные элементы </a:t>
            </a:r>
            <a:r>
              <a:rPr lang="ru-RU" dirty="0" smtClean="0">
                <a:hlinkClick r:id="rId6" tooltip="Полоний"/>
              </a:rPr>
              <a:t>полоний</a:t>
            </a:r>
            <a:r>
              <a:rPr lang="ru-RU" dirty="0" smtClean="0"/>
              <a:t> и </a:t>
            </a:r>
            <a:r>
              <a:rPr lang="ru-RU" dirty="0" smtClean="0">
                <a:hlinkClick r:id="rId7" tooltip="Радий"/>
              </a:rPr>
              <a:t>радий</a:t>
            </a:r>
            <a:endParaRPr lang="ru-RU" dirty="0"/>
          </a:p>
        </p:txBody>
      </p:sp>
      <p:pic>
        <p:nvPicPr>
          <p:cNvPr id="1026" name="Picture 2" descr="File:Curie-nobel-portrait-2-6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560" y="2060848"/>
            <a:ext cx="3141064" cy="4555684"/>
          </a:xfrm>
          <a:prstGeom prst="rect">
            <a:avLst/>
          </a:prstGeom>
          <a:noFill/>
        </p:spPr>
      </p:pic>
      <p:pic>
        <p:nvPicPr>
          <p:cNvPr id="1028" name="Picture 4" descr="http://upload.wikimedia.org/wikipedia/commons/e/ee/Pierrecurie.jpg?uselang=ru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99992" y="2060848"/>
            <a:ext cx="3024336" cy="4176466"/>
          </a:xfrm>
          <a:prstGeom prst="rect">
            <a:avLst/>
          </a:prstGeom>
          <a:noFill/>
        </p:spPr>
      </p:pic>
      <p:pic>
        <p:nvPicPr>
          <p:cNvPr id="1030" name="Picture 6" descr="http://www.libex.ru/dimg/2065c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55775" y="-9104"/>
            <a:ext cx="3672409" cy="6867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6866" name="Picture 2" descr="Рис. 59. Лаборатория П. и М. Кюр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229482" cy="50405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411760" y="5661248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Лаборатория П. и М. Кюри</a:t>
            </a:r>
            <a:endParaRPr lang="ru-RU" sz="2400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://www.radonanalyse.dk/images/becquer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7878065" cy="424847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www.theodoregray.com/PeriodicTable/Tiles/090/s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536504" cy="4536504"/>
          </a:xfrm>
          <a:prstGeom prst="rect">
            <a:avLst/>
          </a:prstGeom>
          <a:noFill/>
        </p:spPr>
      </p:pic>
      <p:pic>
        <p:nvPicPr>
          <p:cNvPr id="26628" name="Picture 4" descr="http://baikal.babr.ru/ggf6/foto_v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068960"/>
            <a:ext cx="5448300" cy="3629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static.24.ua/images/0/12/12485/medium_124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896542" cy="3672408"/>
          </a:xfrm>
          <a:prstGeom prst="rect">
            <a:avLst/>
          </a:prstGeom>
          <a:noFill/>
        </p:spPr>
      </p:pic>
      <p:pic>
        <p:nvPicPr>
          <p:cNvPr id="25604" name="Picture 4" descr="http://www.minerva.unito.it/Chimica&amp;Industria/SistemaPeriodico/Immagini/Attinio/pechblen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825552"/>
            <a:ext cx="5391827" cy="37718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rufact.org/media/static/i/slovary/wordsimgs/bres/rad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5197612" cy="3436705"/>
          </a:xfrm>
          <a:prstGeom prst="rect">
            <a:avLst/>
          </a:prstGeom>
          <a:noFill/>
        </p:spPr>
      </p:pic>
      <p:pic>
        <p:nvPicPr>
          <p:cNvPr id="24580" name="Picture 4" descr="http://www.withfriendship.com/images/d/16183/Radium-wallpape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068960"/>
            <a:ext cx="5112568" cy="340837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404664"/>
            <a:ext cx="7772400" cy="201622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Они устанавливают, что свойством естественной радиоактивности обладают все соединения урана и в наибольшей степени сам уран. Беккерель же возвращается к интересующим его люминофорам. Правда, ему суждено сделать ещё одно крупное открытие в атомной физике. </a:t>
            </a:r>
            <a:endParaRPr lang="ru-RU" dirty="0"/>
          </a:p>
        </p:txBody>
      </p:sp>
      <p:pic>
        <p:nvPicPr>
          <p:cNvPr id="4" name="Picture 2" descr="http://pluslucis.univie.ac.at/FBA/FBA99/Abart/images/Image1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4226" y="2276872"/>
            <a:ext cx="3243295" cy="43420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04664"/>
            <a:ext cx="7772400" cy="19442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Как-то для публичной лекции Беккерелю понадобилось радиоактивное вещество, он взял его у супругов Кюри, и пробирку положил в жилетный карман. Прочтя лекцию, он вернул владельцам радиоактивный препарат, а на следующий день обнаружил на теле под жилетным карманом покраснение кожи в форме пробирки.</a:t>
            </a:r>
            <a:endParaRPr lang="ru-RU" dirty="0"/>
          </a:p>
        </p:txBody>
      </p:sp>
      <p:pic>
        <p:nvPicPr>
          <p:cNvPr id="28676" name="Picture 4" descr="http://www.amargolina.com/Quickstart/ImageLib/probirk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348880"/>
            <a:ext cx="3744416" cy="4203251"/>
          </a:xfrm>
          <a:prstGeom prst="rect">
            <a:avLst/>
          </a:prstGeom>
          <a:noFill/>
        </p:spPr>
      </p:pic>
      <p:pic>
        <p:nvPicPr>
          <p:cNvPr id="28678" name="Picture 6" descr="http://www.medzone.ru/attachments/1/29365/120_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7" y="2492896"/>
            <a:ext cx="2287313" cy="2160240"/>
          </a:xfrm>
          <a:prstGeom prst="rect">
            <a:avLst/>
          </a:prstGeom>
          <a:noFill/>
        </p:spPr>
      </p:pic>
      <p:pic>
        <p:nvPicPr>
          <p:cNvPr id="28680" name="Picture 8" descr="http://images.clipartof.com/small/220166-Royalty-Free-RF-Clipart-Illustration-Of-A-Denim-Blue-Man-Scientist-Holding-A-Test-Tube-Full-Of-Bubbly-Liquid-In-A-Laborator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3789040"/>
            <a:ext cx="2232248" cy="269306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476672"/>
            <a:ext cx="7772400" cy="144016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Беккерель рассказывает об этом Пьеру Кюри, тот ставит на себе опыт: в течение десяти часов носит привязанную к предплечью пробирку с радием. </a:t>
            </a:r>
          </a:p>
          <a:p>
            <a:endParaRPr lang="ru-RU" dirty="0"/>
          </a:p>
        </p:txBody>
      </p:sp>
      <p:pic>
        <p:nvPicPr>
          <p:cNvPr id="27650" name="Picture 2" descr="http://nuclphys.sinp.msu.ru/persons/images/curie_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628800"/>
            <a:ext cx="3744416" cy="504682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7654" name="Picture 6" descr="http://img.audiovis.nac.gov.pl/PIC/PIC_37-1867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628800"/>
            <a:ext cx="3542928" cy="4786165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548680"/>
            <a:ext cx="7772400" cy="1509712"/>
          </a:xfrm>
        </p:spPr>
        <p:txBody>
          <a:bodyPr/>
          <a:lstStyle/>
          <a:p>
            <a:pPr algn="just"/>
            <a:r>
              <a:rPr lang="ru-RU" dirty="0" smtClean="0"/>
              <a:t>Через несколько дней у него тоже наблюдается покраснение, перешедшее затем в тяжелейшую язву, от которой он страдал в течение двух месяцев. Так впервые было открыто биологическое действие радиоактивности.</a:t>
            </a:r>
            <a:endParaRPr lang="ru-RU" dirty="0"/>
          </a:p>
        </p:txBody>
      </p:sp>
      <p:pic>
        <p:nvPicPr>
          <p:cNvPr id="29698" name="Picture 2" descr="http://www.todayinsci.com/B/Becquerel_Henri/Becquerel-Harpers1902-Fig04-200p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132856"/>
            <a:ext cx="3168352" cy="3897075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</p:pic>
      <p:pic>
        <p:nvPicPr>
          <p:cNvPr id="29700" name="Picture 4" descr="http://2.firepic.org/2/images/2012-02/21/61aeyb0zvlf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9" y="2204864"/>
            <a:ext cx="3753799" cy="37444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</p:pic>
      <p:pic>
        <p:nvPicPr>
          <p:cNvPr id="29702" name="Picture 6" descr="http://img-fotki.yandex.ru/get/4912/128302589.0/0_5b0df_7679b078_X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268760"/>
            <a:ext cx="6816757" cy="5112568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332656"/>
            <a:ext cx="8136904" cy="180020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Но и после этого супруги Кюри мужественно делали свое дело. Достаточно сказать, что Мария Кюри умерла от лучевой болезни.</a:t>
            </a:r>
          </a:p>
          <a:p>
            <a:endParaRPr lang="ru-RU" dirty="0"/>
          </a:p>
        </p:txBody>
      </p:sp>
      <p:pic>
        <p:nvPicPr>
          <p:cNvPr id="31746" name="Picture 2" descr="Файл:Mogila-Marii-Kyu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6683896" cy="501292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260648"/>
            <a:ext cx="8064896" cy="180020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 1955 г. были обследованы записные книжки Марии Кюри. Они до сих пор излучают благодаря радиоактивному загрязнению, внесенному при их заполнении. На одном из листков сохранился радиоактивный отпечаток пальца Пьера Кюри.</a:t>
            </a:r>
          </a:p>
          <a:p>
            <a:endParaRPr lang="ru-RU" dirty="0"/>
          </a:p>
        </p:txBody>
      </p:sp>
      <p:pic>
        <p:nvPicPr>
          <p:cNvPr id="4" name="Picture 4" descr="http://www.kucukmucit.com/wp-content/uploads/2012/03/Marie-Cur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148" y="2204864"/>
            <a:ext cx="3047682" cy="3960440"/>
          </a:xfrm>
          <a:prstGeom prst="rect">
            <a:avLst/>
          </a:prstGeom>
          <a:noFill/>
        </p:spPr>
      </p:pic>
      <p:pic>
        <p:nvPicPr>
          <p:cNvPr id="32770" name="Picture 2" descr="http://4put.ru/pictures/max/181/5586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204864"/>
            <a:ext cx="3024336" cy="4032448"/>
          </a:xfrm>
          <a:prstGeom prst="rect">
            <a:avLst/>
          </a:prstGeom>
          <a:noFill/>
        </p:spPr>
      </p:pic>
      <p:pic>
        <p:nvPicPr>
          <p:cNvPr id="32772" name="Picture 4" descr="http://screenshots.etvnet.com/000/093/950/s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204864"/>
            <a:ext cx="3096344" cy="2211674"/>
          </a:xfrm>
          <a:prstGeom prst="rect">
            <a:avLst/>
          </a:prstGeom>
          <a:noFill/>
        </p:spPr>
      </p:pic>
      <p:pic>
        <p:nvPicPr>
          <p:cNvPr id="32774" name="Picture 6" descr="http://www.converter.cz/fyzici/images/curie-podpi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9" y="4293096"/>
            <a:ext cx="3096344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27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2" name="Picture 10" descr="http://www.academia.pan.pl/zdjecia/sklodowska_Gaw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9303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8" name="Picture 6" descr="http://2.bp.blogspot.com/_zXk0oCxAm8Y/SoCwZr-pI0I/AAAAAAAABq0/kQYvGo3qUmA/s320/cur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36912"/>
            <a:ext cx="4440652" cy="3456384"/>
          </a:xfrm>
          <a:prstGeom prst="rect">
            <a:avLst/>
          </a:prstGeom>
          <a:noFill/>
        </p:spPr>
      </p:pic>
      <p:pic>
        <p:nvPicPr>
          <p:cNvPr id="33796" name="Picture 4" descr="http://khoahoc.com.vn/photos/image/082011/26/mariecur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0"/>
            <a:ext cx="6012160" cy="4678555"/>
          </a:xfrm>
          <a:prstGeom prst="rect">
            <a:avLst/>
          </a:prstGeom>
          <a:noFill/>
        </p:spPr>
      </p:pic>
      <p:pic>
        <p:nvPicPr>
          <p:cNvPr id="33794" name="Picture 2" descr="http://mashinku.ru/wp-content/uploads/n/19/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150096"/>
            <a:ext cx="3707904" cy="370790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cs4350.vkontakte.ru/u54738078/138494052/x_fb9972b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23780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72400" cy="834368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FFFF00"/>
                </a:solidFill>
              </a:rPr>
              <a:t>Список использованных источников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124744"/>
            <a:ext cx="7632848" cy="3816424"/>
          </a:xfrm>
        </p:spPr>
        <p:txBody>
          <a:bodyPr>
            <a:normAutofit/>
          </a:bodyPr>
          <a:lstStyle/>
          <a:p>
            <a:r>
              <a:rPr lang="ru-RU" dirty="0" err="1" smtClean="0"/>
              <a:t>Старосельская-Никитина</a:t>
            </a:r>
            <a:r>
              <a:rPr lang="ru-RU" dirty="0" smtClean="0"/>
              <a:t> О.А. </a:t>
            </a:r>
            <a:r>
              <a:rPr lang="ru-RU" i="1" dirty="0" smtClean="0"/>
              <a:t>История радиоактивности и возникновения ядерной физики</a:t>
            </a:r>
            <a:r>
              <a:rPr lang="ru-RU" dirty="0" smtClean="0"/>
              <a:t>. М., изд-во АН СССР, 1963 </a:t>
            </a:r>
            <a:br>
              <a:rPr lang="ru-RU" dirty="0" smtClean="0"/>
            </a:br>
            <a:r>
              <a:rPr lang="ru-RU" dirty="0" smtClean="0"/>
              <a:t>Кудрявцев Л.С. </a:t>
            </a:r>
            <a:r>
              <a:rPr lang="ru-RU" i="1" dirty="0" smtClean="0"/>
              <a:t>История физики</a:t>
            </a:r>
            <a:r>
              <a:rPr lang="ru-RU" dirty="0" smtClean="0"/>
              <a:t>, тт. 2, 3. М., Просвещение, 1956, 1971 </a:t>
            </a:r>
            <a:br>
              <a:rPr lang="ru-RU" dirty="0" smtClean="0"/>
            </a:br>
            <a:r>
              <a:rPr lang="ru-RU" dirty="0" smtClean="0"/>
              <a:t>Содди Ф. </a:t>
            </a:r>
            <a:r>
              <a:rPr lang="ru-RU" i="1" dirty="0" smtClean="0"/>
              <a:t>История атомной энергии</a:t>
            </a:r>
            <a:r>
              <a:rPr lang="ru-RU" dirty="0" smtClean="0"/>
              <a:t>. М., </a:t>
            </a:r>
            <a:r>
              <a:rPr lang="ru-RU" dirty="0" err="1" smtClean="0"/>
              <a:t>Атомиздат</a:t>
            </a:r>
            <a:r>
              <a:rPr lang="ru-RU" dirty="0" smtClean="0"/>
              <a:t>, 1979 </a:t>
            </a:r>
            <a:br>
              <a:rPr lang="ru-RU" dirty="0" smtClean="0"/>
            </a:br>
            <a:r>
              <a:rPr lang="ru-RU" dirty="0" err="1" smtClean="0"/>
              <a:t>Кадменский</a:t>
            </a:r>
            <a:r>
              <a:rPr lang="ru-RU" dirty="0" smtClean="0"/>
              <a:t> С.Г. </a:t>
            </a:r>
            <a:r>
              <a:rPr lang="ru-RU" i="1" dirty="0" smtClean="0"/>
              <a:t>Радиоактивность атомных ядер: история, результаты, новейшие достижения</a:t>
            </a:r>
            <a:r>
              <a:rPr lang="ru-RU" dirty="0" smtClean="0"/>
              <a:t>. «</a:t>
            </a:r>
            <a:r>
              <a:rPr lang="ru-RU" dirty="0" err="1" smtClean="0"/>
              <a:t>Соросовский</a:t>
            </a:r>
            <a:r>
              <a:rPr lang="ru-RU" dirty="0" smtClean="0"/>
              <a:t> образовательный журнал», 1999, № 11     </a:t>
            </a:r>
            <a:endParaRPr lang="ru-RU" dirty="0" smtClean="0"/>
          </a:p>
          <a:p>
            <a:r>
              <a:rPr lang="ru-RU" dirty="0" smtClean="0"/>
              <a:t>     </a:t>
            </a:r>
            <a:r>
              <a:rPr lang="en-US" dirty="0" smtClean="0">
                <a:hlinkClick r:id="rId3"/>
              </a:rPr>
              <a:t> http://bettly.ru/fyzici/curie.htm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5844" name="Picture 4" descr="http://cs873.vkontakte.ru/u1791472/125248615/x_c974aa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933056"/>
            <a:ext cx="3564396" cy="2376264"/>
          </a:xfrm>
          <a:prstGeom prst="rect">
            <a:avLst/>
          </a:prstGeom>
          <a:noFill/>
        </p:spPr>
      </p:pic>
      <p:pic>
        <p:nvPicPr>
          <p:cNvPr id="6" name="Picture 8" descr="http://margaretnelson.co.uk/wp-content/uploads/2009/09/Radio-Activ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4265712"/>
            <a:ext cx="2592288" cy="259228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http://cs5877.userapi.com/u6297468/-6/x_2e1f39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</p:spPr>
      </p:pic>
      <p:pic>
        <p:nvPicPr>
          <p:cNvPr id="34818" name="Picture 2" descr="File:CNO Cycle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60648"/>
            <a:ext cx="6858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8424936" cy="1842480"/>
          </a:xfrm>
        </p:spPr>
        <p:txBody>
          <a:bodyPr>
            <a:scene3d>
              <a:camera prst="perspectiveRelaxedModerately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pPr algn="ctr"/>
            <a:r>
              <a:rPr lang="ru-RU" sz="66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Спасибо за внимание!</a:t>
            </a:r>
            <a:endParaRPr lang="ru-RU" sz="6600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</TotalTime>
  <Words>320</Words>
  <Application>Microsoft Office PowerPoint</Application>
  <PresentationFormat>Экран (4:3)</PresentationFormat>
  <Paragraphs>23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Поток</vt:lpstr>
      <vt:lpstr>История открытия радиоактивности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Список использованных источников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открытия радиоактивности</dc:title>
  <dc:creator>Айпери</dc:creator>
  <cp:lastModifiedBy>Айпери</cp:lastModifiedBy>
  <cp:revision>16</cp:revision>
  <dcterms:created xsi:type="dcterms:W3CDTF">2012-09-19T19:33:49Z</dcterms:created>
  <dcterms:modified xsi:type="dcterms:W3CDTF">2012-09-19T21:15:46Z</dcterms:modified>
</cp:coreProperties>
</file>